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51" r:id="rId2"/>
    <p:sldId id="355" r:id="rId3"/>
    <p:sldId id="356" r:id="rId4"/>
    <p:sldId id="411" r:id="rId5"/>
    <p:sldId id="358" r:id="rId6"/>
    <p:sldId id="363" r:id="rId7"/>
    <p:sldId id="393" r:id="rId8"/>
    <p:sldId id="394" r:id="rId9"/>
    <p:sldId id="376" r:id="rId10"/>
    <p:sldId id="395" r:id="rId11"/>
    <p:sldId id="398" r:id="rId12"/>
    <p:sldId id="399" r:id="rId13"/>
    <p:sldId id="400" r:id="rId14"/>
    <p:sldId id="401" r:id="rId15"/>
    <p:sldId id="409" r:id="rId16"/>
    <p:sldId id="408" r:id="rId17"/>
    <p:sldId id="406" r:id="rId18"/>
    <p:sldId id="410" r:id="rId19"/>
    <p:sldId id="35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D99B3"/>
    <a:srgbClr val="FFE9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43" d="100"/>
          <a:sy n="43" d="100"/>
        </p:scale>
        <p:origin x="-413" y="-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9847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45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«Число восемь. Цифра 8»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682" y="1340768"/>
            <a:ext cx="4540350" cy="2841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018916" y="1714488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173342" y="639852"/>
            <a:ext cx="7601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Сравни числа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=)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H="1">
            <a:off x="6501261" y="155679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7666756" y="155679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336558" y="155679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79512" y="1719552"/>
            <a:ext cx="8749628" cy="3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676158" y="155679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840861" y="155679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7544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17004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75240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58768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4171061" y="155679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3006358" y="155679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100532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89749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263706" y="1972013"/>
            <a:ext cx="412292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59" name="TextBox 58"/>
          <p:cNvSpPr txBox="1"/>
          <p:nvPr/>
        </p:nvSpPr>
        <p:spPr>
          <a:xfrm>
            <a:off x="6929542" y="5925505"/>
            <a:ext cx="199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1468" y="3429000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124214" y="4284385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3       8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36582" y="4284385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   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07391" y="3444240"/>
            <a:ext cx="1885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2        8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51920" y="3461568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    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3342" y="2996952"/>
            <a:ext cx="882781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9512" y="5157192"/>
            <a:ext cx="882781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8833839" y="155964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604448" y="197360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Нашивка 48"/>
          <p:cNvSpPr/>
          <p:nvPr/>
        </p:nvSpPr>
        <p:spPr>
          <a:xfrm>
            <a:off x="25494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 rot="10800000">
            <a:off x="1748448" y="566738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Равно 50"/>
          <p:cNvSpPr/>
          <p:nvPr/>
        </p:nvSpPr>
        <p:spPr>
          <a:xfrm>
            <a:off x="712207" y="5774537"/>
            <a:ext cx="785818" cy="35719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 rot="10800000">
            <a:off x="1753442" y="566573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10800000">
            <a:off x="1767108" y="566124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>
            <a:off x="25152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Нашивка 55"/>
          <p:cNvSpPr/>
          <p:nvPr/>
        </p:nvSpPr>
        <p:spPr>
          <a:xfrm>
            <a:off x="25494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46384" y="4232136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7452320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4311460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855076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2529488" y="4232136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Нашивка 41"/>
          <p:cNvSpPr/>
          <p:nvPr/>
        </p:nvSpPr>
        <p:spPr>
          <a:xfrm>
            <a:off x="251520" y="566124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15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7 L -0.0849 -0.335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3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0.45642 -0.3259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13" y="-1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0.63906 -0.325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4" y="-1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9636 -0.189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9" y="-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3.7037E-7 L 0.63021 -0.1886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93" y="-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2" grpId="0" animBg="1"/>
      <p:bldP spid="53" grpId="0" animBg="1"/>
      <p:bldP spid="56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28800"/>
            <a:ext cx="1806747" cy="224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8450" y="1629862"/>
            <a:ext cx="1806747" cy="224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28800"/>
            <a:ext cx="1806747" cy="224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628800"/>
            <a:ext cx="1806747" cy="224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39552" y="1927406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3069" y="1927406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1927406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1927406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2989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2559621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13069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2559621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91680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2989" y="316149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13069" y="316149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59632" y="3161493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91680" y="316149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2989" y="37933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13069" y="37933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59632" y="3793344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91680" y="37933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43808" y="1927769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03848" y="1927769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563888" y="1927769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23928" y="1927769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483768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43808" y="2559621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03848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563888" y="2559621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923928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483768" y="316149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203848" y="316149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563888" y="3161493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923928" y="316149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483768" y="37933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203848" y="37933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63888" y="3793344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923928" y="37933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129060" y="1916832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489100" y="1916832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868144" y="1916832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228184" y="1916832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769020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129060" y="2559621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489100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868144" y="2559621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228184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769020" y="316149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489100" y="316149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868144" y="3161493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228184" y="316149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769020" y="37933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5489100" y="37933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868144" y="3793344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228184" y="37933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414622" y="1916832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774662" y="1916832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206710" y="1916832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8566750" y="1916832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054582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774662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8206710" y="2559621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8566750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9777" y="642918"/>
            <a:ext cx="9064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Помоги ребятам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составить равенства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 своим  рисункам.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2483768" y="1927769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4788024" y="1916832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050252" y="1916832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92989" y="1927406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539552" y="3793344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39552" y="3161493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843808" y="3793344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843808" y="3161493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5148064" y="3793344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5148064" y="3161493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7425282" y="2651954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1694" y="4365104"/>
            <a:ext cx="554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018968" y="4365104"/>
            <a:ext cx="554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414391" y="4365104"/>
            <a:ext cx="554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923644" y="4365104"/>
            <a:ext cx="554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901407" y="11247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133107" y="11247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489100" y="11247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7760779" y="11247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107" name="Прямая соединительная линия 106"/>
          <p:cNvCxnSpPr/>
          <p:nvPr/>
        </p:nvCxnSpPr>
        <p:spPr>
          <a:xfrm>
            <a:off x="2249812" y="1700808"/>
            <a:ext cx="0" cy="3125961"/>
          </a:xfrm>
          <a:prstGeom prst="line">
            <a:avLst/>
          </a:prstGeom>
          <a:ln w="28575">
            <a:solidFill>
              <a:srgbClr val="FD99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4517924" y="1700808"/>
            <a:ext cx="0" cy="3125961"/>
          </a:xfrm>
          <a:prstGeom prst="line">
            <a:avLst/>
          </a:prstGeom>
          <a:ln w="28575">
            <a:solidFill>
              <a:srgbClr val="FD99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6792200" y="1700808"/>
            <a:ext cx="0" cy="3125961"/>
          </a:xfrm>
          <a:prstGeom prst="line">
            <a:avLst/>
          </a:prstGeom>
          <a:ln w="28575">
            <a:solidFill>
              <a:srgbClr val="FD99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Прямоугольник 89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372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39552" y="1943870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1943870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1943870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1943870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2576085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2576085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91680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3177957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99592" y="3177957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59632" y="3177957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91680" y="3177957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43808" y="1944233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03848" y="194423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563888" y="1944233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98878" y="195922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483768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43808" y="2576085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03848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563888" y="2576085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938918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483768" y="3177957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203848" y="3177957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563888" y="3177957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923928" y="3177957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518078" y="3809808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203848" y="3809808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63888" y="3809808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923928" y="3809808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249812" y="1700808"/>
            <a:ext cx="0" cy="3125961"/>
          </a:xfrm>
          <a:prstGeom prst="line">
            <a:avLst/>
          </a:prstGeom>
          <a:ln w="28575">
            <a:solidFill>
              <a:srgbClr val="FD99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517924" y="1700808"/>
            <a:ext cx="0" cy="3125961"/>
          </a:xfrm>
          <a:prstGeom prst="line">
            <a:avLst/>
          </a:prstGeom>
          <a:ln w="28575">
            <a:solidFill>
              <a:srgbClr val="FD99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5129060" y="1933296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436096" y="1933296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868144" y="1933296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228184" y="1933296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769020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129060" y="2576085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436096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868144" y="2576085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228184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769020" y="3177957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470406" y="3177957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868144" y="3177957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228184" y="3177957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769020" y="3809808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5436096" y="3809808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868144" y="3809808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228184" y="3809808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414622" y="1933296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774662" y="1933296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206710" y="1933296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8566750" y="1933296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054582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774662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8206710" y="2576085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8566750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6792200" y="1700808"/>
            <a:ext cx="0" cy="3125961"/>
          </a:xfrm>
          <a:prstGeom prst="line">
            <a:avLst/>
          </a:prstGeom>
          <a:ln w="28575">
            <a:solidFill>
              <a:srgbClr val="FD99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79777" y="642918"/>
            <a:ext cx="9064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Помоги ребятам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составить равенства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 своим  рисункам.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2483768" y="194423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4788024" y="1933296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065242" y="1948286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79512" y="1943870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39552" y="317795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843808" y="380980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843808" y="317795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5148064" y="380980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5148064" y="317795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7425282" y="266841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89" name="Группа 88"/>
          <p:cNvGrpSpPr/>
          <p:nvPr/>
        </p:nvGrpSpPr>
        <p:grpSpPr>
          <a:xfrm>
            <a:off x="179512" y="1941960"/>
            <a:ext cx="1837898" cy="461665"/>
            <a:chOff x="1870006" y="5343599"/>
            <a:chExt cx="1837898" cy="461665"/>
          </a:xfrm>
          <a:solidFill>
            <a:schemeClr val="bg1"/>
          </a:solidFill>
        </p:grpSpPr>
        <p:sp>
          <p:nvSpPr>
            <p:cNvPr id="92" name="Прямоугольник 91"/>
            <p:cNvSpPr/>
            <p:nvPr/>
          </p:nvSpPr>
          <p:spPr>
            <a:xfrm>
              <a:off x="2230046" y="5343599"/>
              <a:ext cx="33214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+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259008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338217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187000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179512" y="2574736"/>
            <a:ext cx="1837898" cy="461665"/>
            <a:chOff x="1870006" y="5343599"/>
            <a:chExt cx="1837898" cy="461665"/>
          </a:xfrm>
          <a:solidFill>
            <a:schemeClr val="bg1"/>
          </a:solidFill>
        </p:grpSpPr>
        <p:sp>
          <p:nvSpPr>
            <p:cNvPr id="109" name="Прямоугольник 108"/>
            <p:cNvSpPr/>
            <p:nvPr/>
          </p:nvSpPr>
          <p:spPr>
            <a:xfrm>
              <a:off x="2230046" y="5343599"/>
              <a:ext cx="33214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+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259008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338217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3" name="Прямоугольник 112"/>
            <p:cNvSpPr/>
            <p:nvPr/>
          </p:nvSpPr>
          <p:spPr>
            <a:xfrm>
              <a:off x="187000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14" name="Группа 113"/>
          <p:cNvGrpSpPr/>
          <p:nvPr/>
        </p:nvGrpSpPr>
        <p:grpSpPr>
          <a:xfrm>
            <a:off x="179512" y="3168369"/>
            <a:ext cx="1837898" cy="461665"/>
            <a:chOff x="1870006" y="5343599"/>
            <a:chExt cx="1837898" cy="461665"/>
          </a:xfrm>
          <a:solidFill>
            <a:schemeClr val="bg1"/>
          </a:solidFill>
        </p:grpSpPr>
        <p:sp>
          <p:nvSpPr>
            <p:cNvPr id="115" name="Прямоугольник 114"/>
            <p:cNvSpPr/>
            <p:nvPr/>
          </p:nvSpPr>
          <p:spPr>
            <a:xfrm>
              <a:off x="2230046" y="5343599"/>
              <a:ext cx="41229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</a:t>
              </a:r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259008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338217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187000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126" name="Прямоугольник 125"/>
          <p:cNvSpPr/>
          <p:nvPr/>
        </p:nvSpPr>
        <p:spPr>
          <a:xfrm>
            <a:off x="225870" y="3809808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945950" y="3809808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1365950" y="3809808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1725990" y="3809808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645870" y="380980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131" name="Группа 130"/>
          <p:cNvGrpSpPr/>
          <p:nvPr/>
        </p:nvGrpSpPr>
        <p:grpSpPr>
          <a:xfrm>
            <a:off x="228812" y="3816441"/>
            <a:ext cx="1837898" cy="461665"/>
            <a:chOff x="1870006" y="5343599"/>
            <a:chExt cx="1837898" cy="461665"/>
          </a:xfrm>
          <a:solidFill>
            <a:schemeClr val="bg1"/>
          </a:solidFill>
        </p:grpSpPr>
        <p:sp>
          <p:nvSpPr>
            <p:cNvPr id="132" name="Прямоугольник 131"/>
            <p:cNvSpPr/>
            <p:nvPr/>
          </p:nvSpPr>
          <p:spPr>
            <a:xfrm>
              <a:off x="2230046" y="5343599"/>
              <a:ext cx="41229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</a:t>
              </a:r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259008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35" name="Прямоугольник 134"/>
            <p:cNvSpPr/>
            <p:nvPr/>
          </p:nvSpPr>
          <p:spPr>
            <a:xfrm>
              <a:off x="338217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36" name="Прямоугольник 135"/>
            <p:cNvSpPr/>
            <p:nvPr/>
          </p:nvSpPr>
          <p:spPr>
            <a:xfrm>
              <a:off x="187000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37" name="Группа 136"/>
          <p:cNvGrpSpPr/>
          <p:nvPr/>
        </p:nvGrpSpPr>
        <p:grpSpPr>
          <a:xfrm>
            <a:off x="2483768" y="1944233"/>
            <a:ext cx="1837898" cy="476655"/>
            <a:chOff x="1870006" y="5343599"/>
            <a:chExt cx="1837898" cy="476655"/>
          </a:xfrm>
          <a:solidFill>
            <a:schemeClr val="bg1"/>
          </a:solidFill>
        </p:grpSpPr>
        <p:sp>
          <p:nvSpPr>
            <p:cNvPr id="138" name="Прямоугольник 137"/>
            <p:cNvSpPr/>
            <p:nvPr/>
          </p:nvSpPr>
          <p:spPr>
            <a:xfrm>
              <a:off x="2230046" y="5343599"/>
              <a:ext cx="33214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+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39" name="Прямоугольник 138"/>
            <p:cNvSpPr/>
            <p:nvPr/>
          </p:nvSpPr>
          <p:spPr>
            <a:xfrm>
              <a:off x="259008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0" name="Прямоугольник 139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1" name="Прямоугольник 140"/>
            <p:cNvSpPr/>
            <p:nvPr/>
          </p:nvSpPr>
          <p:spPr>
            <a:xfrm>
              <a:off x="3382174" y="535858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2" name="Прямоугольник 141"/>
            <p:cNvSpPr/>
            <p:nvPr/>
          </p:nvSpPr>
          <p:spPr>
            <a:xfrm>
              <a:off x="187000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2483768" y="2577009"/>
            <a:ext cx="1777938" cy="461665"/>
            <a:chOff x="1870006" y="5343599"/>
            <a:chExt cx="1777938" cy="461665"/>
          </a:xfrm>
          <a:solidFill>
            <a:schemeClr val="bg1"/>
          </a:solidFill>
        </p:grpSpPr>
        <p:sp>
          <p:nvSpPr>
            <p:cNvPr id="144" name="Прямоугольник 143"/>
            <p:cNvSpPr/>
            <p:nvPr/>
          </p:nvSpPr>
          <p:spPr>
            <a:xfrm>
              <a:off x="2230046" y="5343599"/>
              <a:ext cx="33214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+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259008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7" name="Прямоугольник 146"/>
            <p:cNvSpPr/>
            <p:nvPr/>
          </p:nvSpPr>
          <p:spPr>
            <a:xfrm>
              <a:off x="332221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8" name="Прямоугольник 147"/>
            <p:cNvSpPr/>
            <p:nvPr/>
          </p:nvSpPr>
          <p:spPr>
            <a:xfrm>
              <a:off x="187000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49" name="Группа 148"/>
          <p:cNvGrpSpPr/>
          <p:nvPr/>
        </p:nvGrpSpPr>
        <p:grpSpPr>
          <a:xfrm>
            <a:off x="2471720" y="3170642"/>
            <a:ext cx="1777938" cy="461665"/>
            <a:chOff x="1884996" y="5343599"/>
            <a:chExt cx="1777938" cy="461665"/>
          </a:xfrm>
          <a:solidFill>
            <a:schemeClr val="bg1"/>
          </a:solidFill>
        </p:grpSpPr>
        <p:sp>
          <p:nvSpPr>
            <p:cNvPr id="150" name="Прямоугольник 149"/>
            <p:cNvSpPr/>
            <p:nvPr/>
          </p:nvSpPr>
          <p:spPr>
            <a:xfrm>
              <a:off x="2230046" y="5343599"/>
              <a:ext cx="41229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</a:t>
              </a:r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sp>
          <p:nvSpPr>
            <p:cNvPr id="151" name="Прямоугольник 150"/>
            <p:cNvSpPr/>
            <p:nvPr/>
          </p:nvSpPr>
          <p:spPr>
            <a:xfrm>
              <a:off x="260507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2" name="Прямоугольник 151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3" name="Прямоугольник 152"/>
            <p:cNvSpPr/>
            <p:nvPr/>
          </p:nvSpPr>
          <p:spPr>
            <a:xfrm>
              <a:off x="333720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4" name="Прямоугольник 153"/>
            <p:cNvSpPr/>
            <p:nvPr/>
          </p:nvSpPr>
          <p:spPr>
            <a:xfrm>
              <a:off x="188499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55" name="Группа 154"/>
          <p:cNvGrpSpPr/>
          <p:nvPr/>
        </p:nvGrpSpPr>
        <p:grpSpPr>
          <a:xfrm>
            <a:off x="2518078" y="3816135"/>
            <a:ext cx="1735910" cy="461665"/>
            <a:chOff x="1971994" y="5343599"/>
            <a:chExt cx="1735910" cy="461665"/>
          </a:xfrm>
          <a:solidFill>
            <a:schemeClr val="bg1"/>
          </a:solidFill>
        </p:grpSpPr>
        <p:sp>
          <p:nvSpPr>
            <p:cNvPr id="156" name="Прямоугольник 155"/>
            <p:cNvSpPr/>
            <p:nvPr/>
          </p:nvSpPr>
          <p:spPr>
            <a:xfrm>
              <a:off x="2317480" y="5343599"/>
              <a:ext cx="41229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</a:t>
              </a:r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sp>
          <p:nvSpPr>
            <p:cNvPr id="157" name="Прямоугольник 156"/>
            <p:cNvSpPr/>
            <p:nvPr/>
          </p:nvSpPr>
          <p:spPr>
            <a:xfrm>
              <a:off x="265776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8" name="Прямоугольник 157"/>
            <p:cNvSpPr/>
            <p:nvPr/>
          </p:nvSpPr>
          <p:spPr>
            <a:xfrm>
              <a:off x="3017804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338217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0" name="Прямоугольник 159"/>
            <p:cNvSpPr/>
            <p:nvPr/>
          </p:nvSpPr>
          <p:spPr>
            <a:xfrm>
              <a:off x="197199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61" name="Группа 160"/>
          <p:cNvGrpSpPr/>
          <p:nvPr/>
        </p:nvGrpSpPr>
        <p:grpSpPr>
          <a:xfrm>
            <a:off x="4788024" y="1929243"/>
            <a:ext cx="1765890" cy="461665"/>
            <a:chOff x="1942014" y="5343599"/>
            <a:chExt cx="1765890" cy="461665"/>
          </a:xfrm>
          <a:solidFill>
            <a:schemeClr val="bg1"/>
          </a:solidFill>
        </p:grpSpPr>
        <p:sp>
          <p:nvSpPr>
            <p:cNvPr id="162" name="Прямоугольник 161"/>
            <p:cNvSpPr/>
            <p:nvPr/>
          </p:nvSpPr>
          <p:spPr>
            <a:xfrm>
              <a:off x="2230046" y="5343599"/>
              <a:ext cx="33214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+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3" name="Прямоугольник 162"/>
            <p:cNvSpPr/>
            <p:nvPr/>
          </p:nvSpPr>
          <p:spPr>
            <a:xfrm>
              <a:off x="259008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4" name="Прямоугольник 163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5" name="Прямоугольник 164"/>
            <p:cNvSpPr/>
            <p:nvPr/>
          </p:nvSpPr>
          <p:spPr>
            <a:xfrm>
              <a:off x="338217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6" name="Прямоугольник 165"/>
            <p:cNvSpPr/>
            <p:nvPr/>
          </p:nvSpPr>
          <p:spPr>
            <a:xfrm>
              <a:off x="194201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79" name="Группа 178"/>
          <p:cNvGrpSpPr/>
          <p:nvPr/>
        </p:nvGrpSpPr>
        <p:grpSpPr>
          <a:xfrm>
            <a:off x="4765316" y="3810920"/>
            <a:ext cx="1777938" cy="461665"/>
            <a:chOff x="1929966" y="5343599"/>
            <a:chExt cx="1777938" cy="461665"/>
          </a:xfrm>
          <a:solidFill>
            <a:schemeClr val="bg1"/>
          </a:solidFill>
        </p:grpSpPr>
        <p:sp>
          <p:nvSpPr>
            <p:cNvPr id="180" name="Прямоугольник 179"/>
            <p:cNvSpPr/>
            <p:nvPr/>
          </p:nvSpPr>
          <p:spPr>
            <a:xfrm>
              <a:off x="2230046" y="5343599"/>
              <a:ext cx="41229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</a:t>
              </a:r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sp>
          <p:nvSpPr>
            <p:cNvPr id="181" name="Прямоугольник 180"/>
            <p:cNvSpPr/>
            <p:nvPr/>
          </p:nvSpPr>
          <p:spPr>
            <a:xfrm>
              <a:off x="259008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2" name="Прямоугольник 181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338217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4" name="Прямоугольник 183"/>
            <p:cNvSpPr/>
            <p:nvPr/>
          </p:nvSpPr>
          <p:spPr>
            <a:xfrm>
              <a:off x="192996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73" name="Группа 172"/>
          <p:cNvGrpSpPr/>
          <p:nvPr/>
        </p:nvGrpSpPr>
        <p:grpSpPr>
          <a:xfrm>
            <a:off x="4762374" y="3168369"/>
            <a:ext cx="1791540" cy="461665"/>
            <a:chOff x="1916364" y="5343599"/>
            <a:chExt cx="1791540" cy="461665"/>
          </a:xfrm>
          <a:solidFill>
            <a:schemeClr val="bg1"/>
          </a:solidFill>
        </p:grpSpPr>
        <p:sp>
          <p:nvSpPr>
            <p:cNvPr id="174" name="Прямоугольник 173"/>
            <p:cNvSpPr/>
            <p:nvPr/>
          </p:nvSpPr>
          <p:spPr>
            <a:xfrm>
              <a:off x="2230046" y="5343599"/>
              <a:ext cx="41229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</a:t>
              </a:r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sp>
          <p:nvSpPr>
            <p:cNvPr id="175" name="Прямоугольник 174"/>
            <p:cNvSpPr/>
            <p:nvPr/>
          </p:nvSpPr>
          <p:spPr>
            <a:xfrm>
              <a:off x="262439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6" name="Прямоугольник 175"/>
            <p:cNvSpPr/>
            <p:nvPr/>
          </p:nvSpPr>
          <p:spPr>
            <a:xfrm>
              <a:off x="2978024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7" name="Прямоугольник 176"/>
            <p:cNvSpPr/>
            <p:nvPr/>
          </p:nvSpPr>
          <p:spPr>
            <a:xfrm>
              <a:off x="338217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8" name="Прямоугольник 177"/>
            <p:cNvSpPr/>
            <p:nvPr/>
          </p:nvSpPr>
          <p:spPr>
            <a:xfrm>
              <a:off x="191636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67" name="Группа 166"/>
          <p:cNvGrpSpPr/>
          <p:nvPr/>
        </p:nvGrpSpPr>
        <p:grpSpPr>
          <a:xfrm>
            <a:off x="4760986" y="2574736"/>
            <a:ext cx="1792928" cy="461665"/>
            <a:chOff x="1914976" y="5343599"/>
            <a:chExt cx="1792928" cy="461665"/>
          </a:xfrm>
          <a:solidFill>
            <a:schemeClr val="bg1"/>
          </a:solidFill>
        </p:grpSpPr>
        <p:sp>
          <p:nvSpPr>
            <p:cNvPr id="168" name="Прямоугольник 167"/>
            <p:cNvSpPr/>
            <p:nvPr/>
          </p:nvSpPr>
          <p:spPr>
            <a:xfrm>
              <a:off x="2230046" y="5343599"/>
              <a:ext cx="33214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+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9" name="Прямоугольник 168"/>
            <p:cNvSpPr/>
            <p:nvPr/>
          </p:nvSpPr>
          <p:spPr>
            <a:xfrm>
              <a:off x="259008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0" name="Прямоугольник 169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1" name="Прямоугольник 170"/>
            <p:cNvSpPr/>
            <p:nvPr/>
          </p:nvSpPr>
          <p:spPr>
            <a:xfrm>
              <a:off x="338217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2" name="Прямоугольник 171"/>
            <p:cNvSpPr/>
            <p:nvPr/>
          </p:nvSpPr>
          <p:spPr>
            <a:xfrm>
              <a:off x="191497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85" name="Группа 184"/>
          <p:cNvGrpSpPr/>
          <p:nvPr/>
        </p:nvGrpSpPr>
        <p:grpSpPr>
          <a:xfrm>
            <a:off x="7069572" y="1926664"/>
            <a:ext cx="1822908" cy="476655"/>
            <a:chOff x="1884996" y="5343599"/>
            <a:chExt cx="1822908" cy="476655"/>
          </a:xfrm>
          <a:solidFill>
            <a:schemeClr val="bg1"/>
          </a:solidFill>
        </p:grpSpPr>
        <p:sp>
          <p:nvSpPr>
            <p:cNvPr id="186" name="Прямоугольник 185"/>
            <p:cNvSpPr/>
            <p:nvPr/>
          </p:nvSpPr>
          <p:spPr>
            <a:xfrm>
              <a:off x="2230046" y="5343599"/>
              <a:ext cx="33214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+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7" name="Прямоугольник 186"/>
            <p:cNvSpPr/>
            <p:nvPr/>
          </p:nvSpPr>
          <p:spPr>
            <a:xfrm>
              <a:off x="259008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8" name="Прямоугольник 187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9" name="Прямоугольник 188"/>
            <p:cNvSpPr/>
            <p:nvPr/>
          </p:nvSpPr>
          <p:spPr>
            <a:xfrm>
              <a:off x="338217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0" name="Прямоугольник 189"/>
            <p:cNvSpPr/>
            <p:nvPr/>
          </p:nvSpPr>
          <p:spPr>
            <a:xfrm>
              <a:off x="1884996" y="535858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91" name="Группа 190"/>
          <p:cNvGrpSpPr/>
          <p:nvPr/>
        </p:nvGrpSpPr>
        <p:grpSpPr>
          <a:xfrm>
            <a:off x="7054582" y="2574736"/>
            <a:ext cx="1837898" cy="461665"/>
            <a:chOff x="1870006" y="5343599"/>
            <a:chExt cx="1837898" cy="461665"/>
          </a:xfrm>
          <a:solidFill>
            <a:schemeClr val="bg1"/>
          </a:solidFill>
        </p:grpSpPr>
        <p:sp>
          <p:nvSpPr>
            <p:cNvPr id="192" name="Прямоугольник 191"/>
            <p:cNvSpPr/>
            <p:nvPr/>
          </p:nvSpPr>
          <p:spPr>
            <a:xfrm>
              <a:off x="2230046" y="5343599"/>
              <a:ext cx="41229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</a:t>
              </a:r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sp>
          <p:nvSpPr>
            <p:cNvPr id="193" name="Прямоугольник 192"/>
            <p:cNvSpPr/>
            <p:nvPr/>
          </p:nvSpPr>
          <p:spPr>
            <a:xfrm>
              <a:off x="259008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4" name="Прямоугольник 193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5" name="Прямоугольник 194"/>
            <p:cNvSpPr/>
            <p:nvPr/>
          </p:nvSpPr>
          <p:spPr>
            <a:xfrm>
              <a:off x="338217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6" name="Прямоугольник 195"/>
            <p:cNvSpPr/>
            <p:nvPr/>
          </p:nvSpPr>
          <p:spPr>
            <a:xfrm>
              <a:off x="187000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pic>
        <p:nvPicPr>
          <p:cNvPr id="19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28800"/>
            <a:ext cx="1806747" cy="224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8450" y="1629862"/>
            <a:ext cx="1806747" cy="224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28800"/>
            <a:ext cx="1806747" cy="224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628800"/>
            <a:ext cx="1806747" cy="224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1" name="Прямоугольник 200"/>
          <p:cNvSpPr/>
          <p:nvPr/>
        </p:nvSpPr>
        <p:spPr>
          <a:xfrm>
            <a:off x="901407" y="11247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2" name="Прямоугольник 201"/>
          <p:cNvSpPr/>
          <p:nvPr/>
        </p:nvSpPr>
        <p:spPr>
          <a:xfrm>
            <a:off x="3133107" y="11247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5489100" y="11247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7760779" y="11247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871694" y="4365104"/>
            <a:ext cx="554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3018968" y="4365104"/>
            <a:ext cx="554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5414391" y="4365104"/>
            <a:ext cx="554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7923644" y="4365104"/>
            <a:ext cx="554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3667" y="4826769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свойство сложения, которые вы использовали при записи?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79512" y="5589240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Расскажите, как вы нашли результаты вычитания?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11" name="TextBox 210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92340" y="3266202"/>
            <a:ext cx="920916" cy="161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3265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Box 288"/>
          <p:cNvSpPr txBox="1"/>
          <p:nvPr/>
        </p:nvSpPr>
        <p:spPr>
          <a:xfrm>
            <a:off x="79777" y="548680"/>
            <a:ext cx="5016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7.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.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179512" y="639852"/>
            <a:ext cx="5860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 о числе восемь: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2" name="Группа 291"/>
          <p:cNvGrpSpPr/>
          <p:nvPr/>
        </p:nvGrpSpPr>
        <p:grpSpPr>
          <a:xfrm>
            <a:off x="323528" y="1484784"/>
            <a:ext cx="954825" cy="1146256"/>
            <a:chOff x="611560" y="5229200"/>
            <a:chExt cx="954825" cy="1146256"/>
          </a:xfrm>
        </p:grpSpPr>
        <p:sp>
          <p:nvSpPr>
            <p:cNvPr id="293" name="TextBox 292"/>
            <p:cNvSpPr txBox="1"/>
            <p:nvPr/>
          </p:nvSpPr>
          <p:spPr>
            <a:xfrm>
              <a:off x="611560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4" name="Группа 293"/>
            <p:cNvGrpSpPr/>
            <p:nvPr/>
          </p:nvGrpSpPr>
          <p:grpSpPr>
            <a:xfrm>
              <a:off x="755576" y="5229200"/>
              <a:ext cx="810809" cy="1027276"/>
              <a:chOff x="1174600" y="5282044"/>
              <a:chExt cx="810809" cy="1027276"/>
            </a:xfrm>
          </p:grpSpPr>
          <p:sp>
            <p:nvSpPr>
              <p:cNvPr id="295" name="TextBox 29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96" name="Группа 29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00" name="Прямая соединительная линия 299"/>
                <p:cNvCxnSpPr>
                  <a:stCxn id="29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Прямая соединительная линия 300"/>
                <p:cNvCxnSpPr>
                  <a:stCxn id="29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7" name="Группа 29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298" name="Прямая соединительная линия 29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Прямая соединительная линия 29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2" name="Группа 301"/>
          <p:cNvGrpSpPr/>
          <p:nvPr/>
        </p:nvGrpSpPr>
        <p:grpSpPr>
          <a:xfrm>
            <a:off x="1691680" y="1484784"/>
            <a:ext cx="896139" cy="1146256"/>
            <a:chOff x="2267744" y="5229200"/>
            <a:chExt cx="896139" cy="1146256"/>
          </a:xfrm>
        </p:grpSpPr>
        <p:grpSp>
          <p:nvGrpSpPr>
            <p:cNvPr id="303" name="Группа 302"/>
            <p:cNvGrpSpPr/>
            <p:nvPr/>
          </p:nvGrpSpPr>
          <p:grpSpPr>
            <a:xfrm>
              <a:off x="2353074" y="5229200"/>
              <a:ext cx="810809" cy="1027276"/>
              <a:chOff x="1174600" y="5282044"/>
              <a:chExt cx="810809" cy="1027276"/>
            </a:xfrm>
          </p:grpSpPr>
          <p:sp>
            <p:nvSpPr>
              <p:cNvPr id="305" name="TextBox 30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06" name="Группа 30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10" name="Прямая соединительная линия 309"/>
                <p:cNvCxnSpPr>
                  <a:stCxn id="30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Прямая соединительная линия 310"/>
                <p:cNvCxnSpPr>
                  <a:stCxn id="30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7" name="Группа 30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08" name="Прямая соединительная линия 30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Прямая соединительная линия 30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4" name="TextBox 303"/>
            <p:cNvSpPr txBox="1"/>
            <p:nvPr/>
          </p:nvSpPr>
          <p:spPr>
            <a:xfrm>
              <a:off x="2267744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2" name="Группа 311"/>
          <p:cNvGrpSpPr/>
          <p:nvPr/>
        </p:nvGrpSpPr>
        <p:grpSpPr>
          <a:xfrm>
            <a:off x="3131840" y="1484784"/>
            <a:ext cx="834603" cy="1146256"/>
            <a:chOff x="3926778" y="5229200"/>
            <a:chExt cx="834603" cy="1146256"/>
          </a:xfrm>
        </p:grpSpPr>
        <p:grpSp>
          <p:nvGrpSpPr>
            <p:cNvPr id="313" name="Группа 312"/>
            <p:cNvGrpSpPr/>
            <p:nvPr/>
          </p:nvGrpSpPr>
          <p:grpSpPr>
            <a:xfrm>
              <a:off x="3950572" y="5229200"/>
              <a:ext cx="810809" cy="1027276"/>
              <a:chOff x="1174600" y="5282044"/>
              <a:chExt cx="810809" cy="1027276"/>
            </a:xfrm>
          </p:grpSpPr>
          <p:sp>
            <p:nvSpPr>
              <p:cNvPr id="315" name="TextBox 31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16" name="Группа 31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20" name="Прямая соединительная линия 319"/>
                <p:cNvCxnSpPr>
                  <a:stCxn id="31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Прямая соединительная линия 320"/>
                <p:cNvCxnSpPr>
                  <a:stCxn id="31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7" name="Группа 31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18" name="Прямая соединительная линия 31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Прямая соединительная линия 31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4" name="TextBox 313"/>
            <p:cNvSpPr txBox="1"/>
            <p:nvPr/>
          </p:nvSpPr>
          <p:spPr>
            <a:xfrm>
              <a:off x="3926778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2" name="Группа 321"/>
          <p:cNvGrpSpPr/>
          <p:nvPr/>
        </p:nvGrpSpPr>
        <p:grpSpPr>
          <a:xfrm>
            <a:off x="4427984" y="1484784"/>
            <a:ext cx="875982" cy="1146256"/>
            <a:chOff x="5482897" y="5229200"/>
            <a:chExt cx="875982" cy="1146256"/>
          </a:xfrm>
        </p:grpSpPr>
        <p:grpSp>
          <p:nvGrpSpPr>
            <p:cNvPr id="323" name="Группа 322"/>
            <p:cNvGrpSpPr/>
            <p:nvPr/>
          </p:nvGrpSpPr>
          <p:grpSpPr>
            <a:xfrm>
              <a:off x="5548070" y="5229200"/>
              <a:ext cx="810809" cy="1027276"/>
              <a:chOff x="1174600" y="5282044"/>
              <a:chExt cx="810809" cy="1027276"/>
            </a:xfrm>
          </p:grpSpPr>
          <p:sp>
            <p:nvSpPr>
              <p:cNvPr id="325" name="TextBox 32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6" name="Группа 32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30" name="Прямая соединительная линия 329"/>
                <p:cNvCxnSpPr>
                  <a:stCxn id="32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Прямая соединительная линия 330"/>
                <p:cNvCxnSpPr>
                  <a:stCxn id="32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7" name="Группа 32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28" name="Прямая соединительная линия 32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Прямая соединительная линия 32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4" name="TextBox 323"/>
            <p:cNvSpPr txBox="1"/>
            <p:nvPr/>
          </p:nvSpPr>
          <p:spPr>
            <a:xfrm>
              <a:off x="5482897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2" name="Группа 331"/>
          <p:cNvGrpSpPr/>
          <p:nvPr/>
        </p:nvGrpSpPr>
        <p:grpSpPr>
          <a:xfrm>
            <a:off x="5724128" y="1484784"/>
            <a:ext cx="875510" cy="1146256"/>
            <a:chOff x="7080866" y="5229200"/>
            <a:chExt cx="875510" cy="1146256"/>
          </a:xfrm>
        </p:grpSpPr>
        <p:grpSp>
          <p:nvGrpSpPr>
            <p:cNvPr id="333" name="Группа 332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335" name="TextBox 33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36" name="Группа 33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40" name="Прямая соединительная линия 339"/>
                <p:cNvCxnSpPr>
                  <a:stCxn id="33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Прямая соединительная линия 340"/>
                <p:cNvCxnSpPr>
                  <a:stCxn id="33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7" name="Группа 33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38" name="Прямая соединительная линия 33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Прямая соединительная линия 33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34" name="TextBox 333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2" name="TextBox 341"/>
          <p:cNvSpPr txBox="1"/>
          <p:nvPr/>
        </p:nvSpPr>
        <p:spPr>
          <a:xfrm>
            <a:off x="941985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3" name="TextBox 342"/>
          <p:cNvSpPr txBox="1"/>
          <p:nvPr/>
        </p:nvSpPr>
        <p:spPr>
          <a:xfrm>
            <a:off x="2270594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4" name="TextBox 343"/>
          <p:cNvSpPr txBox="1"/>
          <p:nvPr/>
        </p:nvSpPr>
        <p:spPr>
          <a:xfrm>
            <a:off x="3635896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4957247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6" name="TextBox 345"/>
          <p:cNvSpPr txBox="1"/>
          <p:nvPr/>
        </p:nvSpPr>
        <p:spPr>
          <a:xfrm>
            <a:off x="6314456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7" name="Группа 346"/>
          <p:cNvGrpSpPr/>
          <p:nvPr/>
        </p:nvGrpSpPr>
        <p:grpSpPr>
          <a:xfrm>
            <a:off x="6948264" y="1484784"/>
            <a:ext cx="875510" cy="1146256"/>
            <a:chOff x="7080866" y="5229200"/>
            <a:chExt cx="875510" cy="1146256"/>
          </a:xfrm>
        </p:grpSpPr>
        <p:grpSp>
          <p:nvGrpSpPr>
            <p:cNvPr id="348" name="Группа 347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350" name="TextBox 349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51" name="Группа 350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55" name="Прямая соединительная линия 354"/>
                <p:cNvCxnSpPr>
                  <a:stCxn id="350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Прямая соединительная линия 355"/>
                <p:cNvCxnSpPr>
                  <a:stCxn id="350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2" name="Группа 351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53" name="Прямая соединительная линия 352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Прямая соединительная линия 353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9" name="TextBox 348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7" name="TextBox 356"/>
          <p:cNvSpPr txBox="1"/>
          <p:nvPr/>
        </p:nvSpPr>
        <p:spPr>
          <a:xfrm>
            <a:off x="7463734" y="2097926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9" name="Группа 148"/>
          <p:cNvGrpSpPr/>
          <p:nvPr/>
        </p:nvGrpSpPr>
        <p:grpSpPr>
          <a:xfrm>
            <a:off x="8016970" y="1490656"/>
            <a:ext cx="875510" cy="1146256"/>
            <a:chOff x="7080866" y="5229200"/>
            <a:chExt cx="875510" cy="1146256"/>
          </a:xfrm>
        </p:grpSpPr>
        <p:grpSp>
          <p:nvGrpSpPr>
            <p:cNvPr id="150" name="Группа 149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152" name="TextBox 151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53" name="Группа 152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157" name="Прямая соединительная линия 156"/>
                <p:cNvCxnSpPr>
                  <a:stCxn id="152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Прямая соединительная линия 157"/>
                <p:cNvCxnSpPr>
                  <a:stCxn id="152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" name="Группа 153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155" name="Прямая соединительная линия 154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Прямая соединительная линия 155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1" name="TextBox 150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8532440" y="2103798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4" name="Таблица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5509416"/>
              </p:ext>
            </p:extLst>
          </p:nvPr>
        </p:nvGraphicFramePr>
        <p:xfrm>
          <a:off x="179512" y="3228961"/>
          <a:ext cx="8710120" cy="13521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8765"/>
                <a:gridCol w="1088765"/>
                <a:gridCol w="1088765"/>
                <a:gridCol w="1088765"/>
                <a:gridCol w="1088765"/>
                <a:gridCol w="1088765"/>
                <a:gridCol w="1100258"/>
                <a:gridCol w="1077272"/>
              </a:tblGrid>
              <a:tr h="712087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5" name="TextBox 164"/>
          <p:cNvSpPr txBox="1"/>
          <p:nvPr/>
        </p:nvSpPr>
        <p:spPr>
          <a:xfrm>
            <a:off x="641175" y="3585210"/>
            <a:ext cx="618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144603" y="2679303"/>
            <a:ext cx="7230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можно записать в «окошках»?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68" name="TextBox 16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9516" y="4585199"/>
            <a:ext cx="1026580" cy="179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91113" y="4612951"/>
            <a:ext cx="1026580" cy="179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3761" y="4543246"/>
            <a:ext cx="1026580" cy="179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215" y="4557198"/>
            <a:ext cx="1026580" cy="179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0222" y="4612952"/>
            <a:ext cx="1026580" cy="179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3855" y="4581128"/>
            <a:ext cx="1026580" cy="179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06268" y="4656384"/>
            <a:ext cx="1026580" cy="179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5400" y="4585199"/>
            <a:ext cx="1026580" cy="179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66942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" grpId="0"/>
      <p:bldP spid="343" grpId="0"/>
      <p:bldP spid="344" grpId="0"/>
      <p:bldP spid="345" grpId="0"/>
      <p:bldP spid="346" grpId="0"/>
      <p:bldP spid="357" grpId="0"/>
      <p:bldP spid="159" grpId="0"/>
      <p:bldP spid="165" grpId="0"/>
      <p:bldP spid="1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Box 288"/>
          <p:cNvSpPr txBox="1"/>
          <p:nvPr/>
        </p:nvSpPr>
        <p:spPr>
          <a:xfrm>
            <a:off x="79777" y="548680"/>
            <a:ext cx="5016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7.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.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179512" y="639852"/>
            <a:ext cx="5860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 о числе восемь: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2" name="Группа 291"/>
          <p:cNvGrpSpPr/>
          <p:nvPr/>
        </p:nvGrpSpPr>
        <p:grpSpPr>
          <a:xfrm>
            <a:off x="323528" y="1484784"/>
            <a:ext cx="954825" cy="1146256"/>
            <a:chOff x="611560" y="5229200"/>
            <a:chExt cx="954825" cy="1146256"/>
          </a:xfrm>
        </p:grpSpPr>
        <p:sp>
          <p:nvSpPr>
            <p:cNvPr id="293" name="TextBox 292"/>
            <p:cNvSpPr txBox="1"/>
            <p:nvPr/>
          </p:nvSpPr>
          <p:spPr>
            <a:xfrm>
              <a:off x="611560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4" name="Группа 293"/>
            <p:cNvGrpSpPr/>
            <p:nvPr/>
          </p:nvGrpSpPr>
          <p:grpSpPr>
            <a:xfrm>
              <a:off x="755576" y="5229200"/>
              <a:ext cx="810809" cy="1027276"/>
              <a:chOff x="1174600" y="5282044"/>
              <a:chExt cx="810809" cy="1027276"/>
            </a:xfrm>
          </p:grpSpPr>
          <p:sp>
            <p:nvSpPr>
              <p:cNvPr id="295" name="TextBox 29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96" name="Группа 29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00" name="Прямая соединительная линия 299"/>
                <p:cNvCxnSpPr>
                  <a:stCxn id="29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Прямая соединительная линия 300"/>
                <p:cNvCxnSpPr>
                  <a:stCxn id="29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7" name="Группа 29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298" name="Прямая соединительная линия 29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Прямая соединительная линия 29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2" name="Группа 301"/>
          <p:cNvGrpSpPr/>
          <p:nvPr/>
        </p:nvGrpSpPr>
        <p:grpSpPr>
          <a:xfrm>
            <a:off x="1691680" y="1484784"/>
            <a:ext cx="896139" cy="1146256"/>
            <a:chOff x="2267744" y="5229200"/>
            <a:chExt cx="896139" cy="1146256"/>
          </a:xfrm>
        </p:grpSpPr>
        <p:grpSp>
          <p:nvGrpSpPr>
            <p:cNvPr id="303" name="Группа 302"/>
            <p:cNvGrpSpPr/>
            <p:nvPr/>
          </p:nvGrpSpPr>
          <p:grpSpPr>
            <a:xfrm>
              <a:off x="2353074" y="5229200"/>
              <a:ext cx="810809" cy="1027276"/>
              <a:chOff x="1174600" y="5282044"/>
              <a:chExt cx="810809" cy="1027276"/>
            </a:xfrm>
          </p:grpSpPr>
          <p:sp>
            <p:nvSpPr>
              <p:cNvPr id="305" name="TextBox 30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06" name="Группа 30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10" name="Прямая соединительная линия 309"/>
                <p:cNvCxnSpPr>
                  <a:stCxn id="30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Прямая соединительная линия 310"/>
                <p:cNvCxnSpPr>
                  <a:stCxn id="30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7" name="Группа 30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08" name="Прямая соединительная линия 30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Прямая соединительная линия 30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4" name="TextBox 303"/>
            <p:cNvSpPr txBox="1"/>
            <p:nvPr/>
          </p:nvSpPr>
          <p:spPr>
            <a:xfrm>
              <a:off x="2267744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2" name="Группа 311"/>
          <p:cNvGrpSpPr/>
          <p:nvPr/>
        </p:nvGrpSpPr>
        <p:grpSpPr>
          <a:xfrm>
            <a:off x="3131840" y="1484784"/>
            <a:ext cx="834603" cy="1146256"/>
            <a:chOff x="3926778" y="5229200"/>
            <a:chExt cx="834603" cy="1146256"/>
          </a:xfrm>
        </p:grpSpPr>
        <p:grpSp>
          <p:nvGrpSpPr>
            <p:cNvPr id="313" name="Группа 312"/>
            <p:cNvGrpSpPr/>
            <p:nvPr/>
          </p:nvGrpSpPr>
          <p:grpSpPr>
            <a:xfrm>
              <a:off x="3950572" y="5229200"/>
              <a:ext cx="810809" cy="1027276"/>
              <a:chOff x="1174600" y="5282044"/>
              <a:chExt cx="810809" cy="1027276"/>
            </a:xfrm>
          </p:grpSpPr>
          <p:sp>
            <p:nvSpPr>
              <p:cNvPr id="315" name="TextBox 31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16" name="Группа 31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20" name="Прямая соединительная линия 319"/>
                <p:cNvCxnSpPr>
                  <a:stCxn id="31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Прямая соединительная линия 320"/>
                <p:cNvCxnSpPr>
                  <a:stCxn id="31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7" name="Группа 31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18" name="Прямая соединительная линия 31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Прямая соединительная линия 31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4" name="TextBox 313"/>
            <p:cNvSpPr txBox="1"/>
            <p:nvPr/>
          </p:nvSpPr>
          <p:spPr>
            <a:xfrm>
              <a:off x="3926778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2" name="Группа 321"/>
          <p:cNvGrpSpPr/>
          <p:nvPr/>
        </p:nvGrpSpPr>
        <p:grpSpPr>
          <a:xfrm>
            <a:off x="4427984" y="1484784"/>
            <a:ext cx="875982" cy="1146256"/>
            <a:chOff x="5482897" y="5229200"/>
            <a:chExt cx="875982" cy="1146256"/>
          </a:xfrm>
        </p:grpSpPr>
        <p:grpSp>
          <p:nvGrpSpPr>
            <p:cNvPr id="323" name="Группа 322"/>
            <p:cNvGrpSpPr/>
            <p:nvPr/>
          </p:nvGrpSpPr>
          <p:grpSpPr>
            <a:xfrm>
              <a:off x="5548070" y="5229200"/>
              <a:ext cx="810809" cy="1027276"/>
              <a:chOff x="1174600" y="5282044"/>
              <a:chExt cx="810809" cy="1027276"/>
            </a:xfrm>
          </p:grpSpPr>
          <p:sp>
            <p:nvSpPr>
              <p:cNvPr id="325" name="TextBox 32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6" name="Группа 32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30" name="Прямая соединительная линия 329"/>
                <p:cNvCxnSpPr>
                  <a:stCxn id="32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Прямая соединительная линия 330"/>
                <p:cNvCxnSpPr>
                  <a:stCxn id="32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7" name="Группа 32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28" name="Прямая соединительная линия 32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Прямая соединительная линия 32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4" name="TextBox 323"/>
            <p:cNvSpPr txBox="1"/>
            <p:nvPr/>
          </p:nvSpPr>
          <p:spPr>
            <a:xfrm>
              <a:off x="5482897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2" name="Группа 331"/>
          <p:cNvGrpSpPr/>
          <p:nvPr/>
        </p:nvGrpSpPr>
        <p:grpSpPr>
          <a:xfrm>
            <a:off x="5724128" y="1484784"/>
            <a:ext cx="875510" cy="1146256"/>
            <a:chOff x="7080866" y="5229200"/>
            <a:chExt cx="875510" cy="1146256"/>
          </a:xfrm>
        </p:grpSpPr>
        <p:grpSp>
          <p:nvGrpSpPr>
            <p:cNvPr id="333" name="Группа 332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335" name="TextBox 33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36" name="Группа 33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40" name="Прямая соединительная линия 339"/>
                <p:cNvCxnSpPr>
                  <a:stCxn id="33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Прямая соединительная линия 340"/>
                <p:cNvCxnSpPr>
                  <a:stCxn id="33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7" name="Группа 33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38" name="Прямая соединительная линия 33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Прямая соединительная линия 33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34" name="TextBox 333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2" name="TextBox 341"/>
          <p:cNvSpPr txBox="1"/>
          <p:nvPr/>
        </p:nvSpPr>
        <p:spPr>
          <a:xfrm>
            <a:off x="941985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3" name="TextBox 342"/>
          <p:cNvSpPr txBox="1"/>
          <p:nvPr/>
        </p:nvSpPr>
        <p:spPr>
          <a:xfrm>
            <a:off x="2270594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4" name="TextBox 343"/>
          <p:cNvSpPr txBox="1"/>
          <p:nvPr/>
        </p:nvSpPr>
        <p:spPr>
          <a:xfrm>
            <a:off x="3635896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4957247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6" name="TextBox 345"/>
          <p:cNvSpPr txBox="1"/>
          <p:nvPr/>
        </p:nvSpPr>
        <p:spPr>
          <a:xfrm>
            <a:off x="6314456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7" name="Группа 346"/>
          <p:cNvGrpSpPr/>
          <p:nvPr/>
        </p:nvGrpSpPr>
        <p:grpSpPr>
          <a:xfrm>
            <a:off x="6948264" y="1484784"/>
            <a:ext cx="875510" cy="1146256"/>
            <a:chOff x="7080866" y="5229200"/>
            <a:chExt cx="875510" cy="1146256"/>
          </a:xfrm>
        </p:grpSpPr>
        <p:grpSp>
          <p:nvGrpSpPr>
            <p:cNvPr id="348" name="Группа 347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350" name="TextBox 349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51" name="Группа 350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55" name="Прямая соединительная линия 354"/>
                <p:cNvCxnSpPr>
                  <a:stCxn id="350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Прямая соединительная линия 355"/>
                <p:cNvCxnSpPr>
                  <a:stCxn id="350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2" name="Группа 351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53" name="Прямая соединительная линия 352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Прямая соединительная линия 353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9" name="TextBox 348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7" name="TextBox 356"/>
          <p:cNvSpPr txBox="1"/>
          <p:nvPr/>
        </p:nvSpPr>
        <p:spPr>
          <a:xfrm>
            <a:off x="7463734" y="2097926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9" name="Группа 148"/>
          <p:cNvGrpSpPr/>
          <p:nvPr/>
        </p:nvGrpSpPr>
        <p:grpSpPr>
          <a:xfrm>
            <a:off x="8016970" y="1490656"/>
            <a:ext cx="875510" cy="1146256"/>
            <a:chOff x="7080866" y="5229200"/>
            <a:chExt cx="875510" cy="1146256"/>
          </a:xfrm>
        </p:grpSpPr>
        <p:grpSp>
          <p:nvGrpSpPr>
            <p:cNvPr id="150" name="Группа 149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152" name="TextBox 151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53" name="Группа 152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157" name="Прямая соединительная линия 156"/>
                <p:cNvCxnSpPr>
                  <a:stCxn id="152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Прямая соединительная линия 157"/>
                <p:cNvCxnSpPr>
                  <a:stCxn id="152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" name="Группа 153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155" name="Прямая соединительная линия 154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Прямая соединительная линия 155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1" name="TextBox 150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8532440" y="2103798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307959"/>
              </p:ext>
            </p:extLst>
          </p:nvPr>
        </p:nvGraphicFramePr>
        <p:xfrm>
          <a:off x="179512" y="3228961"/>
          <a:ext cx="8710120" cy="13521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8765"/>
                <a:gridCol w="1088765"/>
                <a:gridCol w="1088765"/>
                <a:gridCol w="1088765"/>
                <a:gridCol w="1088765"/>
                <a:gridCol w="1088765"/>
                <a:gridCol w="1100258"/>
                <a:gridCol w="1077272"/>
              </a:tblGrid>
              <a:tr h="712087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1175" y="3585210"/>
            <a:ext cx="618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251520" y="5661248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932680" y="5661248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536867" y="5661248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184939" y="5661248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2780759" y="5661248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3367620" y="5661248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3943684" y="5661248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939694" y="5661481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4519748" y="5661248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4530998" y="5667777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3508" y="4712932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44603" y="2679303"/>
            <a:ext cx="7230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можно записать в «окошках»?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9" name="TextBox 98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009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6342483"/>
              </p:ext>
            </p:extLst>
          </p:nvPr>
        </p:nvGraphicFramePr>
        <p:xfrm>
          <a:off x="251519" y="1448540"/>
          <a:ext cx="8678201" cy="3600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0920"/>
                <a:gridCol w="2053843"/>
                <a:gridCol w="2053843"/>
                <a:gridCol w="2339595"/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Слагаемое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Слагаемое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 ___</a:t>
                      </a:r>
                      <a:endParaRPr lang="ru-RU" sz="2400" dirty="0">
                        <a:solidFill>
                          <a:srgbClr val="FFC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(целое) </a:t>
                      </a:r>
                      <a:endParaRPr lang="ru-RU" sz="24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003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23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14324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14324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214678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85852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85852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85852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086448" y="1882869"/>
            <a:ext cx="285752" cy="285752"/>
          </a:xfrm>
          <a:prstGeom prst="rect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28638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286380" y="435589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28638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594723" y="4400869"/>
            <a:ext cx="184731" cy="584775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5286380" y="251994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3143240" y="3464765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3143240" y="439215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236032" y="581779"/>
            <a:ext cx="8432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Лене заполнить таблицу. Назови неизвестные числа. Составь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51520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932680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536867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184939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780759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367620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3943684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939694" y="5589473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4519748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530998" y="5595769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grpSp>
        <p:nvGrpSpPr>
          <p:cNvPr id="84" name="Группа 83"/>
          <p:cNvGrpSpPr/>
          <p:nvPr/>
        </p:nvGrpSpPr>
        <p:grpSpPr>
          <a:xfrm>
            <a:off x="6588224" y="2484185"/>
            <a:ext cx="2111831" cy="584775"/>
            <a:chOff x="6732240" y="2834196"/>
            <a:chExt cx="2111831" cy="584775"/>
          </a:xfrm>
        </p:grpSpPr>
        <p:sp>
          <p:nvSpPr>
            <p:cNvPr id="85" name="Прямоугольник 84"/>
            <p:cNvSpPr/>
            <p:nvPr/>
          </p:nvSpPr>
          <p:spPr>
            <a:xfrm>
              <a:off x="8459029" y="2834196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6732240" y="2834196"/>
              <a:ext cx="1922771" cy="58477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/>
              <a:r>
                <a:rPr lang="ru-RU" sz="32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3200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3200" dirty="0">
                  <a:latin typeface="Arial" pitchFamily="34" charset="0"/>
                  <a:cs typeface="Arial" pitchFamily="34" charset="0"/>
                </a:rPr>
                <a:t>+  </a:t>
              </a:r>
              <a:r>
                <a:rPr lang="ru-RU" sz="3200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= 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7" name="Прямоугольник 86"/>
          <p:cNvSpPr/>
          <p:nvPr/>
        </p:nvSpPr>
        <p:spPr>
          <a:xfrm>
            <a:off x="8387022" y="2484185"/>
            <a:ext cx="385041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>
            <a:off x="6736268" y="2957677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7619935" y="2950387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Прямоугольник 89"/>
          <p:cNvSpPr/>
          <p:nvPr/>
        </p:nvSpPr>
        <p:spPr>
          <a:xfrm>
            <a:off x="8325513" y="344399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522925" y="342900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>
            <a:off x="6683831" y="3933056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7495490" y="3933056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Группа 97"/>
          <p:cNvGrpSpPr/>
          <p:nvPr/>
        </p:nvGrpSpPr>
        <p:grpSpPr>
          <a:xfrm>
            <a:off x="6616132" y="3429000"/>
            <a:ext cx="2124609" cy="584775"/>
            <a:chOff x="6733088" y="3313182"/>
            <a:chExt cx="2124609" cy="584775"/>
          </a:xfrm>
        </p:grpSpPr>
        <p:sp>
          <p:nvSpPr>
            <p:cNvPr id="99" name="Прямоугольник 98"/>
            <p:cNvSpPr/>
            <p:nvPr/>
          </p:nvSpPr>
          <p:spPr>
            <a:xfrm>
              <a:off x="8445404" y="3313182"/>
              <a:ext cx="412293" cy="58477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6733088" y="3313182"/>
              <a:ext cx="1803699" cy="58477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3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   +</a:t>
              </a:r>
              <a:r>
                <a:rPr lang="ru-RU" sz="32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2    </a:t>
              </a:r>
              <a:r>
                <a: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2" name="Прямоугольник 101"/>
          <p:cNvSpPr/>
          <p:nvPr/>
        </p:nvSpPr>
        <p:spPr>
          <a:xfrm>
            <a:off x="8340015" y="434594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" name="Группа 102"/>
          <p:cNvGrpSpPr/>
          <p:nvPr/>
        </p:nvGrpSpPr>
        <p:grpSpPr>
          <a:xfrm>
            <a:off x="6611823" y="4345940"/>
            <a:ext cx="2105651" cy="584775"/>
            <a:chOff x="6732240" y="3894728"/>
            <a:chExt cx="2105651" cy="584775"/>
          </a:xfrm>
        </p:grpSpPr>
        <p:sp>
          <p:nvSpPr>
            <p:cNvPr id="104" name="Прямоугольник 103"/>
            <p:cNvSpPr/>
            <p:nvPr/>
          </p:nvSpPr>
          <p:spPr>
            <a:xfrm>
              <a:off x="8425598" y="3894728"/>
              <a:ext cx="412293" cy="58477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6732240" y="3894728"/>
              <a:ext cx="1803699" cy="58477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32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ru-RU" sz="3200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ru-RU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+</a:t>
              </a:r>
              <a:r>
                <a:rPr lang="ru-RU" sz="32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  </a:t>
              </a:r>
              <a:r>
                <a:rPr lang="ru-RU" sz="3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06" name="Прямая соединительная линия 105"/>
          <p:cNvCxnSpPr/>
          <p:nvPr/>
        </p:nvCxnSpPr>
        <p:spPr>
          <a:xfrm>
            <a:off x="6683831" y="4869160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7495490" y="4861870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Прямоугольник 107"/>
          <p:cNvSpPr/>
          <p:nvPr/>
        </p:nvSpPr>
        <p:spPr>
          <a:xfrm>
            <a:off x="5004048" y="4976008"/>
            <a:ext cx="40756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0" name="TextBox 59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91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9641900"/>
              </p:ext>
            </p:extLst>
          </p:nvPr>
        </p:nvGraphicFramePr>
        <p:xfrm>
          <a:off x="251519" y="1448540"/>
          <a:ext cx="8678201" cy="3600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0920"/>
                <a:gridCol w="2053843"/>
                <a:gridCol w="2053843"/>
                <a:gridCol w="2339595"/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Слагаемое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Слагаемое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 ___</a:t>
                      </a:r>
                      <a:endParaRPr lang="ru-RU" sz="2400" dirty="0">
                        <a:solidFill>
                          <a:srgbClr val="FFC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(целое) </a:t>
                      </a:r>
                      <a:endParaRPr lang="ru-RU" sz="24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003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23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14324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14324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214678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85852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85852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85852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086448" y="1882869"/>
            <a:ext cx="285752" cy="285752"/>
          </a:xfrm>
          <a:prstGeom prst="rect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28638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286380" y="435589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28638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594723" y="4400869"/>
            <a:ext cx="184731" cy="584775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5286380" y="251994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3143240" y="3464765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3143240" y="439215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236032" y="581779"/>
            <a:ext cx="8432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Лене заполнить таблицу. Назови неизвестные числа. Составь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4" name="Группа 83"/>
          <p:cNvGrpSpPr/>
          <p:nvPr/>
        </p:nvGrpSpPr>
        <p:grpSpPr>
          <a:xfrm>
            <a:off x="6588224" y="2484185"/>
            <a:ext cx="2111831" cy="584775"/>
            <a:chOff x="6732240" y="2834196"/>
            <a:chExt cx="2111831" cy="584775"/>
          </a:xfrm>
        </p:grpSpPr>
        <p:sp>
          <p:nvSpPr>
            <p:cNvPr id="85" name="Прямоугольник 84"/>
            <p:cNvSpPr/>
            <p:nvPr/>
          </p:nvSpPr>
          <p:spPr>
            <a:xfrm>
              <a:off x="8459029" y="2834196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6732240" y="2834196"/>
              <a:ext cx="1922771" cy="58477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/>
              <a:r>
                <a:rPr lang="ru-RU" sz="32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3200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3200" dirty="0">
                  <a:latin typeface="Arial" pitchFamily="34" charset="0"/>
                  <a:cs typeface="Arial" pitchFamily="34" charset="0"/>
                </a:rPr>
                <a:t>+  </a:t>
              </a:r>
              <a:r>
                <a:rPr lang="ru-RU" sz="3200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= 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7" name="Прямоугольник 86"/>
          <p:cNvSpPr/>
          <p:nvPr/>
        </p:nvSpPr>
        <p:spPr>
          <a:xfrm>
            <a:off x="8387022" y="2484185"/>
            <a:ext cx="385041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>
            <a:off x="6736268" y="2957677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7619935" y="2950387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Прямоугольник 89"/>
          <p:cNvSpPr/>
          <p:nvPr/>
        </p:nvSpPr>
        <p:spPr>
          <a:xfrm>
            <a:off x="8325513" y="344399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522925" y="342900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>
            <a:off x="6683831" y="3933056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7495490" y="3933056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Группа 97"/>
          <p:cNvGrpSpPr/>
          <p:nvPr/>
        </p:nvGrpSpPr>
        <p:grpSpPr>
          <a:xfrm>
            <a:off x="6616132" y="3429000"/>
            <a:ext cx="2124609" cy="584775"/>
            <a:chOff x="6733088" y="3313182"/>
            <a:chExt cx="2124609" cy="584775"/>
          </a:xfrm>
        </p:grpSpPr>
        <p:sp>
          <p:nvSpPr>
            <p:cNvPr id="99" name="Прямоугольник 98"/>
            <p:cNvSpPr/>
            <p:nvPr/>
          </p:nvSpPr>
          <p:spPr>
            <a:xfrm>
              <a:off x="8445404" y="3313182"/>
              <a:ext cx="412293" cy="58477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6733088" y="3313182"/>
              <a:ext cx="1803699" cy="58477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3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   +</a:t>
              </a:r>
              <a:r>
                <a:rPr lang="ru-RU" sz="32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2    </a:t>
              </a:r>
              <a:r>
                <a: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2" name="Прямоугольник 101"/>
          <p:cNvSpPr/>
          <p:nvPr/>
        </p:nvSpPr>
        <p:spPr>
          <a:xfrm>
            <a:off x="8340015" y="434594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" name="Группа 102"/>
          <p:cNvGrpSpPr/>
          <p:nvPr/>
        </p:nvGrpSpPr>
        <p:grpSpPr>
          <a:xfrm>
            <a:off x="6611823" y="4345940"/>
            <a:ext cx="2105651" cy="584775"/>
            <a:chOff x="6732240" y="3894728"/>
            <a:chExt cx="2105651" cy="584775"/>
          </a:xfrm>
        </p:grpSpPr>
        <p:sp>
          <p:nvSpPr>
            <p:cNvPr id="104" name="Прямоугольник 103"/>
            <p:cNvSpPr/>
            <p:nvPr/>
          </p:nvSpPr>
          <p:spPr>
            <a:xfrm>
              <a:off x="8425598" y="3894728"/>
              <a:ext cx="412293" cy="58477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6732240" y="3894728"/>
              <a:ext cx="1803699" cy="58477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32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ru-RU" sz="3200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ru-RU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+</a:t>
              </a:r>
              <a:r>
                <a:rPr lang="ru-RU" sz="32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  </a:t>
              </a:r>
              <a:r>
                <a:rPr lang="ru-RU" sz="3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06" name="Прямая соединительная линия 105"/>
          <p:cNvCxnSpPr/>
          <p:nvPr/>
        </p:nvCxnSpPr>
        <p:spPr>
          <a:xfrm>
            <a:off x="6683831" y="4869160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7495490" y="4861870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1259632" y="3447327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708936" y="3412068"/>
            <a:ext cx="41229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131840" y="4398421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531729" y="4365104"/>
            <a:ext cx="4096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292080" y="2511223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388424" y="2484185"/>
            <a:ext cx="4096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0" name="TextBox 59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698042" y="5631631"/>
            <a:ext cx="212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777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/>
      <p:bldP spid="54" grpId="0" animBg="1"/>
      <p:bldP spid="56" grpId="0"/>
      <p:bldP spid="57" grpId="0" animBg="1"/>
      <p:bldP spid="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6551889"/>
              </p:ext>
            </p:extLst>
          </p:nvPr>
        </p:nvGraphicFramePr>
        <p:xfrm>
          <a:off x="251519" y="1448540"/>
          <a:ext cx="8678201" cy="3600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0920"/>
                <a:gridCol w="2053843"/>
                <a:gridCol w="2053843"/>
                <a:gridCol w="2339595"/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Уменьшаемое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(целое)</a:t>
                      </a:r>
                      <a:endParaRPr lang="ru-RU" sz="24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Вычитаемое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 ___</a:t>
                      </a:r>
                      <a:endParaRPr lang="ru-RU" sz="2400" dirty="0">
                        <a:solidFill>
                          <a:srgbClr val="FFC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Разность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___</a:t>
                      </a:r>
                      <a:endParaRPr lang="ru-RU" sz="24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003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23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14324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14324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214678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85852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85852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85852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39696" y="1882869"/>
            <a:ext cx="285752" cy="285752"/>
          </a:xfrm>
          <a:prstGeom prst="rect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28638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286380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28638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715140" y="4400869"/>
            <a:ext cx="184731" cy="584775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715140" y="3439485"/>
            <a:ext cx="2126804" cy="584775"/>
            <a:chOff x="6715140" y="3115688"/>
            <a:chExt cx="2126804" cy="5847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7215206" y="3115688"/>
              <a:ext cx="3209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6715140" y="3115688"/>
              <a:ext cx="412292" cy="584775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7929586" y="3115688"/>
              <a:ext cx="42511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8429652" y="3115688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6715140" y="2519950"/>
            <a:ext cx="1568124" cy="584775"/>
            <a:chOff x="6715140" y="2196153"/>
            <a:chExt cx="1568124" cy="584775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6715140" y="2196153"/>
              <a:ext cx="412292" cy="584775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7215206" y="2196153"/>
              <a:ext cx="3209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7500958" y="2196153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7858148" y="2196153"/>
              <a:ext cx="42511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6757592" y="4400869"/>
            <a:ext cx="2084352" cy="584775"/>
            <a:chOff x="6757592" y="4077072"/>
            <a:chExt cx="2084352" cy="584775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7215206" y="4077072"/>
              <a:ext cx="3209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7572396" y="4077072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8001024" y="4077072"/>
              <a:ext cx="42511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8429652" y="4077072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Прямоугольник 199"/>
            <p:cNvSpPr/>
            <p:nvPr/>
          </p:nvSpPr>
          <p:spPr>
            <a:xfrm>
              <a:off x="6757592" y="4077072"/>
              <a:ext cx="409657" cy="584775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3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</p:grpSp>
      <p:sp>
        <p:nvSpPr>
          <p:cNvPr id="204" name="Прямоугольник 203"/>
          <p:cNvSpPr/>
          <p:nvPr/>
        </p:nvSpPr>
        <p:spPr>
          <a:xfrm>
            <a:off x="5286380" y="251994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3143240" y="3464765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7552514" y="439215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3143240" y="439215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7524328" y="3076250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8335987" y="3068960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7524328" y="4005064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8335987" y="3997774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251520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932680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536867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184939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780759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367620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3943684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939694" y="5589473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4519748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530998" y="5595769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6032" y="581779"/>
            <a:ext cx="8432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Лене заполнить таблицу. Назови неизвестные числа. Составь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5286380" y="4976008"/>
            <a:ext cx="37932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7524328" y="4941168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8335987" y="4933878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8338807" y="2492896"/>
            <a:ext cx="40965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9" name="TextBox 88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536128" y="3415729"/>
            <a:ext cx="40965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09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9203052"/>
              </p:ext>
            </p:extLst>
          </p:nvPr>
        </p:nvGraphicFramePr>
        <p:xfrm>
          <a:off x="251519" y="1448540"/>
          <a:ext cx="8678201" cy="3600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0920"/>
                <a:gridCol w="2053843"/>
                <a:gridCol w="2053843"/>
                <a:gridCol w="2339595"/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Уменьшаемое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(целое)</a:t>
                      </a:r>
                      <a:endParaRPr lang="ru-RU" sz="24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Вычитаемое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 ___</a:t>
                      </a:r>
                      <a:endParaRPr lang="ru-RU" sz="2400" dirty="0">
                        <a:solidFill>
                          <a:srgbClr val="FFC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Разность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___</a:t>
                      </a:r>
                      <a:endParaRPr lang="ru-RU" sz="24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003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23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14324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14324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214678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85852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85852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85852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39696" y="1882869"/>
            <a:ext cx="285752" cy="285752"/>
          </a:xfrm>
          <a:prstGeom prst="rect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28638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286380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28638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715140" y="4400869"/>
            <a:ext cx="184731" cy="584775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715140" y="3439485"/>
            <a:ext cx="2126804" cy="584775"/>
            <a:chOff x="6715140" y="3115688"/>
            <a:chExt cx="2126804" cy="5847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7215206" y="3115688"/>
              <a:ext cx="3209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6715140" y="3115688"/>
              <a:ext cx="412292" cy="584775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7572396" y="3115688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7929586" y="3115688"/>
              <a:ext cx="42511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8429652" y="3115688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6715140" y="2519950"/>
            <a:ext cx="2126804" cy="584775"/>
            <a:chOff x="6715140" y="2196153"/>
            <a:chExt cx="2126804" cy="584775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6715140" y="2196153"/>
              <a:ext cx="412292" cy="584775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7215206" y="2196153"/>
              <a:ext cx="3209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7500958" y="2196153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7858148" y="2196153"/>
              <a:ext cx="42511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8429652" y="2196153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6757592" y="4400869"/>
            <a:ext cx="2084352" cy="584775"/>
            <a:chOff x="6757592" y="4077072"/>
            <a:chExt cx="2084352" cy="584775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7215206" y="4077072"/>
              <a:ext cx="3209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7572396" y="4077072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8001024" y="4077072"/>
              <a:ext cx="42511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8429652" y="4077072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Прямоугольник 199"/>
            <p:cNvSpPr/>
            <p:nvPr/>
          </p:nvSpPr>
          <p:spPr>
            <a:xfrm>
              <a:off x="6757592" y="4077072"/>
              <a:ext cx="409657" cy="584775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3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</p:grpSp>
      <p:sp>
        <p:nvSpPr>
          <p:cNvPr id="204" name="Прямоугольник 203"/>
          <p:cNvSpPr/>
          <p:nvPr/>
        </p:nvSpPr>
        <p:spPr>
          <a:xfrm>
            <a:off x="5286380" y="251994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3143240" y="3464765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7552514" y="439215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3143240" y="439215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6698042" y="5587230"/>
            <a:ext cx="212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7524328" y="3076250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8335987" y="3068960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7524328" y="4005064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8335987" y="3997774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251520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932680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536867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184939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780759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367620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3943684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939694" y="5589473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4519748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530998" y="5595769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6032" y="581779"/>
            <a:ext cx="8432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Лене заполнить таблицу. Назови неизвестные числа. Составь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7524328" y="4941168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8335987" y="4933878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5336862" y="2560897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8338807" y="2492896"/>
            <a:ext cx="4096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3131840" y="3429000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7546719" y="3420289"/>
            <a:ext cx="4096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1279388" y="4395084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6774268" y="4395084"/>
            <a:ext cx="41229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9" name="TextBox 88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675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/>
      <p:bldP spid="84" grpId="0" animBg="1"/>
      <p:bldP spid="85" grpId="0"/>
      <p:bldP spid="86" grpId="0" animBg="1"/>
      <p:bldP spid="8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Box 144"/>
          <p:cNvSpPr txBox="1"/>
          <p:nvPr/>
        </p:nvSpPr>
        <p:spPr>
          <a:xfrm>
            <a:off x="214282" y="4286256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Составьте выражение к рисунку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7 + 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7459013" y="3241444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6" name="Группа 138"/>
          <p:cNvGrpSpPr/>
          <p:nvPr/>
        </p:nvGrpSpPr>
        <p:grpSpPr>
          <a:xfrm>
            <a:off x="6876256" y="2780928"/>
            <a:ext cx="455418" cy="143670"/>
            <a:chOff x="3737068" y="2714620"/>
            <a:chExt cx="455418" cy="143670"/>
          </a:xfrm>
        </p:grpSpPr>
        <p:cxnSp>
          <p:nvCxnSpPr>
            <p:cNvPr id="116" name="Прямая соединительная линия 115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" name="Прямоугольник 153"/>
          <p:cNvSpPr/>
          <p:nvPr/>
        </p:nvSpPr>
        <p:spPr>
          <a:xfrm>
            <a:off x="6539246" y="3272853"/>
            <a:ext cx="41520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7452320" y="3242472"/>
            <a:ext cx="41520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" name="Группа 138"/>
          <p:cNvGrpSpPr/>
          <p:nvPr/>
        </p:nvGrpSpPr>
        <p:grpSpPr>
          <a:xfrm>
            <a:off x="5940152" y="2786058"/>
            <a:ext cx="455418" cy="143670"/>
            <a:chOff x="3737068" y="2714620"/>
            <a:chExt cx="455418" cy="143670"/>
          </a:xfrm>
        </p:grpSpPr>
        <p:cxnSp>
          <p:nvCxnSpPr>
            <p:cNvPr id="104" name="Прямая соединительная линия 103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Группа 138"/>
          <p:cNvGrpSpPr/>
          <p:nvPr/>
        </p:nvGrpSpPr>
        <p:grpSpPr>
          <a:xfrm>
            <a:off x="4139952" y="2786058"/>
            <a:ext cx="455418" cy="143670"/>
            <a:chOff x="3737068" y="2714620"/>
            <a:chExt cx="455418" cy="143670"/>
          </a:xfrm>
        </p:grpSpPr>
        <p:cxnSp>
          <p:nvCxnSpPr>
            <p:cNvPr id="108" name="Прямая соединительная линия 107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Группа 138"/>
          <p:cNvGrpSpPr/>
          <p:nvPr/>
        </p:nvGrpSpPr>
        <p:grpSpPr>
          <a:xfrm>
            <a:off x="3252486" y="2786058"/>
            <a:ext cx="455418" cy="143670"/>
            <a:chOff x="3737068" y="2714620"/>
            <a:chExt cx="455418" cy="143670"/>
          </a:xfrm>
        </p:grpSpPr>
        <p:cxnSp>
          <p:nvCxnSpPr>
            <p:cNvPr id="112" name="Прямая соединительная линия 111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Группа 136"/>
          <p:cNvGrpSpPr/>
          <p:nvPr/>
        </p:nvGrpSpPr>
        <p:grpSpPr>
          <a:xfrm>
            <a:off x="2555776" y="2786058"/>
            <a:ext cx="455418" cy="143670"/>
            <a:chOff x="3737068" y="2714620"/>
            <a:chExt cx="455418" cy="143670"/>
          </a:xfrm>
        </p:grpSpPr>
        <p:cxnSp>
          <p:nvCxnSpPr>
            <p:cNvPr id="119" name="Прямая соединительная линия 118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Группа 138"/>
          <p:cNvGrpSpPr/>
          <p:nvPr/>
        </p:nvGrpSpPr>
        <p:grpSpPr>
          <a:xfrm>
            <a:off x="5052686" y="2785264"/>
            <a:ext cx="455418" cy="143670"/>
            <a:chOff x="3737068" y="2714620"/>
            <a:chExt cx="455418" cy="143670"/>
          </a:xfrm>
        </p:grpSpPr>
        <p:cxnSp>
          <p:nvCxnSpPr>
            <p:cNvPr id="123" name="Прямая соединительная линия 122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Прямая соединительная линия 131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Прямая соединительная линия 136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Прямоугольник 15"/>
          <p:cNvSpPr/>
          <p:nvPr/>
        </p:nvSpPr>
        <p:spPr>
          <a:xfrm>
            <a:off x="214314" y="38576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71406" y="620422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ответить на вопросы. 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49544" y="1014413"/>
            <a:ext cx="26309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1070421"/>
            <a:ext cx="3703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вагонов было? 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2655018" y="572165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227826" y="572165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1941422" y="572165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2655018" y="5712940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88872" y="5712940"/>
            <a:ext cx="41520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227826" y="5712940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1941422" y="5712940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3956700" y="5724545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714876" y="1082087"/>
            <a:ext cx="0" cy="9067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5812977" y="4274435"/>
            <a:ext cx="41520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88872" y="5721651"/>
            <a:ext cx="41520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0" name="Группа 105"/>
          <p:cNvGrpSpPr/>
          <p:nvPr/>
        </p:nvGrpSpPr>
        <p:grpSpPr>
          <a:xfrm>
            <a:off x="214282" y="2214554"/>
            <a:ext cx="2003114" cy="1071570"/>
            <a:chOff x="428596" y="2428868"/>
            <a:chExt cx="2136654" cy="1214446"/>
          </a:xfrm>
        </p:grpSpPr>
        <p:cxnSp>
          <p:nvCxnSpPr>
            <p:cNvPr id="72" name="Прямая соединительная линия 71"/>
            <p:cNvCxnSpPr/>
            <p:nvPr/>
          </p:nvCxnSpPr>
          <p:spPr>
            <a:xfrm>
              <a:off x="1850870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80" name="Овал 79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" name="Овал 80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" name="Прямоугольник 78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73" name="Прямая соединительная линия 72"/>
            <p:cNvCxnSpPr/>
            <p:nvPr/>
          </p:nvCxnSpPr>
          <p:spPr>
            <a:xfrm rot="5400000">
              <a:off x="1993745" y="3143249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5400000">
              <a:off x="2428860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Группа 95"/>
          <p:cNvGrpSpPr/>
          <p:nvPr/>
        </p:nvGrpSpPr>
        <p:grpSpPr>
          <a:xfrm>
            <a:off x="1835696" y="2643182"/>
            <a:ext cx="736704" cy="642942"/>
            <a:chOff x="1928794" y="2143116"/>
            <a:chExt cx="1571636" cy="1214446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Овал 84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6" name="Группа 95"/>
          <p:cNvGrpSpPr/>
          <p:nvPr/>
        </p:nvGrpSpPr>
        <p:grpSpPr>
          <a:xfrm>
            <a:off x="2755176" y="2643182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87" name="Прямоугольник 86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95"/>
          <p:cNvGrpSpPr/>
          <p:nvPr/>
        </p:nvGrpSpPr>
        <p:grpSpPr>
          <a:xfrm>
            <a:off x="3635896" y="2643182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91" name="Прямоугольник 90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4" name="Группа 95"/>
          <p:cNvGrpSpPr/>
          <p:nvPr/>
        </p:nvGrpSpPr>
        <p:grpSpPr>
          <a:xfrm>
            <a:off x="5453029" y="2643182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95" name="Прямоугольник 94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5"/>
          <p:cNvGrpSpPr/>
          <p:nvPr/>
        </p:nvGrpSpPr>
        <p:grpSpPr>
          <a:xfrm>
            <a:off x="4555376" y="2643182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99" name="Прямоугольник 98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644724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2" name="Прямоугольник 151"/>
          <p:cNvSpPr/>
          <p:nvPr/>
        </p:nvSpPr>
        <p:spPr>
          <a:xfrm>
            <a:off x="3956037" y="5733410"/>
            <a:ext cx="41520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3295612" y="5733256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4716016" y="5733256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654636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5" name="Прямоугольник 124"/>
          <p:cNvSpPr/>
          <p:nvPr/>
        </p:nvSpPr>
        <p:spPr>
          <a:xfrm>
            <a:off x="5436096" y="5733256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581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-0.22621 0.366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19" y="1831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0.00023 L 0.58021 -0.2087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63" y="-10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0.15625 -0.20324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3" y="-10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124" grpId="0" animBg="1"/>
      <p:bldP spid="154" grpId="0" animBg="1"/>
      <p:bldP spid="151" grpId="0" animBg="1"/>
      <p:bldP spid="151" grpId="1" animBg="1"/>
      <p:bldP spid="9" grpId="0"/>
      <p:bldP spid="10" grpId="0"/>
      <p:bldP spid="77" grpId="0" animBg="1"/>
      <p:bldP spid="61" grpId="0" animBg="1"/>
      <p:bldP spid="125" grpId="0" animBg="1"/>
      <p:bldP spid="12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-36512" y="3929066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79777" y="642918"/>
            <a:ext cx="9064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Сколько  точек надо нарисовать Пете на последней карточке?</a:t>
            </a:r>
          </a:p>
        </p:txBody>
      </p:sp>
      <p:pic>
        <p:nvPicPr>
          <p:cNvPr id="15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776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1410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204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4900" y="5589240"/>
            <a:ext cx="676275" cy="669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pic>
        <p:nvPicPr>
          <p:cNvPr id="159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188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8868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79502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6490" y="5611093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32553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3541" y="3227791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27791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27791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8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32553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9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7068" y="5622205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745" y="5622205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1" name="TextBox 170"/>
          <p:cNvSpPr txBox="1"/>
          <p:nvPr/>
        </p:nvSpPr>
        <p:spPr>
          <a:xfrm>
            <a:off x="184970" y="1166138"/>
            <a:ext cx="8025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  <a:latin typeface="Arial Narrow" pitchFamily="34" charset="0"/>
                <a:cs typeface="Arial" pitchFamily="34" charset="0"/>
              </a:rPr>
              <a:t>?</a:t>
            </a:r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Сколько  всего вагонов? Какой по счёту последний?</a:t>
            </a:r>
          </a:p>
        </p:txBody>
      </p:sp>
      <p:sp>
        <p:nvSpPr>
          <p:cNvPr id="172" name="Rectangle 1"/>
          <p:cNvSpPr>
            <a:spLocks noChangeArrowheads="1"/>
          </p:cNvSpPr>
          <p:nvPr/>
        </p:nvSpPr>
        <p:spPr bwMode="auto">
          <a:xfrm>
            <a:off x="417893" y="4527410"/>
            <a:ext cx="8572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 Во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время демонстрации навести курсор на  «лишнюю» фигуру до появления ладошки. 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07893" y="3227791"/>
            <a:ext cx="676275" cy="669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grpSp>
        <p:nvGrpSpPr>
          <p:cNvPr id="112" name="Группа 138"/>
          <p:cNvGrpSpPr/>
          <p:nvPr/>
        </p:nvGrpSpPr>
        <p:grpSpPr>
          <a:xfrm>
            <a:off x="6876256" y="2627222"/>
            <a:ext cx="455418" cy="143670"/>
            <a:chOff x="3737068" y="2714620"/>
            <a:chExt cx="455418" cy="143670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Группа 138"/>
          <p:cNvGrpSpPr/>
          <p:nvPr/>
        </p:nvGrpSpPr>
        <p:grpSpPr>
          <a:xfrm>
            <a:off x="5940152" y="2632352"/>
            <a:ext cx="455418" cy="143670"/>
            <a:chOff x="3737068" y="2714620"/>
            <a:chExt cx="455418" cy="143670"/>
          </a:xfrm>
        </p:grpSpPr>
        <p:cxnSp>
          <p:nvCxnSpPr>
            <p:cNvPr id="118" name="Прямая соединительная линия 117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Группа 138"/>
          <p:cNvGrpSpPr/>
          <p:nvPr/>
        </p:nvGrpSpPr>
        <p:grpSpPr>
          <a:xfrm>
            <a:off x="4139952" y="2632352"/>
            <a:ext cx="455418" cy="143670"/>
            <a:chOff x="3737068" y="2714620"/>
            <a:chExt cx="455418" cy="143670"/>
          </a:xfrm>
        </p:grpSpPr>
        <p:cxnSp>
          <p:nvCxnSpPr>
            <p:cNvPr id="122" name="Прямая соединительная линия 121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Группа 138"/>
          <p:cNvGrpSpPr/>
          <p:nvPr/>
        </p:nvGrpSpPr>
        <p:grpSpPr>
          <a:xfrm>
            <a:off x="3252486" y="2632352"/>
            <a:ext cx="455418" cy="143670"/>
            <a:chOff x="3737068" y="2714620"/>
            <a:chExt cx="455418" cy="143670"/>
          </a:xfrm>
        </p:grpSpPr>
        <p:cxnSp>
          <p:nvCxnSpPr>
            <p:cNvPr id="126" name="Прямая соединительная линия 125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Прямая соединительная линия 126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Группа 136"/>
          <p:cNvGrpSpPr/>
          <p:nvPr/>
        </p:nvGrpSpPr>
        <p:grpSpPr>
          <a:xfrm>
            <a:off x="2555776" y="2632352"/>
            <a:ext cx="455418" cy="143670"/>
            <a:chOff x="3737068" y="2714620"/>
            <a:chExt cx="455418" cy="143670"/>
          </a:xfrm>
        </p:grpSpPr>
        <p:cxnSp>
          <p:nvCxnSpPr>
            <p:cNvPr id="130" name="Прямая соединительная линия 129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Прямая соединительная линия 132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Группа 138"/>
          <p:cNvGrpSpPr/>
          <p:nvPr/>
        </p:nvGrpSpPr>
        <p:grpSpPr>
          <a:xfrm>
            <a:off x="5052686" y="2631558"/>
            <a:ext cx="455418" cy="143670"/>
            <a:chOff x="3737068" y="2714620"/>
            <a:chExt cx="455418" cy="143670"/>
          </a:xfrm>
        </p:grpSpPr>
        <p:cxnSp>
          <p:nvCxnSpPr>
            <p:cNvPr id="135" name="Прямая соединительная линия 134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Прямая соединительная линия 135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Прямая соединительная линия 136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Группа 105"/>
          <p:cNvGrpSpPr/>
          <p:nvPr/>
        </p:nvGrpSpPr>
        <p:grpSpPr>
          <a:xfrm>
            <a:off x="214282" y="2060848"/>
            <a:ext cx="2003114" cy="1071570"/>
            <a:chOff x="428596" y="2428868"/>
            <a:chExt cx="2136654" cy="1214446"/>
          </a:xfrm>
        </p:grpSpPr>
        <p:cxnSp>
          <p:nvCxnSpPr>
            <p:cNvPr id="139" name="Прямая соединительная линия 138"/>
            <p:cNvCxnSpPr/>
            <p:nvPr/>
          </p:nvCxnSpPr>
          <p:spPr>
            <a:xfrm>
              <a:off x="1850870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0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143" name="Овал 142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" name="Овал 143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" name="Прямоугольник 144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41" name="Прямая соединительная линия 140"/>
            <p:cNvCxnSpPr/>
            <p:nvPr/>
          </p:nvCxnSpPr>
          <p:spPr>
            <a:xfrm rot="5400000">
              <a:off x="1993745" y="3143249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>
            <a:xfrm rot="5400000">
              <a:off x="2428860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Группа 95"/>
          <p:cNvGrpSpPr/>
          <p:nvPr/>
        </p:nvGrpSpPr>
        <p:grpSpPr>
          <a:xfrm>
            <a:off x="1835696" y="2489476"/>
            <a:ext cx="736704" cy="642942"/>
            <a:chOff x="1928794" y="2143116"/>
            <a:chExt cx="1571636" cy="1214446"/>
          </a:xfrm>
        </p:grpSpPr>
        <p:sp>
          <p:nvSpPr>
            <p:cNvPr id="147" name="Прямоугольник 146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0" name="Группа 95"/>
          <p:cNvGrpSpPr/>
          <p:nvPr/>
        </p:nvGrpSpPr>
        <p:grpSpPr>
          <a:xfrm>
            <a:off x="2755176" y="2489476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73" name="Прямоугольник 172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Овал 174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Овал 175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7" name="Группа 95"/>
          <p:cNvGrpSpPr/>
          <p:nvPr/>
        </p:nvGrpSpPr>
        <p:grpSpPr>
          <a:xfrm>
            <a:off x="3635896" y="2489476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78" name="Прямоугольник 17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Овал 17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Овал 17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1" name="Группа 95"/>
          <p:cNvGrpSpPr/>
          <p:nvPr/>
        </p:nvGrpSpPr>
        <p:grpSpPr>
          <a:xfrm>
            <a:off x="5453029" y="2489476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82" name="Прямоугольник 181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Овал 182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Овал 183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5" name="Группа 95"/>
          <p:cNvGrpSpPr/>
          <p:nvPr/>
        </p:nvGrpSpPr>
        <p:grpSpPr>
          <a:xfrm>
            <a:off x="4555376" y="2489476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86" name="Прямоугольник 185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Овал 186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Овал 187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89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91018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500930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1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0085" y="3227724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" name="Прямоугольник 78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0" name="TextBox 79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628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08663 -0.34283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1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2033298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093216"/>
            <a:ext cx="2020262" cy="1146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092872"/>
            <a:ext cx="1997007" cy="1127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093216"/>
            <a:ext cx="2029939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230140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2656" y="2302881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86829" y="237341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7584" y="2631827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50899" y="263035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3174" y="2702358"/>
            <a:ext cx="140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15633" y="2400813"/>
            <a:ext cx="1394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79512" y="2430430"/>
            <a:ext cx="1393230" cy="979861"/>
            <a:chOff x="179512" y="2445420"/>
            <a:chExt cx="1393230" cy="979861"/>
          </a:xfrm>
        </p:grpSpPr>
        <p:pic>
          <p:nvPicPr>
            <p:cNvPr id="15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18" y="2445420"/>
              <a:ext cx="669925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179512" y="2963616"/>
              <a:ext cx="1393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восемь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2339752" y="2428159"/>
            <a:ext cx="1393230" cy="995645"/>
            <a:chOff x="2339752" y="2428159"/>
            <a:chExt cx="1393230" cy="995645"/>
          </a:xfrm>
        </p:grpSpPr>
        <p:pic>
          <p:nvPicPr>
            <p:cNvPr id="14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1417" y="2428159"/>
              <a:ext cx="669925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2339752" y="2962139"/>
              <a:ext cx="1393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восемь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770092" y="2445420"/>
            <a:ext cx="1393230" cy="979861"/>
            <a:chOff x="4770092" y="2445420"/>
            <a:chExt cx="1393230" cy="979861"/>
          </a:xfrm>
        </p:grpSpPr>
        <p:pic>
          <p:nvPicPr>
            <p:cNvPr id="13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0092" y="2445420"/>
              <a:ext cx="669925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4770092" y="2963616"/>
              <a:ext cx="1393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восемь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7020272" y="2445420"/>
            <a:ext cx="1393473" cy="965721"/>
            <a:chOff x="7020272" y="2445420"/>
            <a:chExt cx="1393473" cy="965721"/>
          </a:xfrm>
        </p:grpSpPr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445420"/>
              <a:ext cx="669925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7020515" y="2949476"/>
              <a:ext cx="1393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восемь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06320" y="548680"/>
            <a:ext cx="3044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число.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Дуга 28"/>
          <p:cNvSpPr/>
          <p:nvPr/>
        </p:nvSpPr>
        <p:spPr>
          <a:xfrm rot="12093355">
            <a:off x="4715125" y="4852352"/>
            <a:ext cx="970192" cy="1487533"/>
          </a:xfrm>
          <a:prstGeom prst="arc">
            <a:avLst>
              <a:gd name="adj1" fmla="val 17086153"/>
              <a:gd name="adj2" fmla="val 4127584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/>
          <p:cNvSpPr/>
          <p:nvPr/>
        </p:nvSpPr>
        <p:spPr>
          <a:xfrm rot="349003">
            <a:off x="5070111" y="3764090"/>
            <a:ext cx="923868" cy="1058732"/>
          </a:xfrm>
          <a:prstGeom prst="arc">
            <a:avLst>
              <a:gd name="adj1" fmla="val 7345615"/>
              <a:gd name="adj2" fmla="val 16246631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 rot="21060000">
            <a:off x="5165839" y="4828415"/>
            <a:ext cx="488990" cy="53715"/>
          </a:xfrm>
          <a:custGeom>
            <a:avLst/>
            <a:gdLst>
              <a:gd name="connsiteX0" fmla="*/ 0 w 808522"/>
              <a:gd name="connsiteY0" fmla="*/ 72190 h 72190"/>
              <a:gd name="connsiteX1" fmla="*/ 808522 w 808522"/>
              <a:gd name="connsiteY1" fmla="*/ 0 h 72190"/>
              <a:gd name="connsiteX2" fmla="*/ 808522 w 808522"/>
              <a:gd name="connsiteY2" fmla="*/ 0 h 7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8522" h="72190">
                <a:moveTo>
                  <a:pt x="0" y="72190"/>
                </a:moveTo>
                <a:lnTo>
                  <a:pt x="808522" y="0"/>
                </a:lnTo>
                <a:lnTo>
                  <a:pt x="808522" y="0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 rot="21395776">
            <a:off x="5213300" y="4670569"/>
            <a:ext cx="289807" cy="286824"/>
          </a:xfrm>
          <a:custGeom>
            <a:avLst/>
            <a:gdLst>
              <a:gd name="connsiteX0" fmla="*/ 0 w 418699"/>
              <a:gd name="connsiteY0" fmla="*/ 0 h 428324"/>
              <a:gd name="connsiteX1" fmla="*/ 418699 w 418699"/>
              <a:gd name="connsiteY1" fmla="*/ 428324 h 428324"/>
              <a:gd name="connsiteX2" fmla="*/ 418699 w 418699"/>
              <a:gd name="connsiteY2" fmla="*/ 428324 h 42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8699" h="428324">
                <a:moveTo>
                  <a:pt x="0" y="0"/>
                </a:moveTo>
                <a:lnTo>
                  <a:pt x="418699" y="428324"/>
                </a:lnTo>
                <a:lnTo>
                  <a:pt x="418699" y="428324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1293648" flipH="1">
            <a:off x="5067402" y="3758331"/>
            <a:ext cx="923868" cy="1073382"/>
          </a:xfrm>
          <a:prstGeom prst="arc">
            <a:avLst>
              <a:gd name="adj1" fmla="val 7479060"/>
              <a:gd name="adj2" fmla="val 17091754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rot="10432178" flipH="1">
            <a:off x="4847545" y="4875928"/>
            <a:ext cx="970192" cy="1406574"/>
          </a:xfrm>
          <a:prstGeom prst="arc">
            <a:avLst>
              <a:gd name="adj1" fmla="val 17901379"/>
              <a:gd name="adj2" fmla="val 4127584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rot="11940000" flipH="1">
            <a:off x="4634106" y="5274480"/>
            <a:ext cx="1127787" cy="1097165"/>
          </a:xfrm>
          <a:prstGeom prst="arc">
            <a:avLst>
              <a:gd name="adj1" fmla="val 14147547"/>
              <a:gd name="adj2" fmla="val 21192326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311980" y="3733922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>
            <a:off x="4649475" y="3733922"/>
            <a:ext cx="3505" cy="2682617"/>
          </a:xfrm>
          <a:prstGeom prst="line">
            <a:avLst/>
          </a:prstGeom>
          <a:ln w="127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311980" y="5075231"/>
            <a:ext cx="2682000" cy="0"/>
          </a:xfrm>
          <a:prstGeom prst="line">
            <a:avLst/>
          </a:prstGeom>
          <a:ln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2-конечная звезда 38"/>
          <p:cNvSpPr/>
          <p:nvPr/>
        </p:nvSpPr>
        <p:spPr>
          <a:xfrm>
            <a:off x="5112690" y="4565697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-36512" y="3081154"/>
            <a:ext cx="7752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Число восемь записывают знаком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8.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760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5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5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18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8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8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6" grpId="0"/>
      <p:bldP spid="17" grpId="0"/>
      <p:bldP spid="18" grpId="0"/>
      <p:bldP spid="19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9" grpId="0" animBg="1"/>
      <p:bldP spid="39" grpId="1" animBg="1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Прямая соединительная линия 42"/>
          <p:cNvCxnSpPr/>
          <p:nvPr/>
        </p:nvCxnSpPr>
        <p:spPr>
          <a:xfrm flipH="1">
            <a:off x="64292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2645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6041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7688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06366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3509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70730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99458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8879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53686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18493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961177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438969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94526" y="4149080"/>
            <a:ext cx="4092329" cy="57606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803068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40990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29343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6074066" y="3789040"/>
            <a:ext cx="2818414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347474" y="3106112"/>
            <a:ext cx="462877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78075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Блок-схема: узел 49"/>
          <p:cNvSpPr/>
          <p:nvPr/>
        </p:nvSpPr>
        <p:spPr>
          <a:xfrm>
            <a:off x="7525334" y="276477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63822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3676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622818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943684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3939694" y="566148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H="1">
            <a:off x="7583390" y="2665140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8748885" y="2665140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Блок-схема: узел 59"/>
          <p:cNvSpPr/>
          <p:nvPr/>
        </p:nvSpPr>
        <p:spPr>
          <a:xfrm>
            <a:off x="7526337" y="277432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501611" y="3068960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62" name="Блок-схема: узел 61"/>
          <p:cNvSpPr/>
          <p:nvPr/>
        </p:nvSpPr>
        <p:spPr>
          <a:xfrm>
            <a:off x="8679471" y="2790156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8345" y="2513279"/>
            <a:ext cx="1182890" cy="282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7829498" y="1844824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382321" y="302233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51974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530998" y="566777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00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Прямая соединительная линия 42"/>
          <p:cNvCxnSpPr/>
          <p:nvPr/>
        </p:nvCxnSpPr>
        <p:spPr>
          <a:xfrm flipH="1">
            <a:off x="64292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2645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6041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7688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06366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3509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70730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99458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6457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27763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79069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364979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890862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298996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40990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29343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230375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63822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81681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7868735" y="1891454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2818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329874" y="566148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892882" y="4725143"/>
            <a:ext cx="199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Блок-схема: узел 60"/>
          <p:cNvSpPr/>
          <p:nvPr/>
        </p:nvSpPr>
        <p:spPr>
          <a:xfrm>
            <a:off x="7525334" y="276477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8748885" y="2665140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8501611" y="2996952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66" name="Блок-схема: узел 65"/>
          <p:cNvSpPr/>
          <p:nvPr/>
        </p:nvSpPr>
        <p:spPr>
          <a:xfrm>
            <a:off x="8679471" y="2790156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8345" y="2513279"/>
            <a:ext cx="1182890" cy="282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7382321" y="2996952"/>
            <a:ext cx="35719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851920" y="566777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8519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331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.51302 -0.3902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42" y="-1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-0.3118 -0.2421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90" y="-1210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-0.35486 -0.2421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43" y="-1210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1.85185E-6 L 0.17431 -0.2409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5" y="-1206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31545 -0.2421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81" y="-1210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-0.0934 -0.2430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70" y="-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 animBg="1"/>
      <p:bldP spid="33" grpId="0" animBg="1"/>
      <p:bldP spid="57" grpId="0"/>
      <p:bldP spid="54" grpId="0" animBg="1"/>
      <p:bldP spid="65" grpId="0" animBg="1"/>
      <p:bldP spid="69" grpId="0"/>
      <p:bldP spid="70" grpId="0" animBg="1"/>
      <p:bldP spid="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Прямая соединительная линия 42"/>
          <p:cNvCxnSpPr/>
          <p:nvPr/>
        </p:nvCxnSpPr>
        <p:spPr>
          <a:xfrm flipH="1">
            <a:off x="64292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2645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6041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7688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1468" y="30549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44996" y="30549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03232" y="30549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86760" y="30549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40990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29343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Блок-схема: узел 49"/>
          <p:cNvSpPr/>
          <p:nvPr/>
        </p:nvSpPr>
        <p:spPr>
          <a:xfrm>
            <a:off x="7525334" y="274577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28524" y="30549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191698" y="3068960"/>
            <a:ext cx="412292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H="1">
            <a:off x="8804772" y="259313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7380312" y="3012192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64" name="Блок-схема: узел 63"/>
          <p:cNvSpPr/>
          <p:nvPr/>
        </p:nvSpPr>
        <p:spPr>
          <a:xfrm>
            <a:off x="8735358" y="271814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591168" y="2441271"/>
            <a:ext cx="1182890" cy="282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7885385" y="1844824"/>
            <a:ext cx="632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627765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401722" y="3060249"/>
            <a:ext cx="412292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251520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76457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127763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179069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4364979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4890862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298996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230375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281681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329874" y="566148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851920" y="566777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8519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594526" y="4149080"/>
            <a:ext cx="4092329" cy="57606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6299507" y="4149079"/>
            <a:ext cx="2624486" cy="20313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558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Прямая соединительная линия 42"/>
          <p:cNvCxnSpPr/>
          <p:nvPr/>
        </p:nvCxnSpPr>
        <p:spPr>
          <a:xfrm flipH="1">
            <a:off x="64292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2645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6041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7688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1468" y="30549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44996" y="30549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03232" y="30549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86760" y="30549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40990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29343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Блок-схема: узел 49"/>
          <p:cNvSpPr/>
          <p:nvPr/>
        </p:nvSpPr>
        <p:spPr>
          <a:xfrm>
            <a:off x="7525334" y="274577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28524" y="30549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191698" y="3068960"/>
            <a:ext cx="412292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59" name="TextBox 58"/>
          <p:cNvSpPr txBox="1"/>
          <p:nvPr/>
        </p:nvSpPr>
        <p:spPr>
          <a:xfrm>
            <a:off x="6892882" y="4725143"/>
            <a:ext cx="199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H="1">
            <a:off x="8804772" y="259313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7380312" y="3012192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64" name="Блок-схема: узел 63"/>
          <p:cNvSpPr/>
          <p:nvPr/>
        </p:nvSpPr>
        <p:spPr>
          <a:xfrm>
            <a:off x="8735358" y="271814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591168" y="2441271"/>
            <a:ext cx="1182890" cy="282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7885385" y="1844824"/>
            <a:ext cx="632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627765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401722" y="3060249"/>
            <a:ext cx="412292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251520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76457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127763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179069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4364979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4890862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298996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230375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281681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329874" y="566148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851920" y="566777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8519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710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-0.36892 -0.2430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55" y="-1215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-0.39809 -0.2421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13" y="-1210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1.85185E-6 L 0.17431 -0.2409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5" y="-1206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31545 -0.2421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81" y="-1210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-0.02048 -0.2421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4" y="-1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  <p:bldP spid="69" grpId="0" animBg="1"/>
      <p:bldP spid="74" grpId="0" animBg="1"/>
      <p:bldP spid="75" grpId="0" animBg="1"/>
      <p:bldP spid="78" grpId="0" animBg="1"/>
      <p:bldP spid="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173342" y="639852"/>
            <a:ext cx="7601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Сравни числа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=)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H="1">
            <a:off x="6501261" y="155679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7666756" y="155679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336558" y="155679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79512" y="1719552"/>
            <a:ext cx="8749628" cy="3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676158" y="155679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840861" y="155679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7544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17004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75240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58768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4171061" y="155679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3006358" y="155679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100532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89749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263706" y="1972013"/>
            <a:ext cx="412292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461468" y="3429000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124214" y="4284385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3       8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36582" y="4284385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   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07391" y="3444240"/>
            <a:ext cx="1885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2        8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51920" y="3461568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    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3342" y="2996952"/>
            <a:ext cx="882781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9512" y="5157192"/>
            <a:ext cx="882781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8833839" y="155964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604448" y="197360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Нашивка 48"/>
          <p:cNvSpPr/>
          <p:nvPr/>
        </p:nvSpPr>
        <p:spPr>
          <a:xfrm>
            <a:off x="25494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 rot="10800000">
            <a:off x="1767108" y="566738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Равно 50"/>
          <p:cNvSpPr/>
          <p:nvPr/>
        </p:nvSpPr>
        <p:spPr>
          <a:xfrm>
            <a:off x="712207" y="5774537"/>
            <a:ext cx="785818" cy="35719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 rot="10800000">
            <a:off x="1753442" y="566573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10800000">
            <a:off x="1749647" y="566124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>
            <a:off x="25152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Нашивка 55"/>
          <p:cNvSpPr/>
          <p:nvPr/>
        </p:nvSpPr>
        <p:spPr>
          <a:xfrm>
            <a:off x="25494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46384" y="4232136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7452320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4311460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855076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2529488" y="4232136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4165226" y="5253007"/>
            <a:ext cx="47194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809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2652</TotalTime>
  <Words>1356</Words>
  <Application>Microsoft Office PowerPoint</Application>
  <PresentationFormat>Экран (4:3)</PresentationFormat>
  <Paragraphs>707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312</cp:revision>
  <dcterms:created xsi:type="dcterms:W3CDTF">2010-10-26T14:31:01Z</dcterms:created>
  <dcterms:modified xsi:type="dcterms:W3CDTF">2012-11-24T15:18:35Z</dcterms:modified>
</cp:coreProperties>
</file>