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62" r:id="rId2"/>
    <p:sldId id="263" r:id="rId3"/>
    <p:sldId id="264" r:id="rId4"/>
    <p:sldId id="265" r:id="rId5"/>
    <p:sldId id="266" r:id="rId6"/>
    <p:sldId id="267" r:id="rId7"/>
    <p:sldId id="268" r:id="rId8"/>
    <p:sldId id="269" r:id="rId9"/>
    <p:sldId id="270" r:id="rId10"/>
    <p:sldId id="273" r:id="rId11"/>
    <p:sldId id="274" r:id="rId12"/>
    <p:sldId id="275" r:id="rId13"/>
    <p:sldId id="276" r:id="rId14"/>
    <p:sldId id="277"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59EA286-FAE6-4C6A-B055-1D5DE0322B7D}" type="datetimeFigureOut">
              <a:rPr lang="ru-RU" smtClean="0"/>
              <a:t>14.09.2014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760F77-5DB4-440D-B5CD-B18ACF74253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59EA286-FAE6-4C6A-B055-1D5DE0322B7D}" type="datetimeFigureOut">
              <a:rPr lang="ru-RU" smtClean="0"/>
              <a:t>14.09.2014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760F77-5DB4-440D-B5CD-B18ACF74253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59EA286-FAE6-4C6A-B055-1D5DE0322B7D}" type="datetimeFigureOut">
              <a:rPr lang="ru-RU" smtClean="0"/>
              <a:t>14.09.2014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760F77-5DB4-440D-B5CD-B18ACF742531}"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59EA286-FAE6-4C6A-B055-1D5DE0322B7D}" type="datetimeFigureOut">
              <a:rPr lang="ru-RU" smtClean="0"/>
              <a:t>14.09.2014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760F77-5DB4-440D-B5CD-B18ACF742531}"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59EA286-FAE6-4C6A-B055-1D5DE0322B7D}" type="datetimeFigureOut">
              <a:rPr lang="ru-RU" smtClean="0"/>
              <a:t>14.09.2014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760F77-5DB4-440D-B5CD-B18ACF74253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F59EA286-FAE6-4C6A-B055-1D5DE0322B7D}" type="datetimeFigureOut">
              <a:rPr lang="ru-RU" smtClean="0"/>
              <a:t>14.09.2014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8760F77-5DB4-440D-B5CD-B18ACF742531}"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59EA286-FAE6-4C6A-B055-1D5DE0322B7D}" type="datetimeFigureOut">
              <a:rPr lang="ru-RU" smtClean="0"/>
              <a:t>14.09.2014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8760F77-5DB4-440D-B5CD-B18ACF74253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59EA286-FAE6-4C6A-B055-1D5DE0322B7D}" type="datetimeFigureOut">
              <a:rPr lang="ru-RU" smtClean="0"/>
              <a:t>14.09.2014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8760F77-5DB4-440D-B5CD-B18ACF74253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59EA286-FAE6-4C6A-B055-1D5DE0322B7D}" type="datetimeFigureOut">
              <a:rPr lang="ru-RU" smtClean="0"/>
              <a:t>14.09.2014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8760F77-5DB4-440D-B5CD-B18ACF74253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59EA286-FAE6-4C6A-B055-1D5DE0322B7D}" type="datetimeFigureOut">
              <a:rPr lang="ru-RU" smtClean="0"/>
              <a:t>14.09.2014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8760F77-5DB4-440D-B5CD-B18ACF742531}"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9EA286-FAE6-4C6A-B055-1D5DE0322B7D}" type="datetimeFigureOut">
              <a:rPr lang="ru-RU" smtClean="0"/>
              <a:t>14.09.2014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8760F77-5DB4-440D-B5CD-B18ACF742531}"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59EA286-FAE6-4C6A-B055-1D5DE0322B7D}" type="datetimeFigureOut">
              <a:rPr lang="ru-RU" smtClean="0"/>
              <a:t>14.09.2014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8760F77-5DB4-440D-B5CD-B18ACF742531}"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700808"/>
            <a:ext cx="7851648" cy="1499592"/>
          </a:xfrm>
        </p:spPr>
        <p:txBody>
          <a:bodyPr>
            <a:normAutofit/>
          </a:bodyPr>
          <a:lstStyle/>
          <a:p>
            <a:pPr marL="0" indent="0" algn="ctr">
              <a:buNone/>
            </a:pPr>
            <a:r>
              <a:rPr lang="ru-RU" dirty="0" smtClean="0">
                <a:solidFill>
                  <a:schemeClr val="bg1"/>
                </a:solidFill>
                <a:effectLst/>
              </a:rPr>
              <a:t>Мастер </a:t>
            </a:r>
            <a:r>
              <a:rPr lang="ru-RU" dirty="0" smtClean="0">
                <a:solidFill>
                  <a:schemeClr val="bg1"/>
                </a:solidFill>
                <a:effectLst/>
              </a:rPr>
              <a:t>– класс для родителей </a:t>
            </a:r>
            <a:r>
              <a:rPr lang="ru-RU" b="1" dirty="0" smtClean="0"/>
              <a:t/>
            </a:r>
            <a:br>
              <a:rPr lang="ru-RU" b="1" dirty="0" smtClean="0"/>
            </a:br>
            <a:endParaRPr lang="ru-RU" b="1" dirty="0">
              <a:solidFill>
                <a:schemeClr val="accent5">
                  <a:lumMod val="50000"/>
                </a:schemeClr>
              </a:solidFill>
            </a:endParaRPr>
          </a:p>
        </p:txBody>
      </p:sp>
      <p:sp>
        <p:nvSpPr>
          <p:cNvPr id="6" name="Подзаголовок 5"/>
          <p:cNvSpPr>
            <a:spLocks noGrp="1"/>
          </p:cNvSpPr>
          <p:nvPr>
            <p:ph type="subTitle" idx="1"/>
          </p:nvPr>
        </p:nvSpPr>
        <p:spPr>
          <a:xfrm>
            <a:off x="5436096" y="3284984"/>
            <a:ext cx="3174176" cy="2592288"/>
          </a:xfrm>
        </p:spPr>
        <p:txBody>
          <a:bodyPr>
            <a:normAutofit fontScale="62500" lnSpcReduction="20000"/>
          </a:bodyPr>
          <a:lstStyle/>
          <a:p>
            <a:pPr algn="l"/>
            <a:r>
              <a:rPr lang="ru-RU" sz="5200" b="1" dirty="0" smtClean="0">
                <a:solidFill>
                  <a:schemeClr val="bg1"/>
                </a:solidFill>
              </a:rPr>
              <a:t>Кормушки для</a:t>
            </a:r>
            <a:br>
              <a:rPr lang="ru-RU" sz="5200" b="1" dirty="0" smtClean="0">
                <a:solidFill>
                  <a:schemeClr val="bg1"/>
                </a:solidFill>
              </a:rPr>
            </a:br>
            <a:r>
              <a:rPr lang="ru-RU" sz="5200" b="1" dirty="0" smtClean="0">
                <a:solidFill>
                  <a:schemeClr val="bg1"/>
                </a:solidFill>
              </a:rPr>
              <a:t>птиц (Акция для детей и родителей)</a:t>
            </a:r>
          </a:p>
          <a:p>
            <a:pPr algn="l"/>
            <a:r>
              <a:rPr lang="ru-RU" sz="3600" b="1" dirty="0" smtClean="0">
                <a:solidFill>
                  <a:schemeClr val="bg1"/>
                </a:solidFill>
              </a:rPr>
              <a:t> </a:t>
            </a:r>
            <a:endParaRPr lang="ru-RU" sz="3600" b="1" dirty="0">
              <a:solidFill>
                <a:schemeClr val="bg1"/>
              </a:solidFill>
            </a:endParaRPr>
          </a:p>
          <a:p>
            <a:pPr algn="l"/>
            <a:r>
              <a:rPr lang="ru-RU" i="1" dirty="0" smtClean="0">
                <a:solidFill>
                  <a:schemeClr val="bg1"/>
                </a:solidFill>
              </a:rPr>
              <a:t>Воспитатель: </a:t>
            </a:r>
            <a:r>
              <a:rPr lang="ru-RU" i="1" dirty="0" smtClean="0">
                <a:solidFill>
                  <a:schemeClr val="bg1"/>
                </a:solidFill>
              </a:rPr>
              <a:t> Дмитренко Светлана Николаевна</a:t>
            </a:r>
            <a:endParaRPr lang="ru-RU" i="1" dirty="0">
              <a:solidFill>
                <a:schemeClr val="bg1"/>
              </a:solidFill>
            </a:endParaRPr>
          </a:p>
        </p:txBody>
      </p:sp>
      <p:pic>
        <p:nvPicPr>
          <p:cNvPr id="5" name="Рисунок 4" descr="Кормушки для птиц из шишек"/>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2"/>
            <a:ext cx="4186028" cy="2921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251520" y="302659"/>
            <a:ext cx="8496944" cy="678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t>МБДОУ №  154 «Почемучка» г. Невинномысск</a:t>
            </a:r>
            <a:endParaRPr lang="ru-RU" dirty="0"/>
          </a:p>
        </p:txBody>
      </p:sp>
    </p:spTree>
    <p:extLst>
      <p:ext uri="{BB962C8B-B14F-4D97-AF65-F5344CB8AC3E}">
        <p14:creationId xmlns:p14="http://schemas.microsoft.com/office/powerpoint/2010/main" val="636357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Виды кормушек из бросового материала</a:t>
            </a:r>
            <a:endParaRPr lang="ru-RU" dirty="0"/>
          </a:p>
        </p:txBody>
      </p:sp>
      <p:pic>
        <p:nvPicPr>
          <p:cNvPr id="2053" name="Picture 5" descr="http://im2-tub-ru.yandex.net/i?id=c7832eee4bfb41112bbe71fb3a845fc0-39-144&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65628">
            <a:off x="323528" y="1844824"/>
            <a:ext cx="295232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Как сделать кормушку для птиц Мир развлекательных ид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9237">
            <a:off x="6084168" y="1700808"/>
            <a:ext cx="2376264" cy="235725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im2-tub-ru.yandex.net/i?id=cea3f9b8700cbb5d0906e9bf70f6d038-14-144&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873914"/>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Простая конструкция кормушки для птиц"/>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4079891"/>
            <a:ext cx="3528392" cy="234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9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603303"/>
            <a:ext cx="3622352"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3068960"/>
            <a:ext cx="8568952" cy="2985433"/>
          </a:xfrm>
          <a:prstGeom prst="rect">
            <a:avLst/>
          </a:prstGeom>
        </p:spPr>
        <p:txBody>
          <a:bodyPr wrap="square">
            <a:spAutoFit/>
          </a:bodyPr>
          <a:lstStyle/>
          <a:p>
            <a:pPr algn="just"/>
            <a:r>
              <a:rPr lang="ru-RU" sz="1400" dirty="0">
                <a:solidFill>
                  <a:schemeClr val="tx2">
                    <a:lumMod val="60000"/>
                    <a:lumOff val="40000"/>
                  </a:schemeClr>
                </a:solidFill>
                <a:latin typeface="Arial Black" pitchFamily="34" charset="0"/>
              </a:rPr>
              <a:t>Приближается зима, а вместе с ней и холода, и отсутствие достаточной кормовой базы для зимующих в наших краях птиц. Вместе с нами остаются на зиму не только воробьи и синицы, но и </a:t>
            </a:r>
            <a:r>
              <a:rPr lang="ru-RU" sz="1400" dirty="0" smtClean="0">
                <a:solidFill>
                  <a:schemeClr val="tx2">
                    <a:lumMod val="60000"/>
                    <a:lumOff val="40000"/>
                  </a:schemeClr>
                </a:solidFill>
                <a:latin typeface="Arial Black" pitchFamily="34" charset="0"/>
              </a:rPr>
              <a:t> сойки</a:t>
            </a:r>
            <a:r>
              <a:rPr lang="ru-RU" sz="1400" dirty="0">
                <a:solidFill>
                  <a:schemeClr val="tx2">
                    <a:lumMod val="60000"/>
                    <a:lumOff val="40000"/>
                  </a:schemeClr>
                </a:solidFill>
                <a:latin typeface="Arial Black" pitchFamily="34" charset="0"/>
              </a:rPr>
              <a:t> </a:t>
            </a:r>
            <a:r>
              <a:rPr lang="ru-RU" sz="1400" dirty="0" smtClean="0">
                <a:solidFill>
                  <a:schemeClr val="tx2">
                    <a:lumMod val="60000"/>
                    <a:lumOff val="40000"/>
                  </a:schemeClr>
                </a:solidFill>
                <a:latin typeface="Arial Black" pitchFamily="34" charset="0"/>
              </a:rPr>
              <a:t> </a:t>
            </a:r>
            <a:r>
              <a:rPr lang="ru-RU" sz="1400" dirty="0">
                <a:solidFill>
                  <a:schemeClr val="tx2">
                    <a:lumMod val="60000"/>
                    <a:lumOff val="40000"/>
                  </a:schemeClr>
                </a:solidFill>
                <a:latin typeface="Arial Black" pitchFamily="34" charset="0"/>
              </a:rPr>
              <a:t>и некоторые другие виды птиц. Давайте поможем им легче пережить это трудное время. Важно знать, что для разных видов птиц могут быть удобны и наиболее просты в применении разные кормушки</a:t>
            </a:r>
            <a:r>
              <a:rPr lang="ru-RU" sz="1400" dirty="0" smtClean="0">
                <a:solidFill>
                  <a:schemeClr val="tx2">
                    <a:lumMod val="60000"/>
                    <a:lumOff val="40000"/>
                  </a:schemeClr>
                </a:solidFill>
                <a:latin typeface="Arial Black" pitchFamily="34" charset="0"/>
              </a:rPr>
              <a:t>.</a:t>
            </a:r>
            <a:endParaRPr lang="ru-RU" sz="1400" dirty="0">
              <a:solidFill>
                <a:schemeClr val="tx2">
                  <a:lumMod val="60000"/>
                  <a:lumOff val="40000"/>
                </a:schemeClr>
              </a:solidFill>
              <a:latin typeface="Arial Black" pitchFamily="34" charset="0"/>
            </a:endParaRPr>
          </a:p>
          <a:p>
            <a:pPr algn="ctr"/>
            <a:r>
              <a:rPr lang="ru-RU" sz="2000" dirty="0" smtClean="0">
                <a:solidFill>
                  <a:schemeClr val="tx2">
                    <a:lumMod val="60000"/>
                    <a:lumOff val="40000"/>
                  </a:schemeClr>
                </a:solidFill>
                <a:latin typeface="Arial Black" pitchFamily="34" charset="0"/>
              </a:rPr>
              <a:t> </a:t>
            </a:r>
            <a:r>
              <a:rPr lang="ru-RU" sz="2000" dirty="0">
                <a:solidFill>
                  <a:schemeClr val="tx2">
                    <a:lumMod val="60000"/>
                    <a:lumOff val="40000"/>
                  </a:schemeClr>
                </a:solidFill>
                <a:latin typeface="Arial Black" pitchFamily="34" charset="0"/>
              </a:rPr>
              <a:t>Подкормка мелких певчих птиц</a:t>
            </a:r>
          </a:p>
          <a:p>
            <a:pPr algn="just"/>
            <a:r>
              <a:rPr lang="ru-RU" sz="1400" dirty="0" smtClean="0">
                <a:solidFill>
                  <a:schemeClr val="tx2">
                    <a:lumMod val="60000"/>
                    <a:lumOff val="40000"/>
                  </a:schemeClr>
                </a:solidFill>
                <a:latin typeface="Arial Black" pitchFamily="34" charset="0"/>
              </a:rPr>
              <a:t> </a:t>
            </a:r>
            <a:r>
              <a:rPr lang="ru-RU" sz="1400" dirty="0">
                <a:solidFill>
                  <a:schemeClr val="tx2">
                    <a:lumMod val="60000"/>
                    <a:lumOff val="40000"/>
                  </a:schemeClr>
                </a:solidFill>
                <a:latin typeface="Arial Black" pitchFamily="34" charset="0"/>
              </a:rPr>
              <a:t>Выбор кормушки:</a:t>
            </a:r>
          </a:p>
          <a:p>
            <a:pPr algn="just"/>
            <a:r>
              <a:rPr lang="ru-RU" sz="1400" dirty="0">
                <a:solidFill>
                  <a:schemeClr val="tx2">
                    <a:lumMod val="60000"/>
                    <a:lumOff val="40000"/>
                  </a:schemeClr>
                </a:solidFill>
                <a:latin typeface="Arial Black" pitchFamily="34" charset="0"/>
              </a:rPr>
              <a:t>Наиболее простая конструкция кормушки для мелких певчих птиц это пластиковая бутылка. Главное – предусмотреть вход-выход и крышу, чтобы корм не заливало водой. Входные отверстия не делайте слишком большими. Такая кормушка не отсыреет и корм в ней не испортится. Сделать такую простую кормушку для птиц под силу каждому.</a:t>
            </a:r>
          </a:p>
        </p:txBody>
      </p:sp>
    </p:spTree>
    <p:extLst>
      <p:ext uri="{BB962C8B-B14F-4D97-AF65-F5344CB8AC3E}">
        <p14:creationId xmlns:p14="http://schemas.microsoft.com/office/powerpoint/2010/main" val="258042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613302"/>
            <a:ext cx="4464496" cy="334837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4437112"/>
            <a:ext cx="8064896" cy="2031325"/>
          </a:xfrm>
          <a:prstGeom prst="rect">
            <a:avLst/>
          </a:prstGeom>
        </p:spPr>
        <p:txBody>
          <a:bodyPr wrap="square">
            <a:spAutoFit/>
          </a:bodyPr>
          <a:lstStyle/>
          <a:p>
            <a:pPr algn="just"/>
            <a:r>
              <a:rPr lang="ru-RU" sz="2800" b="1" dirty="0">
                <a:solidFill>
                  <a:srgbClr val="FF0000"/>
                </a:solidFill>
              </a:rPr>
              <a:t> </a:t>
            </a:r>
            <a:r>
              <a:rPr lang="ru-RU" sz="2800" b="1" dirty="0">
                <a:solidFill>
                  <a:schemeClr val="tx2">
                    <a:lumMod val="60000"/>
                    <a:lumOff val="40000"/>
                  </a:schemeClr>
                </a:solidFill>
              </a:rPr>
              <a:t>Выбор места: </a:t>
            </a:r>
          </a:p>
          <a:p>
            <a:pPr algn="just"/>
            <a:r>
              <a:rPr lang="ru-RU" sz="1400" dirty="0">
                <a:solidFill>
                  <a:schemeClr val="tx2">
                    <a:lumMod val="60000"/>
                    <a:lumOff val="40000"/>
                  </a:schemeClr>
                </a:solidFill>
                <a:latin typeface="Arial Black" pitchFamily="34" charset="0"/>
              </a:rPr>
              <a:t>Кормушки для птиц лучше вешать у стены, а не у угла дома. Почему? Такое расположение не позволяет хищнику взять разгон при охоте на мелких птиц. В лесопарках лучше не вешать кормушки на особенно открытые, свободные от деревьев и заметные для хищника места. Хорошо, если кормушка будет прикреплена к стволу дерева. Нужно помнить, что крыша кормушки защищает не только от снега, но и от крупных пернатых хищников.</a:t>
            </a:r>
          </a:p>
        </p:txBody>
      </p:sp>
    </p:spTree>
    <p:extLst>
      <p:ext uri="{BB962C8B-B14F-4D97-AF65-F5344CB8AC3E}">
        <p14:creationId xmlns:p14="http://schemas.microsoft.com/office/powerpoint/2010/main" val="128009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Прямоугольник 2"/>
          <p:cNvSpPr/>
          <p:nvPr/>
        </p:nvSpPr>
        <p:spPr>
          <a:xfrm>
            <a:off x="489212" y="3501008"/>
            <a:ext cx="8208912" cy="2985433"/>
          </a:xfrm>
          <a:prstGeom prst="rect">
            <a:avLst/>
          </a:prstGeom>
        </p:spPr>
        <p:txBody>
          <a:bodyPr wrap="square">
            <a:spAutoFit/>
          </a:bodyPr>
          <a:lstStyle/>
          <a:p>
            <a:pPr algn="just"/>
            <a:r>
              <a:rPr lang="ru-RU" sz="2000" b="1" dirty="0">
                <a:solidFill>
                  <a:schemeClr val="tx2">
                    <a:lumMod val="60000"/>
                    <a:lumOff val="40000"/>
                  </a:schemeClr>
                </a:solidFill>
                <a:latin typeface="Arial Black" pitchFamily="34" charset="0"/>
              </a:rPr>
              <a:t>Корм:</a:t>
            </a:r>
          </a:p>
          <a:p>
            <a:pPr algn="just"/>
            <a:r>
              <a:rPr lang="ru-RU" sz="1400" dirty="0">
                <a:solidFill>
                  <a:schemeClr val="tx2">
                    <a:lumMod val="60000"/>
                    <a:lumOff val="40000"/>
                  </a:schemeClr>
                </a:solidFill>
                <a:latin typeface="Arial Black" pitchFamily="34" charset="0"/>
              </a:rPr>
              <a:t>Традиционный корм для синиц - семечки подсолнечника, тыквы, ягоды рябины, орехи. Кусочки несоленого сала, связанные вместе прочной ниткой или бечевкой также отлично подойдут для всех видов синиц. Эту связку можно забросить на ветви дерева или повесить за окно, где ее найдут синицы, но корм будет труднодоступен для ворон. Для воробьев идеально подойдут семечки, просо, овес и другие зерновые культуры. Пшеном пернатых кормить не рекомендуется, так как оно не имеет естественной оболочки и быстро портится. Также на ура поедаются остатки канареечных и попугайных смесей. Хлеб крайне нежелателен, </a:t>
            </a:r>
            <a:r>
              <a:rPr lang="ru-RU" sz="1400" dirty="0" err="1">
                <a:solidFill>
                  <a:schemeClr val="tx2">
                    <a:lumMod val="60000"/>
                    <a:lumOff val="40000"/>
                  </a:schemeClr>
                </a:solidFill>
                <a:latin typeface="Arial Black" pitchFamily="34" charset="0"/>
              </a:rPr>
              <a:t>т.к</a:t>
            </a:r>
            <a:r>
              <a:rPr lang="ru-RU" sz="1400" dirty="0">
                <a:solidFill>
                  <a:schemeClr val="tx2">
                    <a:lumMod val="60000"/>
                    <a:lumOff val="40000"/>
                  </a:schemeClr>
                </a:solidFill>
                <a:latin typeface="Arial Black" pitchFamily="34" charset="0"/>
              </a:rPr>
              <a:t> содержит соль, сахар, молоко, масло, различные вкусовые добавки. Особенно опасен ржаной хлеб, т.к. рожь вредна птицам вообще. Также, в желудке птицы хлеб превращается в клейкую массу, которая очень плохо усваивается </a:t>
            </a:r>
            <a:r>
              <a:rPr lang="ru-RU" sz="1400" dirty="0" smtClean="0">
                <a:solidFill>
                  <a:schemeClr val="tx2">
                    <a:lumMod val="60000"/>
                    <a:lumOff val="40000"/>
                  </a:schemeClr>
                </a:solidFill>
                <a:latin typeface="Arial Black" pitchFamily="34" charset="0"/>
              </a:rPr>
              <a:t>организмом.</a:t>
            </a:r>
            <a:endParaRPr lang="ru-RU" sz="1400" dirty="0">
              <a:solidFill>
                <a:schemeClr val="tx2">
                  <a:lumMod val="60000"/>
                  <a:lumOff val="40000"/>
                </a:schemeClr>
              </a:solidFill>
              <a:latin typeface="Arial Black"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48680"/>
            <a:ext cx="3024336" cy="260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548680"/>
            <a:ext cx="2898823" cy="260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588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4248472" cy="283475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3573016"/>
            <a:ext cx="8202397" cy="3170099"/>
          </a:xfrm>
          <a:prstGeom prst="rect">
            <a:avLst/>
          </a:prstGeom>
        </p:spPr>
        <p:txBody>
          <a:bodyPr wrap="square">
            <a:spAutoFit/>
          </a:bodyPr>
          <a:lstStyle/>
          <a:p>
            <a:pPr algn="just"/>
            <a:r>
              <a:rPr lang="ru-RU" dirty="0"/>
              <a:t> </a:t>
            </a:r>
            <a:r>
              <a:rPr lang="ru-RU" dirty="0">
                <a:solidFill>
                  <a:schemeClr val="tx2">
                    <a:lumMod val="60000"/>
                    <a:lumOff val="40000"/>
                  </a:schemeClr>
                </a:solidFill>
                <a:latin typeface="Arial Black" pitchFamily="34" charset="0"/>
              </a:rPr>
              <a:t>Подкормка голубей:</a:t>
            </a:r>
          </a:p>
          <a:p>
            <a:pPr algn="just"/>
            <a:r>
              <a:rPr lang="ru-RU" sz="1400" dirty="0" smtClean="0">
                <a:solidFill>
                  <a:schemeClr val="tx2">
                    <a:lumMod val="60000"/>
                    <a:lumOff val="40000"/>
                  </a:schemeClr>
                </a:solidFill>
                <a:latin typeface="Arial Black" pitchFamily="34" charset="0"/>
              </a:rPr>
              <a:t> </a:t>
            </a:r>
            <a:r>
              <a:rPr lang="ru-RU" sz="1400" dirty="0">
                <a:solidFill>
                  <a:schemeClr val="tx2">
                    <a:lumMod val="60000"/>
                    <a:lumOff val="40000"/>
                  </a:schemeClr>
                </a:solidFill>
                <a:latin typeface="Arial Black" pitchFamily="34" charset="0"/>
              </a:rPr>
              <a:t>Выбор места:</a:t>
            </a:r>
          </a:p>
          <a:p>
            <a:pPr algn="just"/>
            <a:r>
              <a:rPr lang="ru-RU" sz="1400" dirty="0">
                <a:solidFill>
                  <a:schemeClr val="tx2">
                    <a:lumMod val="60000"/>
                    <a:lumOff val="40000"/>
                  </a:schemeClr>
                </a:solidFill>
                <a:latin typeface="Arial Black" pitchFamily="34" charset="0"/>
              </a:rPr>
              <a:t>При выборе места для подкормки голубей следует учесть, что окна и балконы не очень подходят для этой затеи. Во-первых, мало места, во-вторых все очень быстро испачкается экскрементами птиц, что не слишком гигиенично, особенно если у вас живут домашние птицы. Для кормления голубей больше подходят лесопарки, скверы, просторные дворы. </a:t>
            </a:r>
          </a:p>
          <a:p>
            <a:pPr algn="just"/>
            <a:r>
              <a:rPr lang="ru-RU" sz="1400" dirty="0" smtClean="0">
                <a:solidFill>
                  <a:schemeClr val="tx2">
                    <a:lumMod val="60000"/>
                    <a:lumOff val="40000"/>
                  </a:schemeClr>
                </a:solidFill>
                <a:latin typeface="Arial Black" pitchFamily="34" charset="0"/>
              </a:rPr>
              <a:t> </a:t>
            </a:r>
            <a:r>
              <a:rPr lang="ru-RU" sz="1400" dirty="0">
                <a:solidFill>
                  <a:schemeClr val="tx2">
                    <a:lumMod val="60000"/>
                    <a:lumOff val="40000"/>
                  </a:schemeClr>
                </a:solidFill>
                <a:latin typeface="Arial Black" pitchFamily="34" charset="0"/>
              </a:rPr>
              <a:t>Выбор корма:</a:t>
            </a:r>
          </a:p>
          <a:p>
            <a:pPr algn="just"/>
            <a:r>
              <a:rPr lang="ru-RU" sz="1400" dirty="0">
                <a:solidFill>
                  <a:schemeClr val="tx2">
                    <a:lumMod val="60000"/>
                    <a:lumOff val="40000"/>
                  </a:schemeClr>
                </a:solidFill>
                <a:latin typeface="Arial Black" pitchFamily="34" charset="0"/>
              </a:rPr>
              <a:t>Корм для голубей - это </a:t>
            </a:r>
            <a:r>
              <a:rPr lang="ru-RU" sz="1400" dirty="0" err="1">
                <a:solidFill>
                  <a:schemeClr val="tx2">
                    <a:lumMod val="60000"/>
                    <a:lumOff val="40000"/>
                  </a:schemeClr>
                </a:solidFill>
                <a:latin typeface="Arial Black" pitchFamily="34" charset="0"/>
              </a:rPr>
              <a:t>зерносмесь</a:t>
            </a:r>
            <a:r>
              <a:rPr lang="ru-RU" sz="1400" dirty="0">
                <a:solidFill>
                  <a:schemeClr val="tx2">
                    <a:lumMod val="60000"/>
                    <a:lumOff val="40000"/>
                  </a:schemeClr>
                </a:solidFill>
                <a:latin typeface="Arial Black" pitchFamily="34" charset="0"/>
              </a:rPr>
              <a:t>, особенно просо, пшеница и овсянка. В пшенице содержится много белка и мало жира, поэтому пшеница является полноценным кормом для голубей. Ячмень также считают основным и наилучшим для голубей кормом. Можно скармливать диким голубям и кукурузу, семечки подсолнечника, остатки зерновых кормов для попугаев и канареек. Нежелательно кормить острыми и солеными </a:t>
            </a:r>
            <a:r>
              <a:rPr lang="ru-RU" sz="1400" dirty="0" smtClean="0">
                <a:solidFill>
                  <a:schemeClr val="tx2">
                    <a:lumMod val="60000"/>
                    <a:lumOff val="40000"/>
                  </a:schemeClr>
                </a:solidFill>
                <a:latin typeface="Arial Black" pitchFamily="34" charset="0"/>
              </a:rPr>
              <a:t>продуктами. </a:t>
            </a:r>
            <a:endParaRPr lang="ru-RU" sz="1400" dirty="0">
              <a:solidFill>
                <a:schemeClr val="tx2">
                  <a:lumMod val="60000"/>
                  <a:lumOff val="40000"/>
                </a:schemeClr>
              </a:solidFill>
              <a:latin typeface="Arial Black" pitchFamily="34" charset="0"/>
            </a:endParaRPr>
          </a:p>
        </p:txBody>
      </p:sp>
    </p:spTree>
    <p:extLst>
      <p:ext uri="{BB962C8B-B14F-4D97-AF65-F5344CB8AC3E}">
        <p14:creationId xmlns:p14="http://schemas.microsoft.com/office/powerpoint/2010/main" val="129496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sz="2800" dirty="0">
                <a:solidFill>
                  <a:srgbClr val="000000"/>
                </a:solidFill>
                <a:latin typeface="Times New Roman"/>
                <a:ea typeface="Times New Roman"/>
              </a:rPr>
              <a:t>Смастерив кормушку своими руками, вы не только поможете птицам пережить суровую зиму, но сделаете вклад в воспитание у ребенка любви и бережного отношение к птицам.</a:t>
            </a:r>
            <a:endParaRPr lang="ru-RU" dirty="0"/>
          </a:p>
        </p:txBody>
      </p:sp>
    </p:spTree>
    <p:extLst>
      <p:ext uri="{BB962C8B-B14F-4D97-AF65-F5344CB8AC3E}">
        <p14:creationId xmlns:p14="http://schemas.microsoft.com/office/powerpoint/2010/main" val="991131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7" y="2712944"/>
            <a:ext cx="2712789"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628606" y="5157192"/>
            <a:ext cx="3191866" cy="13681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solidFill>
                  <a:schemeClr val="bg2">
                    <a:lumMod val="50000"/>
                  </a:schemeClr>
                </a:solidFill>
                <a:latin typeface="Arial Black" pitchFamily="34" charset="0"/>
              </a:rPr>
              <a:t>Источник: </a:t>
            </a:r>
            <a:r>
              <a:rPr lang="en-US" dirty="0" err="1" smtClean="0">
                <a:solidFill>
                  <a:schemeClr val="bg2">
                    <a:lumMod val="50000"/>
                  </a:schemeClr>
                </a:solidFill>
                <a:latin typeface="Arial Black" pitchFamily="34" charset="0"/>
              </a:rPr>
              <a:t>samdizajner</a:t>
            </a:r>
            <a:r>
              <a:rPr lang="ru-RU" dirty="0" smtClean="0">
                <a:solidFill>
                  <a:schemeClr val="bg2">
                    <a:lumMod val="50000"/>
                  </a:schemeClr>
                </a:solidFill>
                <a:latin typeface="Arial Black" pitchFamily="34" charset="0"/>
              </a:rPr>
              <a:t>.</a:t>
            </a:r>
            <a:r>
              <a:rPr lang="en-US" dirty="0" err="1" smtClean="0">
                <a:solidFill>
                  <a:schemeClr val="bg2">
                    <a:lumMod val="50000"/>
                  </a:schemeClr>
                </a:solidFill>
                <a:latin typeface="Arial Black" pitchFamily="34" charset="0"/>
              </a:rPr>
              <a:t>ru</a:t>
            </a:r>
            <a:endParaRPr lang="ru-RU" dirty="0" smtClean="0">
              <a:solidFill>
                <a:schemeClr val="bg2">
                  <a:lumMod val="50000"/>
                </a:schemeClr>
              </a:solidFill>
              <a:latin typeface="Arial Black" pitchFamily="34" charset="0"/>
            </a:endParaRPr>
          </a:p>
          <a:p>
            <a:pPr algn="ctr"/>
            <a:r>
              <a:rPr lang="en-US" dirty="0" err="1" smtClean="0">
                <a:solidFill>
                  <a:schemeClr val="bg2">
                    <a:lumMod val="50000"/>
                  </a:schemeClr>
                </a:solidFill>
                <a:latin typeface="Arial Black" pitchFamily="34" charset="0"/>
              </a:rPr>
              <a:t>mybirds</a:t>
            </a:r>
            <a:r>
              <a:rPr lang="ru-RU" dirty="0" smtClean="0">
                <a:solidFill>
                  <a:schemeClr val="bg2">
                    <a:lumMod val="50000"/>
                  </a:schemeClr>
                </a:solidFill>
                <a:latin typeface="Arial Black" pitchFamily="34" charset="0"/>
              </a:rPr>
              <a:t>.</a:t>
            </a:r>
            <a:r>
              <a:rPr lang="en-US" dirty="0" err="1" smtClean="0">
                <a:solidFill>
                  <a:schemeClr val="bg2">
                    <a:lumMod val="50000"/>
                  </a:schemeClr>
                </a:solidFill>
                <a:latin typeface="Arial Black" pitchFamily="34" charset="0"/>
              </a:rPr>
              <a:t>ru</a:t>
            </a:r>
            <a:endParaRPr lang="ru-RU" dirty="0">
              <a:solidFill>
                <a:schemeClr val="bg2">
                  <a:lumMod val="50000"/>
                </a:schemeClr>
              </a:solidFill>
              <a:latin typeface="Arial Black" pitchFamily="34" charset="0"/>
            </a:endParaRPr>
          </a:p>
        </p:txBody>
      </p:sp>
    </p:spTree>
    <p:extLst>
      <p:ext uri="{BB962C8B-B14F-4D97-AF65-F5344CB8AC3E}">
        <p14:creationId xmlns:p14="http://schemas.microsoft.com/office/powerpoint/2010/main" val="43069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4752528"/>
          </a:xfrm>
        </p:spPr>
        <p:txBody>
          <a:bodyPr>
            <a:normAutofit fontScale="92500"/>
          </a:bodyPr>
          <a:lstStyle/>
          <a:p>
            <a:pPr algn="just">
              <a:lnSpc>
                <a:spcPct val="115000"/>
              </a:lnSpc>
              <a:spcAft>
                <a:spcPts val="1125"/>
              </a:spcAft>
            </a:pPr>
            <a:r>
              <a:rPr lang="ru-RU" sz="2800" smtClean="0">
                <a:solidFill>
                  <a:srgbClr val="000000"/>
                </a:solidFill>
                <a:latin typeface="Times New Roman"/>
                <a:ea typeface="Times New Roman"/>
                <a:cs typeface="Times New Roman"/>
              </a:rPr>
              <a:t>Обязательно предложите малышу изготовить кормушку для птиц своими руками. Объясните, что многим птичкам приходиться тяжело зимой, а такая «столовая» поможет им выжить в суровые холода.  </a:t>
            </a:r>
            <a:endParaRPr lang="ru-RU" sz="2000" smtClean="0">
              <a:latin typeface="Calibri"/>
              <a:ea typeface="Calibri"/>
              <a:cs typeface="Times New Roman"/>
            </a:endParaRPr>
          </a:p>
          <a:p>
            <a:pPr algn="just">
              <a:lnSpc>
                <a:spcPct val="115000"/>
              </a:lnSpc>
              <a:spcAft>
                <a:spcPts val="0"/>
              </a:spcAft>
            </a:pPr>
            <a:r>
              <a:rPr lang="ru-RU" sz="2800" smtClean="0">
                <a:solidFill>
                  <a:srgbClr val="000000"/>
                </a:solidFill>
                <a:latin typeface="Times New Roman"/>
                <a:ea typeface="Times New Roman"/>
                <a:cs typeface="Times New Roman"/>
              </a:rPr>
              <a:t>Наверняка, ребенок охотно согласиться внести свой вклад в эту творческую работу. Кормушку лучше повесить перед окнами дома, чтобы малыш смог убедиться: птички прилетают, клюют семечки! </a:t>
            </a:r>
            <a:endParaRPr lang="ru-RU" sz="2000" smtClean="0">
              <a:latin typeface="Calibri"/>
              <a:ea typeface="Calibri"/>
              <a:cs typeface="Times New Roman"/>
            </a:endParaRPr>
          </a:p>
          <a:p>
            <a:endParaRPr lang="ru-RU" dirty="0"/>
          </a:p>
        </p:txBody>
      </p:sp>
    </p:spTree>
    <p:extLst>
      <p:ext uri="{BB962C8B-B14F-4D97-AF65-F5344CB8AC3E}">
        <p14:creationId xmlns:p14="http://schemas.microsoft.com/office/powerpoint/2010/main" val="1297042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457200" y="1052736"/>
            <a:ext cx="8003232" cy="1584176"/>
          </a:xfrm>
        </p:spPr>
        <p:txBody>
          <a:bodyPr/>
          <a:lstStyle/>
          <a:p>
            <a:pPr algn="just">
              <a:lnSpc>
                <a:spcPct val="115000"/>
              </a:lnSpc>
              <a:spcAft>
                <a:spcPts val="0"/>
              </a:spcAft>
            </a:pPr>
            <a:r>
              <a:rPr lang="ru-RU" dirty="0">
                <a:solidFill>
                  <a:srgbClr val="000000"/>
                </a:solidFill>
                <a:latin typeface="Times New Roman"/>
                <a:ea typeface="Times New Roman"/>
                <a:cs typeface="Times New Roman"/>
              </a:rPr>
              <a:t>Посмотрите, как можно легко сделать </a:t>
            </a:r>
            <a:r>
              <a:rPr lang="ru-RU" dirty="0" smtClean="0">
                <a:solidFill>
                  <a:srgbClr val="000000"/>
                </a:solidFill>
                <a:latin typeface="Times New Roman"/>
                <a:ea typeface="Times New Roman"/>
                <a:cs typeface="Times New Roman"/>
              </a:rPr>
              <a:t>с детьми </a:t>
            </a:r>
            <a:r>
              <a:rPr lang="ru-RU" dirty="0">
                <a:solidFill>
                  <a:srgbClr val="000000"/>
                </a:solidFill>
                <a:latin typeface="Times New Roman"/>
                <a:ea typeface="Times New Roman"/>
                <a:cs typeface="Times New Roman"/>
              </a:rPr>
              <a:t>оригинальную кормушку для птиц своими руками из шишки.</a:t>
            </a:r>
            <a:endParaRPr lang="ru-RU" sz="1800" dirty="0">
              <a:latin typeface="Calibri"/>
              <a:ea typeface="Calibri"/>
              <a:cs typeface="Times New Roman"/>
            </a:endParaRPr>
          </a:p>
          <a:p>
            <a:endParaRPr lang="ru-RU" dirty="0"/>
          </a:p>
        </p:txBody>
      </p:sp>
      <p:pic>
        <p:nvPicPr>
          <p:cNvPr id="9" name="Объект 8" descr="Как сделать кормушку"/>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9552" y="2780928"/>
            <a:ext cx="8147249"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4872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003232" cy="4680520"/>
          </a:xfrm>
        </p:spPr>
        <p:txBody>
          <a:bodyPr>
            <a:normAutofit/>
          </a:bodyPr>
          <a:lstStyle/>
          <a:p>
            <a:pPr marL="0" indent="0" algn="ctr">
              <a:lnSpc>
                <a:spcPct val="115000"/>
              </a:lnSpc>
              <a:spcAft>
                <a:spcPts val="1000"/>
              </a:spcAft>
              <a:buNone/>
            </a:pPr>
            <a:r>
              <a:rPr lang="ru-RU" sz="2800" b="1" dirty="0">
                <a:latin typeface="Times New Roman"/>
                <a:ea typeface="Times New Roman"/>
                <a:cs typeface="Times New Roman"/>
              </a:rPr>
              <a:t>Для изготовления кормушки понадобиться:</a:t>
            </a:r>
            <a:endParaRPr lang="ru-RU" sz="2000" dirty="0">
              <a:latin typeface="Calibri"/>
              <a:ea typeface="Calibri"/>
              <a:cs typeface="Times New Roman"/>
            </a:endParaRPr>
          </a:p>
          <a:p>
            <a:pPr marL="342900" lvl="0" indent="-342900">
              <a:lnSpc>
                <a:spcPct val="115000"/>
              </a:lnSpc>
              <a:spcAft>
                <a:spcPts val="1000"/>
              </a:spcAft>
              <a:buSzPts val="1000"/>
              <a:buFont typeface="Symbol"/>
              <a:buChar char=""/>
              <a:tabLst>
                <a:tab pos="457200" algn="l"/>
              </a:tabLst>
            </a:pPr>
            <a:r>
              <a:rPr lang="ru-RU" sz="2800" dirty="0">
                <a:solidFill>
                  <a:srgbClr val="000000"/>
                </a:solidFill>
                <a:latin typeface="Times New Roman"/>
                <a:ea typeface="Times New Roman"/>
                <a:cs typeface="Times New Roman"/>
              </a:rPr>
              <a:t>большая шишка</a:t>
            </a:r>
            <a:endParaRPr lang="ru-RU" sz="2000" dirty="0">
              <a:latin typeface="Calibri"/>
              <a:ea typeface="Calibri"/>
              <a:cs typeface="Times New Roman"/>
            </a:endParaRPr>
          </a:p>
          <a:p>
            <a:pPr marL="342900" lvl="0" indent="-342900">
              <a:lnSpc>
                <a:spcPct val="115000"/>
              </a:lnSpc>
              <a:spcAft>
                <a:spcPts val="1000"/>
              </a:spcAft>
              <a:buSzPts val="1000"/>
              <a:buFont typeface="Symbol"/>
              <a:buChar char=""/>
              <a:tabLst>
                <a:tab pos="457200" algn="l"/>
              </a:tabLst>
            </a:pPr>
            <a:r>
              <a:rPr lang="ru-RU" sz="2800" dirty="0">
                <a:solidFill>
                  <a:srgbClr val="000000"/>
                </a:solidFill>
                <a:latin typeface="Times New Roman"/>
                <a:ea typeface="Times New Roman"/>
                <a:cs typeface="Times New Roman"/>
              </a:rPr>
              <a:t>арахисовое масло</a:t>
            </a:r>
            <a:endParaRPr lang="ru-RU" sz="2000" dirty="0">
              <a:latin typeface="Calibri"/>
              <a:ea typeface="Calibri"/>
              <a:cs typeface="Times New Roman"/>
            </a:endParaRPr>
          </a:p>
          <a:p>
            <a:pPr marL="342900" lvl="0" indent="-342900">
              <a:lnSpc>
                <a:spcPct val="115000"/>
              </a:lnSpc>
              <a:spcAft>
                <a:spcPts val="1000"/>
              </a:spcAft>
              <a:buSzPts val="1000"/>
              <a:buFont typeface="Symbol"/>
              <a:buChar char=""/>
              <a:tabLst>
                <a:tab pos="457200" algn="l"/>
              </a:tabLst>
            </a:pPr>
            <a:r>
              <a:rPr lang="ru-RU" sz="2800" dirty="0">
                <a:solidFill>
                  <a:srgbClr val="000000"/>
                </a:solidFill>
                <a:latin typeface="Times New Roman"/>
                <a:ea typeface="Times New Roman"/>
                <a:cs typeface="Times New Roman"/>
              </a:rPr>
              <a:t>корм для птиц</a:t>
            </a:r>
            <a:endParaRPr lang="ru-RU" sz="2000" dirty="0">
              <a:latin typeface="Calibri"/>
              <a:ea typeface="Calibri"/>
              <a:cs typeface="Times New Roman"/>
            </a:endParaRPr>
          </a:p>
          <a:p>
            <a:pPr marL="342900" lvl="0" indent="-342900">
              <a:lnSpc>
                <a:spcPct val="115000"/>
              </a:lnSpc>
              <a:spcAft>
                <a:spcPts val="1000"/>
              </a:spcAft>
              <a:buSzPts val="1000"/>
              <a:buFont typeface="Symbol"/>
              <a:buChar char=""/>
              <a:tabLst>
                <a:tab pos="457200" algn="l"/>
              </a:tabLst>
            </a:pPr>
            <a:r>
              <a:rPr lang="ru-RU" sz="2800" dirty="0">
                <a:solidFill>
                  <a:srgbClr val="000000"/>
                </a:solidFill>
                <a:latin typeface="Times New Roman"/>
                <a:ea typeface="Times New Roman"/>
                <a:cs typeface="Times New Roman"/>
              </a:rPr>
              <a:t>веревка</a:t>
            </a:r>
            <a:endParaRPr lang="ru-RU" sz="2000" dirty="0">
              <a:latin typeface="Calibri"/>
              <a:ea typeface="Calibri"/>
              <a:cs typeface="Times New Roman"/>
            </a:endParaRPr>
          </a:p>
          <a:p>
            <a:endParaRPr lang="ru-RU" dirty="0"/>
          </a:p>
        </p:txBody>
      </p:sp>
    </p:spTree>
    <p:extLst>
      <p:ext uri="{BB962C8B-B14F-4D97-AF65-F5344CB8AC3E}">
        <p14:creationId xmlns:p14="http://schemas.microsoft.com/office/powerpoint/2010/main" val="1621601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487888"/>
          </a:xfrm>
        </p:spPr>
        <p:txBody>
          <a:bodyPr>
            <a:normAutofit fontScale="77500" lnSpcReduction="20000"/>
          </a:bodyPr>
          <a:lstStyle/>
          <a:p>
            <a:pPr marL="0" indent="0" algn="ctr">
              <a:lnSpc>
                <a:spcPct val="115000"/>
              </a:lnSpc>
              <a:spcAft>
                <a:spcPts val="1000"/>
              </a:spcAft>
              <a:buNone/>
            </a:pPr>
            <a:r>
              <a:rPr lang="ru-RU" sz="4100" b="1" dirty="0">
                <a:latin typeface="Times New Roman"/>
                <a:ea typeface="Times New Roman"/>
                <a:cs typeface="Times New Roman"/>
              </a:rPr>
              <a:t>Процесс изготовления кормушки:</a:t>
            </a:r>
            <a:endParaRPr lang="ru-RU" sz="3100" dirty="0">
              <a:latin typeface="Calibri"/>
              <a:ea typeface="Calibri"/>
              <a:cs typeface="Times New Roman"/>
            </a:endParaRPr>
          </a:p>
          <a:p>
            <a:pPr>
              <a:lnSpc>
                <a:spcPct val="115000"/>
              </a:lnSpc>
              <a:spcAft>
                <a:spcPts val="0"/>
              </a:spcAft>
            </a:pPr>
            <a:r>
              <a:rPr lang="ru-RU" sz="2800" dirty="0" smtClean="0">
                <a:solidFill>
                  <a:srgbClr val="000000"/>
                </a:solidFill>
                <a:latin typeface="Times New Roman"/>
                <a:ea typeface="Times New Roman"/>
                <a:cs typeface="Times New Roman"/>
              </a:rPr>
              <a:t>Шишку </a:t>
            </a:r>
            <a:r>
              <a:rPr lang="ru-RU" sz="2800" dirty="0">
                <a:solidFill>
                  <a:srgbClr val="000000"/>
                </a:solidFill>
                <a:latin typeface="Times New Roman"/>
                <a:ea typeface="Times New Roman"/>
                <a:cs typeface="Times New Roman"/>
              </a:rPr>
              <a:t> крупного размера очистите от грязи, промойте и высушите.</a:t>
            </a:r>
            <a:endParaRPr lang="ru-RU" sz="2000" dirty="0">
              <a:latin typeface="Calibri"/>
              <a:ea typeface="Calibri"/>
              <a:cs typeface="Times New Roman"/>
            </a:endParaRPr>
          </a:p>
          <a:p>
            <a:pPr>
              <a:lnSpc>
                <a:spcPct val="115000"/>
              </a:lnSpc>
              <a:spcAft>
                <a:spcPts val="0"/>
              </a:spcAft>
            </a:pPr>
            <a:r>
              <a:rPr lang="ru-RU" sz="2800" dirty="0">
                <a:solidFill>
                  <a:srgbClr val="000000"/>
                </a:solidFill>
                <a:latin typeface="Times New Roman"/>
                <a:ea typeface="Times New Roman"/>
                <a:cs typeface="Times New Roman"/>
              </a:rPr>
              <a:t> </a:t>
            </a:r>
            <a:r>
              <a:rPr lang="ru-RU" sz="2800" dirty="0" smtClean="0">
                <a:solidFill>
                  <a:srgbClr val="000000"/>
                </a:solidFill>
                <a:latin typeface="Times New Roman"/>
                <a:ea typeface="Times New Roman"/>
                <a:cs typeface="Times New Roman"/>
              </a:rPr>
              <a:t>Шишку </a:t>
            </a:r>
            <a:r>
              <a:rPr lang="ru-RU" sz="2800" dirty="0">
                <a:solidFill>
                  <a:srgbClr val="000000"/>
                </a:solidFill>
                <a:latin typeface="Times New Roman"/>
                <a:ea typeface="Times New Roman"/>
                <a:cs typeface="Times New Roman"/>
              </a:rPr>
              <a:t>намажьте обильно арахисовым </a:t>
            </a:r>
            <a:r>
              <a:rPr lang="ru-RU" sz="2800" dirty="0" smtClean="0">
                <a:solidFill>
                  <a:srgbClr val="000000"/>
                </a:solidFill>
                <a:latin typeface="Times New Roman"/>
                <a:ea typeface="Times New Roman"/>
                <a:cs typeface="Times New Roman"/>
              </a:rPr>
              <a:t>маслом.</a:t>
            </a:r>
            <a:r>
              <a:rPr lang="ru-RU" sz="2000" dirty="0" smtClean="0">
                <a:latin typeface="Calibri"/>
                <a:ea typeface="Times New Roman"/>
                <a:cs typeface="Times New Roman"/>
              </a:rPr>
              <a:t> </a:t>
            </a:r>
            <a:r>
              <a:rPr lang="ru-RU" sz="2800" dirty="0" smtClean="0">
                <a:solidFill>
                  <a:srgbClr val="000000"/>
                </a:solidFill>
                <a:latin typeface="Times New Roman"/>
                <a:ea typeface="Times New Roman"/>
                <a:cs typeface="Times New Roman"/>
              </a:rPr>
              <a:t>Если </a:t>
            </a:r>
            <a:r>
              <a:rPr lang="ru-RU" sz="2800" dirty="0">
                <a:solidFill>
                  <a:srgbClr val="000000"/>
                </a:solidFill>
                <a:latin typeface="Times New Roman"/>
                <a:ea typeface="Times New Roman"/>
                <a:cs typeface="Times New Roman"/>
              </a:rPr>
              <a:t>не найдете арахисовое масло в магазине, сделайте его самостоятельно: очищенный поджаренный арахис положите в кухонный комбайн, взбрызните любым, имеющимся под рукой растительным маслом и взбейте до необходимого состояния. </a:t>
            </a:r>
            <a:endParaRPr lang="ru-RU" sz="2000" dirty="0">
              <a:latin typeface="Calibri"/>
              <a:ea typeface="Calibri"/>
              <a:cs typeface="Times New Roman"/>
            </a:endParaRPr>
          </a:p>
          <a:p>
            <a:pPr>
              <a:lnSpc>
                <a:spcPct val="115000"/>
              </a:lnSpc>
              <a:spcAft>
                <a:spcPts val="0"/>
              </a:spcAft>
            </a:pPr>
            <a:r>
              <a:rPr lang="ru-RU" sz="2800" dirty="0">
                <a:solidFill>
                  <a:srgbClr val="000000"/>
                </a:solidFill>
                <a:latin typeface="Times New Roman"/>
                <a:ea typeface="Times New Roman"/>
                <a:cs typeface="Times New Roman"/>
              </a:rPr>
              <a:t> </a:t>
            </a:r>
            <a:r>
              <a:rPr lang="ru-RU" sz="2800" dirty="0" smtClean="0">
                <a:solidFill>
                  <a:srgbClr val="000000"/>
                </a:solidFill>
                <a:latin typeface="Times New Roman"/>
                <a:ea typeface="Times New Roman"/>
                <a:cs typeface="Times New Roman"/>
              </a:rPr>
              <a:t>Насыпьте </a:t>
            </a:r>
            <a:r>
              <a:rPr lang="ru-RU" sz="2800" dirty="0">
                <a:solidFill>
                  <a:srgbClr val="000000"/>
                </a:solidFill>
                <a:latin typeface="Times New Roman"/>
                <a:ea typeface="Times New Roman"/>
                <a:cs typeface="Times New Roman"/>
              </a:rPr>
              <a:t>в миску корм для птиц – овес, семечки подсолнечника, семена тыквы, крошки пшеничного хлеба, пшено.</a:t>
            </a:r>
            <a:endParaRPr lang="ru-RU" sz="2000" dirty="0">
              <a:latin typeface="Calibri"/>
              <a:ea typeface="Calibri"/>
              <a:cs typeface="Times New Roman"/>
            </a:endParaRPr>
          </a:p>
          <a:p>
            <a:pPr>
              <a:lnSpc>
                <a:spcPct val="115000"/>
              </a:lnSpc>
              <a:spcAft>
                <a:spcPts val="0"/>
              </a:spcAft>
            </a:pPr>
            <a:r>
              <a:rPr lang="ru-RU" sz="2800" dirty="0">
                <a:solidFill>
                  <a:srgbClr val="000000"/>
                </a:solidFill>
                <a:latin typeface="Times New Roman"/>
                <a:ea typeface="Times New Roman"/>
                <a:cs typeface="Times New Roman"/>
              </a:rPr>
              <a:t> </a:t>
            </a:r>
            <a:r>
              <a:rPr lang="ru-RU" sz="2800" dirty="0" smtClean="0">
                <a:solidFill>
                  <a:srgbClr val="000000"/>
                </a:solidFill>
                <a:latin typeface="Times New Roman"/>
                <a:ea typeface="Times New Roman"/>
                <a:cs typeface="Times New Roman"/>
              </a:rPr>
              <a:t>Шишку</a:t>
            </a:r>
            <a:r>
              <a:rPr lang="ru-RU" sz="2800" dirty="0">
                <a:solidFill>
                  <a:srgbClr val="000000"/>
                </a:solidFill>
                <a:latin typeface="Times New Roman"/>
                <a:ea typeface="Times New Roman"/>
                <a:cs typeface="Times New Roman"/>
              </a:rPr>
              <a:t>, намазанную маслом, обваляйте в корме для птиц.</a:t>
            </a:r>
            <a:endParaRPr lang="ru-RU" sz="2000" dirty="0">
              <a:latin typeface="Calibri"/>
              <a:ea typeface="Calibri"/>
              <a:cs typeface="Times New Roman"/>
            </a:endParaRPr>
          </a:p>
          <a:p>
            <a:pPr>
              <a:lnSpc>
                <a:spcPct val="115000"/>
              </a:lnSpc>
              <a:spcAft>
                <a:spcPts val="0"/>
              </a:spcAft>
            </a:pPr>
            <a:r>
              <a:rPr lang="ru-RU" sz="2800" dirty="0">
                <a:solidFill>
                  <a:srgbClr val="000000"/>
                </a:solidFill>
                <a:latin typeface="Times New Roman"/>
                <a:ea typeface="Times New Roman"/>
                <a:cs typeface="Times New Roman"/>
              </a:rPr>
              <a:t> </a:t>
            </a:r>
            <a:r>
              <a:rPr lang="ru-RU" sz="2800" dirty="0" smtClean="0">
                <a:solidFill>
                  <a:srgbClr val="000000"/>
                </a:solidFill>
                <a:latin typeface="Times New Roman"/>
                <a:ea typeface="Times New Roman"/>
                <a:cs typeface="Times New Roman"/>
              </a:rPr>
              <a:t>Обвяжите </a:t>
            </a:r>
            <a:r>
              <a:rPr lang="ru-RU" sz="2800" dirty="0">
                <a:solidFill>
                  <a:srgbClr val="000000"/>
                </a:solidFill>
                <a:latin typeface="Times New Roman"/>
                <a:ea typeface="Times New Roman"/>
                <a:cs typeface="Times New Roman"/>
              </a:rPr>
              <a:t>шишку веревочкой и прикрепите к дереву.</a:t>
            </a:r>
            <a:endParaRPr lang="ru-RU" sz="2000" dirty="0">
              <a:latin typeface="Calibri"/>
              <a:ea typeface="Calibri"/>
              <a:cs typeface="Times New Roman"/>
            </a:endParaRPr>
          </a:p>
          <a:p>
            <a:pPr marL="0" indent="0">
              <a:lnSpc>
                <a:spcPct val="115000"/>
              </a:lnSpc>
              <a:spcAft>
                <a:spcPts val="0"/>
              </a:spcAft>
              <a:buNone/>
            </a:pPr>
            <a:r>
              <a:rPr lang="ru-RU" sz="1400" dirty="0">
                <a:solidFill>
                  <a:srgbClr val="000000"/>
                </a:solidFill>
                <a:latin typeface="Arial"/>
                <a:ea typeface="Times New Roman"/>
                <a:cs typeface="Times New Roman"/>
              </a:rPr>
              <a:t> </a:t>
            </a:r>
            <a:endParaRPr lang="ru-RU" sz="2000" dirty="0">
              <a:latin typeface="Calibri"/>
              <a:ea typeface="Calibri"/>
              <a:cs typeface="Times New Roman"/>
            </a:endParaRPr>
          </a:p>
          <a:p>
            <a:endParaRPr lang="ru-RU" dirty="0"/>
          </a:p>
        </p:txBody>
      </p:sp>
    </p:spTree>
    <p:extLst>
      <p:ext uri="{BB962C8B-B14F-4D97-AF65-F5344CB8AC3E}">
        <p14:creationId xmlns:p14="http://schemas.microsoft.com/office/powerpoint/2010/main" val="2880152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Кормушки для птиц из шишек"/>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208912"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68825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Кормушки для птиц из шишек"/>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196752"/>
            <a:ext cx="6054452"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5958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Кормушки для птиц из шишек"/>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124744"/>
            <a:ext cx="6584155"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30978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Кормушки для птиц из шишек"/>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980728"/>
            <a:ext cx="6140614"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80712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64</TotalTime>
  <Words>624</Words>
  <Application>Microsoft Office PowerPoint</Application>
  <PresentationFormat>Экран (4:3)</PresentationFormat>
  <Paragraphs>38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Волна</vt:lpstr>
      <vt:lpstr>Мастер – класс для родителей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Виды кормушек из бросового материала</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 - класс Кормушки для  птиц своими</dc:title>
  <dc:creator>Chuvak</dc:creator>
  <cp:lastModifiedBy>Александр</cp:lastModifiedBy>
  <cp:revision>9</cp:revision>
  <dcterms:created xsi:type="dcterms:W3CDTF">2014-02-15T11:54:38Z</dcterms:created>
  <dcterms:modified xsi:type="dcterms:W3CDTF">2014-09-14T06:20:49Z</dcterms:modified>
</cp:coreProperties>
</file>