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4" r:id="rId3"/>
    <p:sldId id="257" r:id="rId4"/>
    <p:sldId id="286" r:id="rId5"/>
    <p:sldId id="285" r:id="rId6"/>
    <p:sldId id="262" r:id="rId7"/>
    <p:sldId id="260" r:id="rId8"/>
    <p:sldId id="261" r:id="rId9"/>
    <p:sldId id="263" r:id="rId10"/>
    <p:sldId id="264" r:id="rId11"/>
    <p:sldId id="276" r:id="rId12"/>
    <p:sldId id="265" r:id="rId13"/>
    <p:sldId id="275" r:id="rId14"/>
    <p:sldId id="266" r:id="rId15"/>
    <p:sldId id="281" r:id="rId16"/>
    <p:sldId id="280" r:id="rId17"/>
    <p:sldId id="288" r:id="rId18"/>
    <p:sldId id="292" r:id="rId19"/>
    <p:sldId id="289" r:id="rId20"/>
    <p:sldId id="279" r:id="rId21"/>
    <p:sldId id="271" r:id="rId22"/>
    <p:sldId id="278" r:id="rId23"/>
    <p:sldId id="272" r:id="rId24"/>
    <p:sldId id="277" r:id="rId25"/>
    <p:sldId id="273" r:id="rId26"/>
    <p:sldId id="274" r:id="rId27"/>
    <p:sldId id="287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0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A3CA4-36E9-4CD0-B350-3BA8187BAC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00A3E1-938D-42CA-9A00-572C8744D7FD}">
      <dgm:prSet phldrT="[Текст]"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Формирование базисных представлений об окружающем мире, математических понятий, звукобуквенных явлениях.</a:t>
          </a:r>
          <a:endParaRPr lang="ru-RU" sz="2000" dirty="0"/>
        </a:p>
      </dgm:t>
    </dgm:pt>
    <dgm:pt modelId="{256B2AB6-4594-41F1-99AD-E459FD2614A8}" type="parTrans" cxnId="{276E3B9B-C777-4FD7-898D-6A106E452EB8}">
      <dgm:prSet/>
      <dgm:spPr/>
      <dgm:t>
        <a:bodyPr/>
        <a:lstStyle/>
        <a:p>
          <a:endParaRPr lang="ru-RU"/>
        </a:p>
      </dgm:t>
    </dgm:pt>
    <dgm:pt modelId="{725673B5-79A7-4466-A030-AB1C9C69B2E7}" type="sibTrans" cxnId="{276E3B9B-C777-4FD7-898D-6A106E452EB8}">
      <dgm:prSet/>
      <dgm:spPr/>
      <dgm:t>
        <a:bodyPr/>
        <a:lstStyle/>
        <a:p>
          <a:endParaRPr lang="ru-RU"/>
        </a:p>
      </dgm:t>
    </dgm:pt>
    <dgm:pt modelId="{AAE05BCA-7D4D-4D29-A10D-6DD099DA03D9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800" b="1" dirty="0" smtClean="0"/>
            <a:t>Цели занятий с игровыми материалами </a:t>
          </a:r>
          <a:r>
            <a:rPr lang="ru-RU" sz="2800" b="1" dirty="0" err="1" smtClean="0"/>
            <a:t>Воскобовича</a:t>
          </a:r>
          <a:endParaRPr lang="ru-RU" sz="2800" dirty="0"/>
        </a:p>
      </dgm:t>
    </dgm:pt>
    <dgm:pt modelId="{C12F9362-C279-4120-98E3-3B1835A19D10}" type="parTrans" cxnId="{02338F0C-B01D-43DE-8052-03CAD23378F7}">
      <dgm:prSet/>
      <dgm:spPr/>
      <dgm:t>
        <a:bodyPr/>
        <a:lstStyle/>
        <a:p>
          <a:endParaRPr lang="ru-RU"/>
        </a:p>
      </dgm:t>
    </dgm:pt>
    <dgm:pt modelId="{4FE99C5E-C840-4738-9D03-059C5AE049B5}" type="sibTrans" cxnId="{02338F0C-B01D-43DE-8052-03CAD23378F7}">
      <dgm:prSet/>
      <dgm:spPr/>
      <dgm:t>
        <a:bodyPr/>
        <a:lstStyle/>
        <a:p>
          <a:endParaRPr lang="ru-RU"/>
        </a:p>
      </dgm:t>
    </dgm:pt>
    <dgm:pt modelId="{E8412BDA-F6B6-4D3B-9143-806DD2397F79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Развитие у ребенка познавательного интереса и исследовательской деятельности.</a:t>
          </a:r>
          <a:endParaRPr lang="ru-RU" sz="2000" dirty="0"/>
        </a:p>
      </dgm:t>
    </dgm:pt>
    <dgm:pt modelId="{7E2F98ED-D9AB-4BAB-8491-0EDA0575A1C7}" type="parTrans" cxnId="{086621F1-23C4-4E02-BEE5-A7C1BE724729}">
      <dgm:prSet/>
      <dgm:spPr/>
      <dgm:t>
        <a:bodyPr/>
        <a:lstStyle/>
        <a:p>
          <a:endParaRPr lang="ru-RU"/>
        </a:p>
      </dgm:t>
    </dgm:pt>
    <dgm:pt modelId="{8E86C87D-7617-4E91-B14E-7391D3847BAC}" type="sibTrans" cxnId="{086621F1-23C4-4E02-BEE5-A7C1BE724729}">
      <dgm:prSet/>
      <dgm:spPr/>
      <dgm:t>
        <a:bodyPr/>
        <a:lstStyle/>
        <a:p>
          <a:endParaRPr lang="ru-RU"/>
        </a:p>
      </dgm:t>
    </dgm:pt>
    <dgm:pt modelId="{4FDD054E-EDD0-43F0-BD39-E789272755B6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Развитие наблюдательности воображения, памяти, внимания, мышления и творчества.</a:t>
          </a:r>
          <a:endParaRPr lang="ru-RU" sz="2000" dirty="0">
            <a:solidFill>
              <a:schemeClr val="bg1"/>
            </a:solidFill>
          </a:endParaRPr>
        </a:p>
      </dgm:t>
    </dgm:pt>
    <dgm:pt modelId="{F783982A-7698-40F8-8B1A-9A4FE6341287}" type="parTrans" cxnId="{18A02D6D-0CEB-4359-BD56-17DB1D87D542}">
      <dgm:prSet/>
      <dgm:spPr/>
      <dgm:t>
        <a:bodyPr/>
        <a:lstStyle/>
        <a:p>
          <a:endParaRPr lang="ru-RU"/>
        </a:p>
      </dgm:t>
    </dgm:pt>
    <dgm:pt modelId="{26426FAE-3182-47E6-87E7-B2FEBAAB4A3D}" type="sibTrans" cxnId="{18A02D6D-0CEB-4359-BD56-17DB1D87D542}">
      <dgm:prSet/>
      <dgm:spPr/>
      <dgm:t>
        <a:bodyPr/>
        <a:lstStyle/>
        <a:p>
          <a:endParaRPr lang="ru-RU"/>
        </a:p>
      </dgm:t>
    </dgm:pt>
    <dgm:pt modelId="{250AF44E-3DB5-4B09-898E-334C99357404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Гармоничное развитие у детей эмоционально-образного и логического начала</a:t>
          </a:r>
          <a:endParaRPr lang="ru-RU" sz="2000" dirty="0"/>
        </a:p>
      </dgm:t>
    </dgm:pt>
    <dgm:pt modelId="{48CDEAAD-B252-417C-B658-56980A9AF684}" type="parTrans" cxnId="{1914E557-E76A-4B86-B37E-76EA0B1DD58A}">
      <dgm:prSet/>
      <dgm:spPr/>
      <dgm:t>
        <a:bodyPr/>
        <a:lstStyle/>
        <a:p>
          <a:endParaRPr lang="ru-RU"/>
        </a:p>
      </dgm:t>
    </dgm:pt>
    <dgm:pt modelId="{93870863-4D84-40D6-B85E-700162A61A1F}" type="sibTrans" cxnId="{1914E557-E76A-4B86-B37E-76EA0B1DD58A}">
      <dgm:prSet/>
      <dgm:spPr/>
      <dgm:t>
        <a:bodyPr/>
        <a:lstStyle/>
        <a:p>
          <a:endParaRPr lang="ru-RU"/>
        </a:p>
      </dgm:t>
    </dgm:pt>
    <dgm:pt modelId="{C3F52839-8FFB-44FA-ACE2-60EE8728B138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000" dirty="0" smtClean="0"/>
            <a:t> </a:t>
          </a:r>
          <a:r>
            <a:rPr lang="ru-RU" sz="2000" dirty="0" smtClean="0">
              <a:solidFill>
                <a:schemeClr val="bg1"/>
              </a:solidFill>
            </a:rPr>
            <a:t> Развитие мелкой моторики</a:t>
          </a:r>
          <a:endParaRPr lang="ru-RU" sz="2000" dirty="0">
            <a:solidFill>
              <a:schemeClr val="bg1"/>
            </a:solidFill>
          </a:endParaRPr>
        </a:p>
      </dgm:t>
    </dgm:pt>
    <dgm:pt modelId="{DA477969-9978-49D5-9D8F-3177FDD742CC}" type="parTrans" cxnId="{4380D06A-88D9-488E-87DE-56D6B4597B7D}">
      <dgm:prSet/>
      <dgm:spPr/>
      <dgm:t>
        <a:bodyPr/>
        <a:lstStyle/>
        <a:p>
          <a:endParaRPr lang="ru-RU"/>
        </a:p>
      </dgm:t>
    </dgm:pt>
    <dgm:pt modelId="{07B0266B-B124-4009-A350-5737F77C1B40}" type="sibTrans" cxnId="{4380D06A-88D9-488E-87DE-56D6B4597B7D}">
      <dgm:prSet/>
      <dgm:spPr/>
      <dgm:t>
        <a:bodyPr/>
        <a:lstStyle/>
        <a:p>
          <a:endParaRPr lang="ru-RU"/>
        </a:p>
      </dgm:t>
    </dgm:pt>
    <dgm:pt modelId="{3E631AD4-FA4A-4919-B107-921F368F7681}" type="pres">
      <dgm:prSet presAssocID="{445A3CA4-36E9-4CD0-B350-3BA8187BAC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B316E-EB9A-4554-B446-02A87EF74030}" type="pres">
      <dgm:prSet presAssocID="{AAE05BCA-7D4D-4D29-A10D-6DD099DA03D9}" presName="node" presStyleLbl="node1" presStyleIdx="0" presStyleCnt="6" custScaleX="289696" custScaleY="73831" custLinFactNeighborX="-3670" custLinFactNeighborY="8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54D158B-343E-4203-B184-B7C7F48CB810}" type="pres">
      <dgm:prSet presAssocID="{4FE99C5E-C840-4738-9D03-059C5AE049B5}" presName="sibTrans" presStyleCnt="0"/>
      <dgm:spPr/>
    </dgm:pt>
    <dgm:pt modelId="{88CD39BE-4B16-4374-955C-B54C6C92C07D}" type="pres">
      <dgm:prSet presAssocID="{E500A3E1-938D-42CA-9A00-572C8744D7FD}" presName="node" presStyleLbl="node1" presStyleIdx="1" presStyleCnt="6" custScaleY="153807" custLinFactX="100000" custLinFactY="68125" custLinFactNeighborX="11859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5FCEF1-50FF-46D6-8527-28599B2469F4}" type="pres">
      <dgm:prSet presAssocID="{725673B5-79A7-4466-A030-AB1C9C69B2E7}" presName="sibTrans" presStyleCnt="0"/>
      <dgm:spPr/>
    </dgm:pt>
    <dgm:pt modelId="{E934C848-AC29-4258-A406-D147F6C13A46}" type="pres">
      <dgm:prSet presAssocID="{250AF44E-3DB5-4B09-898E-334C99357404}" presName="node" presStyleLbl="node1" presStyleIdx="2" presStyleCnt="6" custScaleY="143966" custLinFactX="-9419" custLinFactNeighborX="-100000" custLinFactNeighborY="424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04762F80-2A70-42F9-943B-BACBFB8743A2}" type="pres">
      <dgm:prSet presAssocID="{93870863-4D84-40D6-B85E-700162A61A1F}" presName="sibTrans" presStyleCnt="0"/>
      <dgm:spPr/>
    </dgm:pt>
    <dgm:pt modelId="{4B3AC6DC-4316-41D6-A8A7-8CA1DC42CDFB}" type="pres">
      <dgm:prSet presAssocID="{4FDD054E-EDD0-43F0-BD39-E789272755B6}" presName="node" presStyleLbl="node1" presStyleIdx="3" presStyleCnt="6" custScaleY="145980" custLinFactNeighborX="-4135" custLinFactNeighborY="7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C754A1B-F12F-43CE-BA50-51680596E3DD}" type="pres">
      <dgm:prSet presAssocID="{26426FAE-3182-47E6-87E7-B2FEBAAB4A3D}" presName="sibTrans" presStyleCnt="0"/>
      <dgm:spPr/>
    </dgm:pt>
    <dgm:pt modelId="{2AA188B5-45C3-4AAF-96FD-0D75F05D23CE}" type="pres">
      <dgm:prSet presAssocID="{E8412BDA-F6B6-4D3B-9143-806DD2397F79}" presName="node" presStyleLbl="node1" presStyleIdx="4" presStyleCnt="6" custScaleY="156355" custLinFactNeighborX="-61434" custLinFactNeighborY="-234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698AFAB-AFAE-4C7A-8733-AA3BF95EA402}" type="pres">
      <dgm:prSet presAssocID="{8E86C87D-7617-4E91-B14E-7391D3847BAC}" presName="sibTrans" presStyleCnt="0"/>
      <dgm:spPr/>
    </dgm:pt>
    <dgm:pt modelId="{22CCC1E8-B974-4B9E-9CB7-1A2AE83BF533}" type="pres">
      <dgm:prSet presAssocID="{C3F52839-8FFB-44FA-ACE2-60EE8728B138}" presName="node" presStyleLbl="node1" presStyleIdx="5" presStyleCnt="6" custScaleX="91419" custScaleY="115536" custLinFactNeighborX="-59705" custLinFactNeighborY="-908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A142420-2DFF-4727-A850-D667333691C2}" type="presOf" srcId="{4FDD054E-EDD0-43F0-BD39-E789272755B6}" destId="{4B3AC6DC-4316-41D6-A8A7-8CA1DC42CDFB}" srcOrd="0" destOrd="0" presId="urn:microsoft.com/office/officeart/2005/8/layout/default"/>
    <dgm:cxn modelId="{086621F1-23C4-4E02-BEE5-A7C1BE724729}" srcId="{445A3CA4-36E9-4CD0-B350-3BA8187BAC99}" destId="{E8412BDA-F6B6-4D3B-9143-806DD2397F79}" srcOrd="4" destOrd="0" parTransId="{7E2F98ED-D9AB-4BAB-8491-0EDA0575A1C7}" sibTransId="{8E86C87D-7617-4E91-B14E-7391D3847BAC}"/>
    <dgm:cxn modelId="{BCF5F696-3A63-43B1-A238-5BD5A01B1633}" type="presOf" srcId="{445A3CA4-36E9-4CD0-B350-3BA8187BAC99}" destId="{3E631AD4-FA4A-4919-B107-921F368F7681}" srcOrd="0" destOrd="0" presId="urn:microsoft.com/office/officeart/2005/8/layout/default"/>
    <dgm:cxn modelId="{EC82CB9D-85F7-444D-BCC1-1AF373DC5584}" type="presOf" srcId="{AAE05BCA-7D4D-4D29-A10D-6DD099DA03D9}" destId="{3FBB316E-EB9A-4554-B446-02A87EF74030}" srcOrd="0" destOrd="0" presId="urn:microsoft.com/office/officeart/2005/8/layout/default"/>
    <dgm:cxn modelId="{276E3B9B-C777-4FD7-898D-6A106E452EB8}" srcId="{445A3CA4-36E9-4CD0-B350-3BA8187BAC99}" destId="{E500A3E1-938D-42CA-9A00-572C8744D7FD}" srcOrd="1" destOrd="0" parTransId="{256B2AB6-4594-41F1-99AD-E459FD2614A8}" sibTransId="{725673B5-79A7-4466-A030-AB1C9C69B2E7}"/>
    <dgm:cxn modelId="{ECDA849B-5CDA-424D-8015-93AA19F5E58B}" type="presOf" srcId="{C3F52839-8FFB-44FA-ACE2-60EE8728B138}" destId="{22CCC1E8-B974-4B9E-9CB7-1A2AE83BF533}" srcOrd="0" destOrd="0" presId="urn:microsoft.com/office/officeart/2005/8/layout/default"/>
    <dgm:cxn modelId="{F8DAE45F-9996-4499-ADD4-3279A7FB5270}" type="presOf" srcId="{250AF44E-3DB5-4B09-898E-334C99357404}" destId="{E934C848-AC29-4258-A406-D147F6C13A46}" srcOrd="0" destOrd="0" presId="urn:microsoft.com/office/officeart/2005/8/layout/default"/>
    <dgm:cxn modelId="{18A02D6D-0CEB-4359-BD56-17DB1D87D542}" srcId="{445A3CA4-36E9-4CD0-B350-3BA8187BAC99}" destId="{4FDD054E-EDD0-43F0-BD39-E789272755B6}" srcOrd="3" destOrd="0" parTransId="{F783982A-7698-40F8-8B1A-9A4FE6341287}" sibTransId="{26426FAE-3182-47E6-87E7-B2FEBAAB4A3D}"/>
    <dgm:cxn modelId="{4380D06A-88D9-488E-87DE-56D6B4597B7D}" srcId="{445A3CA4-36E9-4CD0-B350-3BA8187BAC99}" destId="{C3F52839-8FFB-44FA-ACE2-60EE8728B138}" srcOrd="5" destOrd="0" parTransId="{DA477969-9978-49D5-9D8F-3177FDD742CC}" sibTransId="{07B0266B-B124-4009-A350-5737F77C1B40}"/>
    <dgm:cxn modelId="{02338F0C-B01D-43DE-8052-03CAD23378F7}" srcId="{445A3CA4-36E9-4CD0-B350-3BA8187BAC99}" destId="{AAE05BCA-7D4D-4D29-A10D-6DD099DA03D9}" srcOrd="0" destOrd="0" parTransId="{C12F9362-C279-4120-98E3-3B1835A19D10}" sibTransId="{4FE99C5E-C840-4738-9D03-059C5AE049B5}"/>
    <dgm:cxn modelId="{F5EEAD4B-639A-4510-82D2-59A16F454E85}" type="presOf" srcId="{E500A3E1-938D-42CA-9A00-572C8744D7FD}" destId="{88CD39BE-4B16-4374-955C-B54C6C92C07D}" srcOrd="0" destOrd="0" presId="urn:microsoft.com/office/officeart/2005/8/layout/default"/>
    <dgm:cxn modelId="{1914E557-E76A-4B86-B37E-76EA0B1DD58A}" srcId="{445A3CA4-36E9-4CD0-B350-3BA8187BAC99}" destId="{250AF44E-3DB5-4B09-898E-334C99357404}" srcOrd="2" destOrd="0" parTransId="{48CDEAAD-B252-417C-B658-56980A9AF684}" sibTransId="{93870863-4D84-40D6-B85E-700162A61A1F}"/>
    <dgm:cxn modelId="{EADD8F18-9B40-4E38-8876-0A6CEB9C0B76}" type="presOf" srcId="{E8412BDA-F6B6-4D3B-9143-806DD2397F79}" destId="{2AA188B5-45C3-4AAF-96FD-0D75F05D23CE}" srcOrd="0" destOrd="0" presId="urn:microsoft.com/office/officeart/2005/8/layout/default"/>
    <dgm:cxn modelId="{F7C7BEA8-AE9F-4332-B35C-AC5BC727C95D}" type="presParOf" srcId="{3E631AD4-FA4A-4919-B107-921F368F7681}" destId="{3FBB316E-EB9A-4554-B446-02A87EF74030}" srcOrd="0" destOrd="0" presId="urn:microsoft.com/office/officeart/2005/8/layout/default"/>
    <dgm:cxn modelId="{FB3EE0D4-D1F0-45B0-AE0A-5EA077FCFE08}" type="presParOf" srcId="{3E631AD4-FA4A-4919-B107-921F368F7681}" destId="{054D158B-343E-4203-B184-B7C7F48CB810}" srcOrd="1" destOrd="0" presId="urn:microsoft.com/office/officeart/2005/8/layout/default"/>
    <dgm:cxn modelId="{48D26AA8-EAFD-4187-A711-C6127A6198F8}" type="presParOf" srcId="{3E631AD4-FA4A-4919-B107-921F368F7681}" destId="{88CD39BE-4B16-4374-955C-B54C6C92C07D}" srcOrd="2" destOrd="0" presId="urn:microsoft.com/office/officeart/2005/8/layout/default"/>
    <dgm:cxn modelId="{2BA32A69-7B9E-4DB4-A1BA-10FEAE1A590E}" type="presParOf" srcId="{3E631AD4-FA4A-4919-B107-921F368F7681}" destId="{615FCEF1-50FF-46D6-8527-28599B2469F4}" srcOrd="3" destOrd="0" presId="urn:microsoft.com/office/officeart/2005/8/layout/default"/>
    <dgm:cxn modelId="{414504D2-CD09-46D8-A370-F272E08E86A1}" type="presParOf" srcId="{3E631AD4-FA4A-4919-B107-921F368F7681}" destId="{E934C848-AC29-4258-A406-D147F6C13A46}" srcOrd="4" destOrd="0" presId="urn:microsoft.com/office/officeart/2005/8/layout/default"/>
    <dgm:cxn modelId="{70DB5B87-2729-4A13-AADB-8A56463453B2}" type="presParOf" srcId="{3E631AD4-FA4A-4919-B107-921F368F7681}" destId="{04762F80-2A70-42F9-943B-BACBFB8743A2}" srcOrd="5" destOrd="0" presId="urn:microsoft.com/office/officeart/2005/8/layout/default"/>
    <dgm:cxn modelId="{05ADDD8D-0899-42C9-B2BB-54D58E1992D1}" type="presParOf" srcId="{3E631AD4-FA4A-4919-B107-921F368F7681}" destId="{4B3AC6DC-4316-41D6-A8A7-8CA1DC42CDFB}" srcOrd="6" destOrd="0" presId="urn:microsoft.com/office/officeart/2005/8/layout/default"/>
    <dgm:cxn modelId="{8BA3389D-1978-4A89-9EB7-B982944865F5}" type="presParOf" srcId="{3E631AD4-FA4A-4919-B107-921F368F7681}" destId="{BC754A1B-F12F-43CE-BA50-51680596E3DD}" srcOrd="7" destOrd="0" presId="urn:microsoft.com/office/officeart/2005/8/layout/default"/>
    <dgm:cxn modelId="{DB4ECBE9-BACF-4737-8813-9768A8B345B7}" type="presParOf" srcId="{3E631AD4-FA4A-4919-B107-921F368F7681}" destId="{2AA188B5-45C3-4AAF-96FD-0D75F05D23CE}" srcOrd="8" destOrd="0" presId="urn:microsoft.com/office/officeart/2005/8/layout/default"/>
    <dgm:cxn modelId="{B66340D2-C3C8-48F7-8855-FF081E13B675}" type="presParOf" srcId="{3E631AD4-FA4A-4919-B107-921F368F7681}" destId="{1698AFAB-AFAE-4C7A-8733-AA3BF95EA402}" srcOrd="9" destOrd="0" presId="urn:microsoft.com/office/officeart/2005/8/layout/default"/>
    <dgm:cxn modelId="{A95DCF6B-3548-4DF8-8FD1-902B766CCC61}" type="presParOf" srcId="{3E631AD4-FA4A-4919-B107-921F368F7681}" destId="{22CCC1E8-B974-4B9E-9CB7-1A2AE83BF533}" srcOrd="10" destOrd="0" presId="urn:microsoft.com/office/officeart/2005/8/layout/default"/>
  </dgm:cxnLst>
  <dgm:bg/>
  <dgm:whole>
    <a:ln w="76200"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02399-DD7B-4F6F-B83B-DEF50D38D6A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C78CCB-E26B-41D3-BB3E-DFF4B4CF4EE9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i="0" dirty="0" smtClean="0"/>
            <a:t>Игры разработаны исходя из интересов детей</a:t>
          </a:r>
          <a:endParaRPr lang="ru-RU" sz="2000" i="0" dirty="0"/>
        </a:p>
      </dgm:t>
    </dgm:pt>
    <dgm:pt modelId="{1547FBCB-07E5-458F-BCDD-3A8F3BC5483B}" type="parTrans" cxnId="{D0D2BDC0-9B0D-470B-B61E-85C99931E25A}">
      <dgm:prSet/>
      <dgm:spPr/>
      <dgm:t>
        <a:bodyPr/>
        <a:lstStyle/>
        <a:p>
          <a:endParaRPr lang="ru-RU"/>
        </a:p>
      </dgm:t>
    </dgm:pt>
    <dgm:pt modelId="{B5C3C45E-C901-46A5-B6DB-8C7A401073C6}" type="sibTrans" cxnId="{D0D2BDC0-9B0D-470B-B61E-85C99931E25A}">
      <dgm:prSet/>
      <dgm:spPr/>
      <dgm:t>
        <a:bodyPr/>
        <a:lstStyle/>
        <a:p>
          <a:endParaRPr lang="ru-RU"/>
        </a:p>
      </dgm:t>
    </dgm:pt>
    <dgm:pt modelId="{93B1A613-27D0-4F0A-8613-FC095665D4A4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i="0" dirty="0" smtClean="0"/>
            <a:t>Широкий возрастной диапазон.</a:t>
          </a:r>
          <a:endParaRPr lang="ru-RU" sz="2000" i="0" dirty="0"/>
        </a:p>
      </dgm:t>
    </dgm:pt>
    <dgm:pt modelId="{227AC355-6DAD-4EB4-9FBB-B40FC1604D4C}" type="parTrans" cxnId="{E544F008-8E6C-435D-82A8-CC83C3D805B2}">
      <dgm:prSet/>
      <dgm:spPr/>
      <dgm:t>
        <a:bodyPr/>
        <a:lstStyle/>
        <a:p>
          <a:endParaRPr lang="ru-RU"/>
        </a:p>
      </dgm:t>
    </dgm:pt>
    <dgm:pt modelId="{8C489132-D083-4EF3-A7A7-0D1338B9D4D6}" type="sibTrans" cxnId="{E544F008-8E6C-435D-82A8-CC83C3D805B2}">
      <dgm:prSet/>
      <dgm:spPr/>
      <dgm:t>
        <a:bodyPr/>
        <a:lstStyle/>
        <a:p>
          <a:endParaRPr lang="ru-RU"/>
        </a:p>
      </dgm:t>
    </dgm:pt>
    <dgm:pt modelId="{F367FF6A-EE1E-4EFF-BB7A-AC8029831494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i="0" dirty="0" smtClean="0"/>
            <a:t>Многофункциональность</a:t>
          </a:r>
        </a:p>
        <a:p>
          <a:r>
            <a:rPr lang="ru-RU" sz="2000" i="0" dirty="0" smtClean="0"/>
            <a:t>и универсальность.</a:t>
          </a:r>
          <a:endParaRPr lang="ru-RU" sz="2000" i="0" dirty="0"/>
        </a:p>
      </dgm:t>
    </dgm:pt>
    <dgm:pt modelId="{82B86D5A-1A86-4DD6-9F36-1855F96DF9DA}" type="parTrans" cxnId="{5239FA28-95C6-4B4E-AC9E-1EB32017FAC0}">
      <dgm:prSet/>
      <dgm:spPr/>
      <dgm:t>
        <a:bodyPr/>
        <a:lstStyle/>
        <a:p>
          <a:endParaRPr lang="ru-RU"/>
        </a:p>
      </dgm:t>
    </dgm:pt>
    <dgm:pt modelId="{A7577A8C-7578-4C46-97A2-B4E6AAB53B18}" type="sibTrans" cxnId="{5239FA28-95C6-4B4E-AC9E-1EB32017FAC0}">
      <dgm:prSet/>
      <dgm:spPr/>
      <dgm:t>
        <a:bodyPr/>
        <a:lstStyle/>
        <a:p>
          <a:endParaRPr lang="ru-RU"/>
        </a:p>
      </dgm:t>
    </dgm:pt>
    <dgm:pt modelId="{453FAB57-EE2D-43FA-86B0-12F8C88A1FFE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2000" i="0" dirty="0" smtClean="0"/>
        </a:p>
        <a:p>
          <a:r>
            <a:rPr lang="ru-RU" sz="2000" i="0" dirty="0" smtClean="0"/>
            <a:t>Систематизированный по возрастам и образовательным задачам готовый развивающий дидактический материал.</a:t>
          </a:r>
          <a:br>
            <a:rPr lang="ru-RU" sz="2000" i="0" dirty="0" smtClean="0"/>
          </a:br>
          <a:r>
            <a:rPr lang="ru-RU" sz="2000" i="0" dirty="0" smtClean="0"/>
            <a:t> </a:t>
          </a:r>
          <a:endParaRPr lang="ru-RU" sz="2000" i="0" dirty="0"/>
        </a:p>
      </dgm:t>
    </dgm:pt>
    <dgm:pt modelId="{F52C609C-9C69-47CB-85F5-D34C490CE070}" type="parTrans" cxnId="{BB70C00C-EEA8-46F9-A06A-109A73F04B3B}">
      <dgm:prSet/>
      <dgm:spPr/>
      <dgm:t>
        <a:bodyPr/>
        <a:lstStyle/>
        <a:p>
          <a:endParaRPr lang="ru-RU"/>
        </a:p>
      </dgm:t>
    </dgm:pt>
    <dgm:pt modelId="{70E5EB53-8219-4793-8F5C-C105E72B5FF9}" type="sibTrans" cxnId="{BB70C00C-EEA8-46F9-A06A-109A73F04B3B}">
      <dgm:prSet/>
      <dgm:spPr/>
      <dgm:t>
        <a:bodyPr/>
        <a:lstStyle/>
        <a:p>
          <a:endParaRPr lang="ru-RU"/>
        </a:p>
      </dgm:t>
    </dgm:pt>
    <dgm:pt modelId="{FA2A41AF-11A4-4A20-BD33-B97682F3D68F}">
      <dgm:prSet custT="1"/>
      <dgm:spPr>
        <a:solidFill>
          <a:schemeClr val="tx2"/>
        </a:solid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i="0" dirty="0" smtClean="0"/>
            <a:t>Методическое сопровождение.</a:t>
          </a:r>
          <a:endParaRPr lang="ru-RU" sz="2000" i="0" dirty="0"/>
        </a:p>
      </dgm:t>
    </dgm:pt>
    <dgm:pt modelId="{59EA7C90-C678-4F63-812F-25C11EEDBA66}" type="parTrans" cxnId="{AF133445-4FDD-408E-881E-EB3165C66FD4}">
      <dgm:prSet/>
      <dgm:spPr/>
      <dgm:t>
        <a:bodyPr/>
        <a:lstStyle/>
        <a:p>
          <a:endParaRPr lang="ru-RU"/>
        </a:p>
      </dgm:t>
    </dgm:pt>
    <dgm:pt modelId="{0DE10317-6897-45C2-96DD-C0D0CBBC66EE}" type="sibTrans" cxnId="{AF133445-4FDD-408E-881E-EB3165C66FD4}">
      <dgm:prSet/>
      <dgm:spPr/>
      <dgm:t>
        <a:bodyPr/>
        <a:lstStyle/>
        <a:p>
          <a:endParaRPr lang="ru-RU"/>
        </a:p>
      </dgm:t>
    </dgm:pt>
    <dgm:pt modelId="{1060EB65-D5BA-49F4-B935-8DFBD641BD62}" type="pres">
      <dgm:prSet presAssocID="{4BF02399-DD7B-4F6F-B83B-DEF50D38D6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16F3A3-A4B3-4141-AC70-207175DB6416}" type="pres">
      <dgm:prSet presAssocID="{93B1A613-27D0-4F0A-8613-FC095665D4A4}" presName="node" presStyleLbl="node1" presStyleIdx="0" presStyleCnt="5" custLinFactNeighborX="2771" custLinFactNeighborY="1285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139654-5AC8-4D6A-BBBC-529FC774077E}" type="pres">
      <dgm:prSet presAssocID="{8C489132-D083-4EF3-A7A7-0D1338B9D4D6}" presName="sibTrans" presStyleCnt="0"/>
      <dgm:spPr/>
    </dgm:pt>
    <dgm:pt modelId="{51F34C47-A5F5-4201-BC9A-3B48019BAB6C}" type="pres">
      <dgm:prSet presAssocID="{EEC78CCB-E26B-41D3-BB3E-DFF4B4CF4EE9}" presName="node" presStyleLbl="node1" presStyleIdx="1" presStyleCnt="5" custLinFactNeighborX="12461" custLinFactNeighborY="-242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70B1B0C-09E3-4D56-89EA-E05FD9B4750C}" type="pres">
      <dgm:prSet presAssocID="{B5C3C45E-C901-46A5-B6DB-8C7A401073C6}" presName="sibTrans" presStyleCnt="0"/>
      <dgm:spPr/>
    </dgm:pt>
    <dgm:pt modelId="{FA297E14-7D67-4098-9676-01FCCD755A01}" type="pres">
      <dgm:prSet presAssocID="{F367FF6A-EE1E-4EFF-BB7A-AC8029831494}" presName="node" presStyleLbl="node1" presStyleIdx="2" presStyleCnt="5" custScaleX="124756" custScaleY="119931" custLinFactY="65014" custLinFactNeighborX="-19601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A0DB2AE-2C21-46B7-8260-2B41421DA35F}" type="pres">
      <dgm:prSet presAssocID="{A7577A8C-7578-4C46-97A2-B4E6AAB53B18}" presName="sibTrans" presStyleCnt="0"/>
      <dgm:spPr/>
    </dgm:pt>
    <dgm:pt modelId="{AF49060D-2A34-43D5-A96D-0BE8866605EC}" type="pres">
      <dgm:prSet presAssocID="{453FAB57-EE2D-43FA-86B0-12F8C88A1FFE}" presName="node" presStyleLbl="node1" presStyleIdx="3" presStyleCnt="5" custScaleX="121931" custScaleY="127349" custLinFactNeighborX="-28028" custLinFactNeighborY="244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F705146-E973-41F0-A15A-0D95C7CEEFBD}" type="pres">
      <dgm:prSet presAssocID="{70E5EB53-8219-4793-8F5C-C105E72B5FF9}" presName="sibTrans" presStyleCnt="0"/>
      <dgm:spPr/>
    </dgm:pt>
    <dgm:pt modelId="{67EC5F9E-EB6F-4C45-9646-47737534A6C3}" type="pres">
      <dgm:prSet presAssocID="{FA2A41AF-11A4-4A20-BD33-B97682F3D68F}" presName="node" presStyleLbl="node1" presStyleIdx="4" presStyleCnt="5" custLinFactY="-33711" custLinFactNeighborX="53808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544F008-8E6C-435D-82A8-CC83C3D805B2}" srcId="{4BF02399-DD7B-4F6F-B83B-DEF50D38D6A8}" destId="{93B1A613-27D0-4F0A-8613-FC095665D4A4}" srcOrd="0" destOrd="0" parTransId="{227AC355-6DAD-4EB4-9FBB-B40FC1604D4C}" sibTransId="{8C489132-D083-4EF3-A7A7-0D1338B9D4D6}"/>
    <dgm:cxn modelId="{6CF07ADC-8924-4815-8F53-9A0F0750EF11}" type="presOf" srcId="{453FAB57-EE2D-43FA-86B0-12F8C88A1FFE}" destId="{AF49060D-2A34-43D5-A96D-0BE8866605EC}" srcOrd="0" destOrd="0" presId="urn:microsoft.com/office/officeart/2005/8/layout/default"/>
    <dgm:cxn modelId="{F4A262C5-E2A4-4360-921B-5923CE0CC2BE}" type="presOf" srcId="{93B1A613-27D0-4F0A-8613-FC095665D4A4}" destId="{6516F3A3-A4B3-4141-AC70-207175DB6416}" srcOrd="0" destOrd="0" presId="urn:microsoft.com/office/officeart/2005/8/layout/default"/>
    <dgm:cxn modelId="{D0D2BDC0-9B0D-470B-B61E-85C99931E25A}" srcId="{4BF02399-DD7B-4F6F-B83B-DEF50D38D6A8}" destId="{EEC78CCB-E26B-41D3-BB3E-DFF4B4CF4EE9}" srcOrd="1" destOrd="0" parTransId="{1547FBCB-07E5-458F-BCDD-3A8F3BC5483B}" sibTransId="{B5C3C45E-C901-46A5-B6DB-8C7A401073C6}"/>
    <dgm:cxn modelId="{0E0E58FE-4CDD-45E2-AEA5-D34E091829F2}" type="presOf" srcId="{F367FF6A-EE1E-4EFF-BB7A-AC8029831494}" destId="{FA297E14-7D67-4098-9676-01FCCD755A01}" srcOrd="0" destOrd="0" presId="urn:microsoft.com/office/officeart/2005/8/layout/default"/>
    <dgm:cxn modelId="{24D39EA1-1A31-4A02-9EE7-2D79B8BC7989}" type="presOf" srcId="{EEC78CCB-E26B-41D3-BB3E-DFF4B4CF4EE9}" destId="{51F34C47-A5F5-4201-BC9A-3B48019BAB6C}" srcOrd="0" destOrd="0" presId="urn:microsoft.com/office/officeart/2005/8/layout/default"/>
    <dgm:cxn modelId="{1E0EC083-29F7-4835-88AB-4E4A8A651D96}" type="presOf" srcId="{4BF02399-DD7B-4F6F-B83B-DEF50D38D6A8}" destId="{1060EB65-D5BA-49F4-B935-8DFBD641BD62}" srcOrd="0" destOrd="0" presId="urn:microsoft.com/office/officeart/2005/8/layout/default"/>
    <dgm:cxn modelId="{AF133445-4FDD-408E-881E-EB3165C66FD4}" srcId="{4BF02399-DD7B-4F6F-B83B-DEF50D38D6A8}" destId="{FA2A41AF-11A4-4A20-BD33-B97682F3D68F}" srcOrd="4" destOrd="0" parTransId="{59EA7C90-C678-4F63-812F-25C11EEDBA66}" sibTransId="{0DE10317-6897-45C2-96DD-C0D0CBBC66EE}"/>
    <dgm:cxn modelId="{5239FA28-95C6-4B4E-AC9E-1EB32017FAC0}" srcId="{4BF02399-DD7B-4F6F-B83B-DEF50D38D6A8}" destId="{F367FF6A-EE1E-4EFF-BB7A-AC8029831494}" srcOrd="2" destOrd="0" parTransId="{82B86D5A-1A86-4DD6-9F36-1855F96DF9DA}" sibTransId="{A7577A8C-7578-4C46-97A2-B4E6AAB53B18}"/>
    <dgm:cxn modelId="{BB70C00C-EEA8-46F9-A06A-109A73F04B3B}" srcId="{4BF02399-DD7B-4F6F-B83B-DEF50D38D6A8}" destId="{453FAB57-EE2D-43FA-86B0-12F8C88A1FFE}" srcOrd="3" destOrd="0" parTransId="{F52C609C-9C69-47CB-85F5-D34C490CE070}" sibTransId="{70E5EB53-8219-4793-8F5C-C105E72B5FF9}"/>
    <dgm:cxn modelId="{8310C5BC-CFDF-49E0-9DCB-AA73B8A075D9}" type="presOf" srcId="{FA2A41AF-11A4-4A20-BD33-B97682F3D68F}" destId="{67EC5F9E-EB6F-4C45-9646-47737534A6C3}" srcOrd="0" destOrd="0" presId="urn:microsoft.com/office/officeart/2005/8/layout/default"/>
    <dgm:cxn modelId="{8EC8E57D-C33C-4272-A901-893F6C6FB33E}" type="presParOf" srcId="{1060EB65-D5BA-49F4-B935-8DFBD641BD62}" destId="{6516F3A3-A4B3-4141-AC70-207175DB6416}" srcOrd="0" destOrd="0" presId="urn:microsoft.com/office/officeart/2005/8/layout/default"/>
    <dgm:cxn modelId="{406CA97A-0E38-4D78-A61F-AB8575FDAB07}" type="presParOf" srcId="{1060EB65-D5BA-49F4-B935-8DFBD641BD62}" destId="{30139654-5AC8-4D6A-BBBC-529FC774077E}" srcOrd="1" destOrd="0" presId="urn:microsoft.com/office/officeart/2005/8/layout/default"/>
    <dgm:cxn modelId="{372D0516-7C6A-4008-BECE-39B9BBAB624F}" type="presParOf" srcId="{1060EB65-D5BA-49F4-B935-8DFBD641BD62}" destId="{51F34C47-A5F5-4201-BC9A-3B48019BAB6C}" srcOrd="2" destOrd="0" presId="urn:microsoft.com/office/officeart/2005/8/layout/default"/>
    <dgm:cxn modelId="{731BDE3A-900D-4F78-9708-18AC0AA09266}" type="presParOf" srcId="{1060EB65-D5BA-49F4-B935-8DFBD641BD62}" destId="{270B1B0C-09E3-4D56-89EA-E05FD9B4750C}" srcOrd="3" destOrd="0" presId="urn:microsoft.com/office/officeart/2005/8/layout/default"/>
    <dgm:cxn modelId="{8D0D7C74-32E9-4567-B22E-8039FA9CF766}" type="presParOf" srcId="{1060EB65-D5BA-49F4-B935-8DFBD641BD62}" destId="{FA297E14-7D67-4098-9676-01FCCD755A01}" srcOrd="4" destOrd="0" presId="urn:microsoft.com/office/officeart/2005/8/layout/default"/>
    <dgm:cxn modelId="{252E221C-244F-4A24-AF1A-DE21BF244E6B}" type="presParOf" srcId="{1060EB65-D5BA-49F4-B935-8DFBD641BD62}" destId="{3A0DB2AE-2C21-46B7-8260-2B41421DA35F}" srcOrd="5" destOrd="0" presId="urn:microsoft.com/office/officeart/2005/8/layout/default"/>
    <dgm:cxn modelId="{F9D61A4D-FCE1-4AB9-9384-985D66185A87}" type="presParOf" srcId="{1060EB65-D5BA-49F4-B935-8DFBD641BD62}" destId="{AF49060D-2A34-43D5-A96D-0BE8866605EC}" srcOrd="6" destOrd="0" presId="urn:microsoft.com/office/officeart/2005/8/layout/default"/>
    <dgm:cxn modelId="{97499E19-AF4F-4E5D-9D1B-B9ECBB099114}" type="presParOf" srcId="{1060EB65-D5BA-49F4-B935-8DFBD641BD62}" destId="{4F705146-E973-41F0-A15A-0D95C7CEEFBD}" srcOrd="7" destOrd="0" presId="urn:microsoft.com/office/officeart/2005/8/layout/default"/>
    <dgm:cxn modelId="{63A1B6DB-6305-4D58-867C-C9882AEF1C85}" type="presParOf" srcId="{1060EB65-D5BA-49F4-B935-8DFBD641BD62}" destId="{67EC5F9E-EB6F-4C45-9646-47737534A6C3}" srcOrd="8" destOrd="0" presId="urn:microsoft.com/office/officeart/2005/8/layout/default"/>
  </dgm:cxnLst>
  <dgm:bg/>
  <dgm:whole>
    <a:ln w="38100"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BB316E-EB9A-4554-B446-02A87EF74030}">
      <dsp:nvSpPr>
        <dsp:cNvPr id="0" name=""/>
        <dsp:cNvSpPr/>
      </dsp:nvSpPr>
      <dsp:spPr>
        <a:xfrm>
          <a:off x="500075" y="142876"/>
          <a:ext cx="7594307" cy="1161276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Цели занятий с игровыми материалами </a:t>
          </a:r>
          <a:r>
            <a:rPr lang="ru-RU" sz="2800" b="1" kern="1200" dirty="0" err="1" smtClean="0"/>
            <a:t>Воскобовича</a:t>
          </a:r>
          <a:endParaRPr lang="ru-RU" sz="2800" kern="1200" dirty="0"/>
        </a:p>
      </dsp:txBody>
      <dsp:txXfrm>
        <a:off x="500075" y="142876"/>
        <a:ext cx="7594307" cy="1161276"/>
      </dsp:txXfrm>
    </dsp:sp>
    <dsp:sp modelId="{88CD39BE-4B16-4374-955C-B54C6C92C07D}">
      <dsp:nvSpPr>
        <dsp:cNvPr id="0" name=""/>
        <dsp:cNvSpPr/>
      </dsp:nvSpPr>
      <dsp:spPr>
        <a:xfrm>
          <a:off x="5929358" y="4071953"/>
          <a:ext cx="2621474" cy="2419206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базисных представлений об окружающем мире, математических понятий, звукобуквенных явлениях.</a:t>
          </a:r>
          <a:endParaRPr lang="ru-RU" sz="2000" kern="1200" dirty="0"/>
        </a:p>
      </dsp:txBody>
      <dsp:txXfrm>
        <a:off x="5929358" y="4071953"/>
        <a:ext cx="2621474" cy="2419206"/>
      </dsp:txXfrm>
    </dsp:sp>
    <dsp:sp modelId="{E934C848-AC29-4258-A406-D147F6C13A46}">
      <dsp:nvSpPr>
        <dsp:cNvPr id="0" name=""/>
        <dsp:cNvSpPr/>
      </dsp:nvSpPr>
      <dsp:spPr>
        <a:xfrm>
          <a:off x="214308" y="1571624"/>
          <a:ext cx="2621474" cy="2264419"/>
        </a:xfrm>
        <a:prstGeom prst="flowChartAlternateProcess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Гармоничное развитие у детей эмоционально-образного и логического начала</a:t>
          </a:r>
          <a:endParaRPr lang="ru-RU" sz="2000" kern="1200" dirty="0"/>
        </a:p>
      </dsp:txBody>
      <dsp:txXfrm>
        <a:off x="214308" y="1571624"/>
        <a:ext cx="2621474" cy="2264419"/>
      </dsp:txXfrm>
    </dsp:sp>
    <dsp:sp modelId="{4B3AC6DC-4316-41D6-A8A7-8CA1DC42CDFB}">
      <dsp:nvSpPr>
        <dsp:cNvPr id="0" name=""/>
        <dsp:cNvSpPr/>
      </dsp:nvSpPr>
      <dsp:spPr>
        <a:xfrm>
          <a:off x="5857923" y="1500184"/>
          <a:ext cx="2621474" cy="2296097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Развитие наблюдательности воображения, памяти, внимания, мышления и творчества.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857923" y="1500184"/>
        <a:ext cx="2621474" cy="2296097"/>
      </dsp:txXfrm>
    </dsp:sp>
    <dsp:sp modelId="{2AA188B5-45C3-4AAF-96FD-0D75F05D23CE}">
      <dsp:nvSpPr>
        <dsp:cNvPr id="0" name=""/>
        <dsp:cNvSpPr/>
      </dsp:nvSpPr>
      <dsp:spPr>
        <a:xfrm>
          <a:off x="142886" y="4071948"/>
          <a:ext cx="2621474" cy="2459283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у ребенка познавательного интереса и исследовательской деятельности.</a:t>
          </a:r>
          <a:endParaRPr lang="ru-RU" sz="2000" kern="1200" dirty="0"/>
        </a:p>
      </dsp:txBody>
      <dsp:txXfrm>
        <a:off x="142886" y="4071948"/>
        <a:ext cx="2621474" cy="2459283"/>
      </dsp:txXfrm>
    </dsp:sp>
    <dsp:sp modelId="{22CCC1E8-B974-4B9E-9CB7-1A2AE83BF533}">
      <dsp:nvSpPr>
        <dsp:cNvPr id="0" name=""/>
        <dsp:cNvSpPr/>
      </dsp:nvSpPr>
      <dsp:spPr>
        <a:xfrm>
          <a:off x="3071833" y="3000381"/>
          <a:ext cx="2396525" cy="1817248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 </a:t>
          </a:r>
          <a:r>
            <a:rPr lang="ru-RU" sz="2000" kern="1200" dirty="0" smtClean="0">
              <a:solidFill>
                <a:schemeClr val="bg1"/>
              </a:solidFill>
            </a:rPr>
            <a:t> Развитие мелкой моторики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071833" y="3000381"/>
        <a:ext cx="2396525" cy="18172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16F3A3-A4B3-4141-AC70-207175DB6416}">
      <dsp:nvSpPr>
        <dsp:cNvPr id="0" name=""/>
        <dsp:cNvSpPr/>
      </dsp:nvSpPr>
      <dsp:spPr>
        <a:xfrm>
          <a:off x="71439" y="899612"/>
          <a:ext cx="2566484" cy="1539890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Широкий возрастной диапазон.</a:t>
          </a:r>
          <a:endParaRPr lang="ru-RU" sz="2000" i="0" kern="1200" dirty="0"/>
        </a:p>
      </dsp:txBody>
      <dsp:txXfrm>
        <a:off x="71439" y="899612"/>
        <a:ext cx="2566484" cy="1539890"/>
      </dsp:txXfrm>
    </dsp:sp>
    <dsp:sp modelId="{51F34C47-A5F5-4201-BC9A-3B48019BAB6C}">
      <dsp:nvSpPr>
        <dsp:cNvPr id="0" name=""/>
        <dsp:cNvSpPr/>
      </dsp:nvSpPr>
      <dsp:spPr>
        <a:xfrm>
          <a:off x="3143265" y="328112"/>
          <a:ext cx="2566484" cy="1539890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Игры разработаны исходя из интересов детей</a:t>
          </a:r>
          <a:endParaRPr lang="ru-RU" sz="2000" i="0" kern="1200" dirty="0"/>
        </a:p>
      </dsp:txBody>
      <dsp:txXfrm>
        <a:off x="3143265" y="328112"/>
        <a:ext cx="2566484" cy="1539890"/>
      </dsp:txXfrm>
    </dsp:sp>
    <dsp:sp modelId="{FA297E14-7D67-4098-9676-01FCCD755A01}">
      <dsp:nvSpPr>
        <dsp:cNvPr id="0" name=""/>
        <dsp:cNvSpPr/>
      </dsp:nvSpPr>
      <dsp:spPr>
        <a:xfrm>
          <a:off x="5143532" y="3089283"/>
          <a:ext cx="3201843" cy="1846806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Многофункциональность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и универсальность.</a:t>
          </a:r>
          <a:endParaRPr lang="ru-RU" sz="2000" i="0" kern="1200" dirty="0"/>
        </a:p>
      </dsp:txBody>
      <dsp:txXfrm>
        <a:off x="5143532" y="3089283"/>
        <a:ext cx="3201843" cy="1846806"/>
      </dsp:txXfrm>
    </dsp:sp>
    <dsp:sp modelId="{AF49060D-2A34-43D5-A96D-0BE8866605EC}">
      <dsp:nvSpPr>
        <dsp:cNvPr id="0" name=""/>
        <dsp:cNvSpPr/>
      </dsp:nvSpPr>
      <dsp:spPr>
        <a:xfrm>
          <a:off x="728806" y="3028883"/>
          <a:ext cx="3129340" cy="1961035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Систематизированный по возрастам и образовательным задачам готовый развивающий дидактический материал.</a:t>
          </a:r>
          <a:br>
            <a:rPr lang="ru-RU" sz="2000" i="0" kern="1200" dirty="0" smtClean="0"/>
          </a:br>
          <a:r>
            <a:rPr lang="ru-RU" sz="2000" i="0" kern="1200" dirty="0" smtClean="0"/>
            <a:t> </a:t>
          </a:r>
          <a:endParaRPr lang="ru-RU" sz="2000" i="0" kern="1200" dirty="0"/>
        </a:p>
      </dsp:txBody>
      <dsp:txXfrm>
        <a:off x="728806" y="3028883"/>
        <a:ext cx="3129340" cy="1961035"/>
      </dsp:txXfrm>
    </dsp:sp>
    <dsp:sp modelId="{67EC5F9E-EB6F-4C45-9646-47737534A6C3}">
      <dsp:nvSpPr>
        <dsp:cNvPr id="0" name=""/>
        <dsp:cNvSpPr/>
      </dsp:nvSpPr>
      <dsp:spPr>
        <a:xfrm>
          <a:off x="6215104" y="803271"/>
          <a:ext cx="2566484" cy="1539890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 smtClean="0"/>
            <a:t>Методическое сопровождение.</a:t>
          </a:r>
          <a:endParaRPr lang="ru-RU" sz="2000" i="0" kern="1200" dirty="0"/>
        </a:p>
      </dsp:txBody>
      <dsp:txXfrm>
        <a:off x="6215104" y="803271"/>
        <a:ext cx="2566484" cy="153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D900-355A-48C5-8ADC-3FDBBAB6A2BC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5B26A-EB8A-4024-99A5-66B2FB861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B26A-EB8A-4024-99A5-66B2FB861E2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B26A-EB8A-4024-99A5-66B2FB861E2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B26A-EB8A-4024-99A5-66B2FB861E2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5B26A-EB8A-4024-99A5-66B2FB861E2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02AE52-A01A-4B0E-9696-63BB2087E13D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099A84-3C5D-4FC4-842A-1243AC02C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lkot.ru/item281.html" TargetMode="External"/><Relationship Id="rId3" Type="http://schemas.openxmlformats.org/officeDocument/2006/relationships/hyperlink" Target="http://www.intelkot.ru/item8972.html" TargetMode="External"/><Relationship Id="rId7" Type="http://schemas.openxmlformats.org/officeDocument/2006/relationships/hyperlink" Target="http://masikshop.by/product_246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lkot.ru/item9269.html" TargetMode="External"/><Relationship Id="rId5" Type="http://schemas.openxmlformats.org/officeDocument/2006/relationships/hyperlink" Target="http://mama.neolove.ru/early_childhood_education/method_voskobovicha/metodika_voskobovicha.html" TargetMode="External"/><Relationship Id="rId10" Type="http://schemas.openxmlformats.org/officeDocument/2006/relationships/hyperlink" Target="http://www.inteltoys.ru/catalog/196/prod165.html" TargetMode="External"/><Relationship Id="rId4" Type="http://schemas.openxmlformats.org/officeDocument/2006/relationships/hyperlink" Target="http://www.razvitie.co.ua/products_new.php?page=27&amp;osCsid=bjbnjeou9qud152o5mmckb3" TargetMode="External"/><Relationship Id="rId9" Type="http://schemas.openxmlformats.org/officeDocument/2006/relationships/hyperlink" Target="http://byazemanki.ucoz.ru/forum/24-4024-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00100" y="4929198"/>
            <a:ext cx="7215238" cy="164307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 Орехова Н.А.</a:t>
            </a:r>
            <a:b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МКДОУ №2 </a:t>
            </a:r>
            <a:r>
              <a:rPr lang="ru-RU" sz="32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/с «Ласточка» г.Семилуки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286248" y="214290"/>
            <a:ext cx="1000132" cy="928694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Куб 4"/>
          <p:cNvSpPr/>
          <p:nvPr/>
        </p:nvSpPr>
        <p:spPr>
          <a:xfrm rot="655611">
            <a:off x="300006" y="800080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21057848">
            <a:off x="1286745" y="358059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7" name="Куб 6"/>
          <p:cNvSpPr/>
          <p:nvPr/>
        </p:nvSpPr>
        <p:spPr>
          <a:xfrm rot="235563">
            <a:off x="2247612" y="461670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8" name="Куб 7"/>
          <p:cNvSpPr/>
          <p:nvPr/>
        </p:nvSpPr>
        <p:spPr>
          <a:xfrm rot="538400">
            <a:off x="3286555" y="286168"/>
            <a:ext cx="1000132" cy="100013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9" name="Куб 8"/>
          <p:cNvSpPr/>
          <p:nvPr/>
        </p:nvSpPr>
        <p:spPr>
          <a:xfrm rot="341114">
            <a:off x="5190582" y="689997"/>
            <a:ext cx="1000132" cy="1000132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0" name="Куб 9"/>
          <p:cNvSpPr/>
          <p:nvPr/>
        </p:nvSpPr>
        <p:spPr>
          <a:xfrm rot="21203102">
            <a:off x="6197913" y="197129"/>
            <a:ext cx="1000132" cy="1000132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</a:p>
        </p:txBody>
      </p:sp>
      <p:sp>
        <p:nvSpPr>
          <p:cNvPr id="11" name="Куб 10"/>
          <p:cNvSpPr/>
          <p:nvPr/>
        </p:nvSpPr>
        <p:spPr>
          <a:xfrm rot="771623">
            <a:off x="7028213" y="384487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</a:p>
        </p:txBody>
      </p:sp>
      <p:sp>
        <p:nvSpPr>
          <p:cNvPr id="12" name="Куб 11"/>
          <p:cNvSpPr/>
          <p:nvPr/>
        </p:nvSpPr>
        <p:spPr>
          <a:xfrm rot="768778">
            <a:off x="5027638" y="4098951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197207">
            <a:off x="6100046" y="3814038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Куб 16"/>
          <p:cNvSpPr/>
          <p:nvPr/>
        </p:nvSpPr>
        <p:spPr>
          <a:xfrm rot="21177302">
            <a:off x="348879" y="1771700"/>
            <a:ext cx="1000132" cy="109149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963488">
            <a:off x="7834085" y="2119053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7786710" y="1142984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21" name="Куб 20"/>
          <p:cNvSpPr/>
          <p:nvPr/>
        </p:nvSpPr>
        <p:spPr>
          <a:xfrm rot="21057848">
            <a:off x="1858250" y="4001396"/>
            <a:ext cx="1000132" cy="1000132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Куб 21"/>
          <p:cNvSpPr/>
          <p:nvPr/>
        </p:nvSpPr>
        <p:spPr>
          <a:xfrm rot="655611">
            <a:off x="2943212" y="3943352"/>
            <a:ext cx="1000132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уб 22"/>
          <p:cNvSpPr/>
          <p:nvPr/>
        </p:nvSpPr>
        <p:spPr>
          <a:xfrm rot="771623">
            <a:off x="3884941" y="4099264"/>
            <a:ext cx="1000132" cy="1000132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Рисунок 29" descr="http://xn----7sblbdvnabhb7abb0bp0h3d.xn--p1ai/files/image/clip_image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3571899" cy="2143141"/>
          </a:xfrm>
          <a:prstGeom prst="flowChartAlternateProcess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3794" name="Picture 2" descr="Цветные счетные палочки Кюизене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71810"/>
            <a:ext cx="1643074" cy="1571636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</p:pic>
      <p:pic>
        <p:nvPicPr>
          <p:cNvPr id="33796" name="Picture 4" descr="Блоки Дьенеш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214686"/>
            <a:ext cx="1500198" cy="1357322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««</a:t>
            </a:r>
            <a:r>
              <a:rPr lang="ru-RU" sz="4800" dirty="0" smtClean="0">
                <a:solidFill>
                  <a:schemeClr val="bg1"/>
                </a:solidFill>
              </a:rPr>
              <a:t> «чудо – соты»</a:t>
            </a:r>
            <a:endParaRPr lang="ru-RU" sz="4800" dirty="0"/>
          </a:p>
        </p:txBody>
      </p:sp>
      <p:pic>
        <p:nvPicPr>
          <p:cNvPr id="5" name="Содержимое 4" descr="http://content.foto.mail.ru/mail/olgavelichko/235/i-24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43050"/>
            <a:ext cx="3259836" cy="464347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8000" dirty="0" smtClean="0"/>
              <a:t>     Авторская методика для детей от 4 до 6 лет пособие представляет</a:t>
            </a:r>
          </a:p>
          <a:p>
            <a:pPr>
              <a:buNone/>
            </a:pPr>
            <a:r>
              <a:rPr lang="ru-RU" sz="8000" dirty="0" smtClean="0"/>
              <a:t>     собой деревянную рамку с пятью  разноцветными вкладышами, по форме напоминающими соты. Каждая </a:t>
            </a:r>
            <a:r>
              <a:rPr lang="ru-RU" sz="8000" dirty="0" err="1" smtClean="0"/>
              <a:t>сота</a:t>
            </a:r>
            <a:r>
              <a:rPr lang="ru-RU" sz="8000" dirty="0" smtClean="0"/>
              <a:t>, состоит из нескольких частей – геометрических фигур.</a:t>
            </a:r>
          </a:p>
          <a:p>
            <a:pPr>
              <a:buFont typeface="Wingdings" pitchFamily="2" charset="2"/>
              <a:buChar char="v"/>
            </a:pPr>
            <a:r>
              <a:rPr lang="ru-RU" sz="8000" dirty="0" smtClean="0"/>
              <a:t>      Ребенок играть, собирая все соты воедино в рамке или конструируя из них всевозможные фигуры и силуэты. </a:t>
            </a:r>
          </a:p>
          <a:p>
            <a:pPr>
              <a:buFont typeface="Wingdings" pitchFamily="2" charset="2"/>
              <a:buChar char="v"/>
            </a:pPr>
            <a:r>
              <a:rPr lang="ru-RU" sz="8000" dirty="0" smtClean="0"/>
              <a:t>      Предметы можно складывать по предложенной схеме или придумывать их самому.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Pictures\Новая папка\S63013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1839504"/>
            <a:ext cx="3857652" cy="2893239"/>
          </a:xfrm>
          <a:prstGeom prst="round2DiagRect">
            <a:avLst/>
          </a:prstGeom>
          <a:noFill/>
          <a:ln w="76200">
            <a:solidFill>
              <a:schemeClr val="tx2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571480"/>
            <a:ext cx="4286280" cy="5324535"/>
          </a:xfrm>
          <a:prstGeom prst="rect">
            <a:avLst/>
          </a:prstGeom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</a:rPr>
              <a:t>Игрушка тренирует тактильно-осязательные анализаторы, мелкую моторику, развивает воображение, </a:t>
            </a:r>
            <a:r>
              <a:rPr lang="ru-RU" sz="2000" dirty="0" err="1" smtClean="0">
                <a:solidFill>
                  <a:schemeClr val="tx2"/>
                </a:solidFill>
              </a:rPr>
              <a:t>сенсорику</a:t>
            </a:r>
            <a:r>
              <a:rPr lang="ru-RU" sz="2000" dirty="0" smtClean="0">
                <a:solidFill>
                  <a:schemeClr val="tx2"/>
                </a:solidFill>
              </a:rPr>
              <a:t> и творческие способности, совершенствует речь, внимание, память и пространственное мышление, способность анализировать и принимать самостоятельные решения. 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</a:rPr>
              <a:t> Помогает освоить начальные логико-математические понятия: количественный счет, соотношение целого и части, пространственные отношения предметов.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41248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«Фонарики»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72072"/>
          </a:xfrm>
          <a:ln w="762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Развивающее пособие представляет собой деревянную рамку-вкладыш с различными геометрическими фигурами – эталонами формы: кругами, овалами, квадратами, треугольниками и прямоугольниками.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Все фигуры встречаются в нескольких вариантах цвета и размера: «фонарики» есть большие и маленькие, красные и зеленые. На таком контрасте малыш сможет усвоить понятия «больше - меньше», «часть -целое». </a:t>
            </a:r>
          </a:p>
        </p:txBody>
      </p:sp>
      <p:pic>
        <p:nvPicPr>
          <p:cNvPr id="5" name="Содержимое 4" descr="http://www.veselinka-kazan.ru/published/publicdata/VESELINKWA/attachments/SC/products_pictures/1465image_enl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0694" y="1643050"/>
            <a:ext cx="3286148" cy="4857784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Pictures\Новая папка\S630130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90" y="2053818"/>
            <a:ext cx="3857652" cy="2893239"/>
          </a:xfrm>
          <a:prstGeom prst="round2DiagRect">
            <a:avLst/>
          </a:prstGeom>
          <a:noFill/>
          <a:ln w="76200">
            <a:solidFill>
              <a:schemeClr val="tx2"/>
            </a:solidFill>
          </a:ln>
        </p:spPr>
      </p:pic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285720" y="571480"/>
            <a:ext cx="4071966" cy="5753120"/>
          </a:xfrm>
          <a:ln w="76200"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 случаен и выбор цвета: ведь красный и зеленый – это именно то цветовое сочетание, с которого все педагоги и психологи рекомендуют начинать знакомство с понятием «цвета».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Каждая фигура-вставка имеет специальную ручку-держатель, с помощью которой ребенку удобно манипулировать формой, вставляя и вынимая ее из рамки.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«Волшебная восьмерка»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http://www.intelkot.ru/upload/926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14488"/>
            <a:ext cx="3149600" cy="47244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95828" cy="4972072"/>
          </a:xfrm>
          <a:ln w="76200"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sz="2600" b="1" dirty="0" smtClean="0"/>
          </a:p>
          <a:p>
            <a:pPr>
              <a:buFont typeface="Wingdings" pitchFamily="2" charset="2"/>
              <a:buChar char="v"/>
            </a:pPr>
            <a:r>
              <a:rPr lang="ru-RU" sz="2600" b="1" dirty="0" smtClean="0"/>
              <a:t>«Волшебная восьмерка»</a:t>
            </a:r>
            <a:r>
              <a:rPr lang="ru-RU" sz="2600" dirty="0" smtClean="0"/>
              <a:t>! Познакомит ребенка с цифрами. С ней он не только играючи запоминает цифры от 1 до 9, но и познакомится со структурой их начертания. А так же узнает все цвета радуги и запомнит их названия; освоит счет; научится сравнивать, анализировать; сможет развить внимание и память.</a:t>
            </a:r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Помимо прочего, «Волшебная восьмерка» хорошо развивает </a:t>
            </a:r>
            <a:r>
              <a:rPr lang="ru-RU" sz="2600" dirty="0" err="1" smtClean="0"/>
              <a:t>цветовосприятие</a:t>
            </a:r>
            <a:r>
              <a:rPr lang="ru-RU" sz="2600" dirty="0" smtClean="0"/>
              <a:t>, мелкую моторику рук, координацию «глаз-рука», понимание пространственных отношений, помогает воспринимать цифры не только визуально, но и на ощупь.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«Математические корзинки»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Что развивает: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Умения составлять числа до 5, складывать и вычитать в пределах 5, различать полное, неполное множество;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Внимание, память, элементы логического мышления;</a:t>
            </a:r>
            <a:br>
              <a:rPr lang="ru-RU" sz="2000" dirty="0" smtClean="0"/>
            </a:br>
            <a:r>
              <a:rPr lang="ru-RU" sz="2000" dirty="0" smtClean="0"/>
              <a:t>- мелкую Ребенок вкладывает грибки в "корзинки", положенные на столе, заполняет "корзинками" ячейки игрового поля и грибками - свободные места в "корзинках". моторику рук.</a:t>
            </a:r>
            <a:endParaRPr lang="ru-RU" sz="2000" dirty="0"/>
          </a:p>
        </p:txBody>
      </p:sp>
      <p:pic>
        <p:nvPicPr>
          <p:cNvPr id="5" name="Содержимое 4" descr="http://www.karapuz-spb.ru/products_pictures/Yxo6tvCj6Q0_enl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3848096" cy="352186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«Конструктор букв»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0076" cy="5043510"/>
          </a:xfrm>
          <a:ln w="76200">
            <a:solidFill>
              <a:schemeClr val="tx2"/>
            </a:solidFill>
          </a:ln>
        </p:spPr>
        <p:txBody>
          <a:bodyPr>
            <a:normAutofit fontScale="47500" lnSpcReduction="20000"/>
          </a:bodyPr>
          <a:lstStyle/>
          <a:p>
            <a:endParaRPr lang="ru-RU" sz="3200" dirty="0" smtClean="0"/>
          </a:p>
          <a:p>
            <a:pPr>
              <a:buFont typeface="Wingdings" pitchFamily="2" charset="2"/>
              <a:buChar char="v"/>
            </a:pPr>
            <a:r>
              <a:rPr lang="ru-RU" sz="4200" dirty="0" smtClean="0"/>
              <a:t>Этот необычный конструктор помогает малышу запомнить буквы и дает возможность не только их увидеть, но и потрогать, и даже сделать собственноручно!</a:t>
            </a:r>
          </a:p>
          <a:p>
            <a:pPr>
              <a:buFont typeface="Wingdings" pitchFamily="2" charset="2"/>
              <a:buChar char="v"/>
            </a:pPr>
            <a:r>
              <a:rPr lang="ru-RU" sz="4200" dirty="0" smtClean="0"/>
              <a:t>«Конструктор букв» развивает воображение, внимание и память, делает ум – гибким, учит анализировать и логически мыслить, тренирует мелкую моторику, координацию «глаз-рука», и помогает интересно, необычно и полезно разнообразить досуг ребенка</a:t>
            </a:r>
          </a:p>
          <a:p>
            <a:pPr>
              <a:buFont typeface="Wingdings" pitchFamily="2" charset="2"/>
              <a:buChar char="v"/>
            </a:pPr>
            <a:r>
              <a:rPr lang="ru-RU" sz="4200" dirty="0" smtClean="0"/>
              <a:t>. С его помощью ребенок осваивает моторный образ буквы, научится проводить ее тактильный и оптический анализ.</a:t>
            </a:r>
          </a:p>
          <a:p>
            <a:endParaRPr lang="ru-RU" sz="4200" dirty="0"/>
          </a:p>
        </p:txBody>
      </p:sp>
      <p:pic>
        <p:nvPicPr>
          <p:cNvPr id="6" name="Рисунок 5" descr="http://devtoys.ru/products/190/image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786322"/>
            <a:ext cx="3143272" cy="187442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2" descr="http://www.inteltoys.ru/files/catalog/2011/09/4026_im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14488"/>
            <a:ext cx="2743200" cy="27432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80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Коврограф</a:t>
            </a:r>
            <a:r>
              <a:rPr lang="ru-RU" sz="4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«Ларчик»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85861"/>
            <a:ext cx="8501122" cy="5293757"/>
          </a:xfrm>
          <a:prstGeom prst="rect">
            <a:avLst/>
          </a:prstGeom>
          <a:ln w="762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2"/>
                </a:solidFill>
              </a:rPr>
              <a:t>Коврограф</a:t>
            </a:r>
            <a:r>
              <a:rPr lang="ru-RU" sz="2000" dirty="0" smtClean="0">
                <a:solidFill>
                  <a:schemeClr val="tx2"/>
                </a:solidFill>
              </a:rPr>
              <a:t> - полотно из </a:t>
            </a:r>
            <a:r>
              <a:rPr lang="ru-RU" sz="2000" dirty="0" err="1" smtClean="0">
                <a:solidFill>
                  <a:schemeClr val="tx2"/>
                </a:solidFill>
              </a:rPr>
              <a:t>ковролина</a:t>
            </a:r>
            <a:r>
              <a:rPr lang="ru-RU" sz="2000" dirty="0" smtClean="0">
                <a:solidFill>
                  <a:schemeClr val="tx2"/>
                </a:solidFill>
              </a:rPr>
              <a:t> (1х1 м), разлинованное на клетки.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Забавные цифры» - картонные карточки с изображениями цифр от 0 до 9 в виде животных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«Забавные буквы» - картонные карточки с изображениями 10 гласных букв русского алфавита в виде шутов-акробатов.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 «Буквы, цифры, знаки»(на прозрачной основе) изображениями гласных букв (красного цвета), согласных букв (синего и зеленого цвета), мягкого знака (зеленого цвета), твердого знака (синего цвета), цифр и арифметических знаков (желтого цвета).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«Кармашки» -) для закрепления картинок и карточек на </a:t>
            </a:r>
            <a:r>
              <a:rPr lang="ru-RU" sz="2000" dirty="0" err="1" smtClean="0">
                <a:solidFill>
                  <a:schemeClr val="tx2"/>
                </a:solidFill>
              </a:rPr>
              <a:t>коврографе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«Цветные квадраты» - (7 цветов радуги, белый, серый, черный)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«Разноцветные веревочки» - 5 прилипающих к </a:t>
            </a:r>
            <a:r>
              <a:rPr lang="ru-RU" sz="2000" dirty="0" err="1" smtClean="0">
                <a:solidFill>
                  <a:schemeClr val="tx2"/>
                </a:solidFill>
              </a:rPr>
              <a:t>коврографу</a:t>
            </a:r>
            <a:r>
              <a:rPr lang="ru-RU" sz="2000" dirty="0" smtClean="0">
                <a:solidFill>
                  <a:schemeClr val="tx2"/>
                </a:solidFill>
              </a:rPr>
              <a:t> веревочек разного цвета длиной по 1 м каждая.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Разноцветные липучки» - 25 цветных кружков, прилипающих к </a:t>
            </a:r>
            <a:r>
              <a:rPr lang="ru-RU" sz="2000" dirty="0" err="1" smtClean="0">
                <a:solidFill>
                  <a:schemeClr val="tx2"/>
                </a:solidFill>
              </a:rPr>
              <a:t>коврографу</a:t>
            </a:r>
            <a:r>
              <a:rPr lang="ru-RU" sz="2000" dirty="0" smtClean="0">
                <a:solidFill>
                  <a:schemeClr val="tx2"/>
                </a:solidFill>
              </a:rPr>
              <a:t>; 10 зажимов для фиксации на </a:t>
            </a:r>
            <a:r>
              <a:rPr lang="ru-RU" sz="2000" dirty="0" err="1" smtClean="0">
                <a:solidFill>
                  <a:schemeClr val="tx2"/>
                </a:solidFill>
              </a:rPr>
              <a:t>коврографе</a:t>
            </a:r>
            <a:r>
              <a:rPr lang="ru-RU" sz="2000" dirty="0" smtClean="0">
                <a:solidFill>
                  <a:schemeClr val="tx2"/>
                </a:solidFill>
              </a:rPr>
              <a:t> картинок и карточек.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geokont.ru/images/cms/thumbs/b58ea16c16a2f4c265535fc108af613fb0a98ade/pole_168_112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357430"/>
            <a:ext cx="1785950" cy="1785940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Рисунок 9" descr="http://geokont.ru/images/cms/thumbs/b58ea16c16a2f4c265535fc108af613fb0a98ade/zab_c_168_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1643074" cy="1714512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Рисунок 11" descr="http://geokont.ru/images/cms/thumbs/b58ea16c16a2f4c265535fc108af613fb0a98ade/razn_kv_168_1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214818"/>
            <a:ext cx="1681167" cy="1566866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Рисунок 13" descr="http://geokont.ru/images/cms/thumbs/b58ea16c16a2f4c265535fc108af613fb0a98ade/kr_zaj_168_1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57166"/>
            <a:ext cx="928694" cy="1500198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5" name="Рисунок 14" descr="Комплект &quot;Разноцветные веревочки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357430"/>
            <a:ext cx="1857388" cy="1795464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" name="Рисунок 15" descr="http://geokont.ru/images/cms/thumbs/b58ea16c16a2f4c265535fc108af613fb0a98ade/karm_168_1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214818"/>
            <a:ext cx="1714512" cy="1566866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" name="Рисунок 16" descr="http://geokont.ru/images/cms/thumbs/b58ea16c16a2f4c265535fc108af613fb0a98ade/zab_b_168_1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571480"/>
            <a:ext cx="1771653" cy="1643074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8" name="Рисунок 17" descr="&quot;Буквы, цифры, знаки&quot;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572008"/>
            <a:ext cx="3786214" cy="2056610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«Сложи узоры»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114948"/>
          </a:xfrm>
          <a:ln w="76200">
            <a:solidFill>
              <a:schemeClr val="tx2"/>
            </a:solidFill>
          </a:ln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2900" dirty="0" smtClean="0"/>
              <a:t>Чудесная развивающая игра "Сложи узор" - это набор из 16 разноцветных кубиков. Грани кубиков окрашены в различные цвета: синий, белый, желтый </a:t>
            </a:r>
          </a:p>
          <a:p>
            <a:r>
              <a:rPr lang="ru-RU" sz="2900" dirty="0" smtClean="0"/>
              <a:t>и красный. Складывая кубики в определенном порядке, подбирая стороны по цвету, можно создавать  различные геометрические орнаменты.</a:t>
            </a:r>
          </a:p>
          <a:p>
            <a:r>
              <a:rPr lang="ru-RU" sz="2900" dirty="0" smtClean="0"/>
              <a:t>Игра "Сложи узор" подходит даже для малышей. Ребята в возрасте 2-3 лет могут сложить дорожки из одного цвета. Для этого ребенок должен повернуть кубик нужной стороной. Под силу крохам и составление простеньких узоров. Например, чередование красного и белого, или желтого и синего.</a:t>
            </a:r>
            <a:br>
              <a:rPr lang="ru-RU" sz="2900" dirty="0" smtClean="0"/>
            </a:br>
            <a:endParaRPr lang="ru-RU" sz="2900" dirty="0" smtClean="0"/>
          </a:p>
          <a:p>
            <a:endParaRPr lang="ru-RU" sz="2900" dirty="0"/>
          </a:p>
        </p:txBody>
      </p:sp>
      <p:pic>
        <p:nvPicPr>
          <p:cNvPr id="6" name="Содержимое 4" descr="http://www.bookin.org.ru/book/2116118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0694" y="1428736"/>
            <a:ext cx="3143272" cy="2554604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Содержимое 6" descr="http://img3.proshkolu.ru/content/media/pic/std/1000000/913000/912916-fdfb1af4c874fa9b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3143272" cy="2357454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Игра в жизни ребенка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643438" cy="5114948"/>
          </a:xfrm>
          <a:ln w="76200">
            <a:solidFill>
              <a:schemeClr val="tx2"/>
            </a:solidFill>
          </a:ln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sz="4200" dirty="0" smtClean="0"/>
              <a:t>Без игры нет, и не может быть полноценного умственного развития.</a:t>
            </a:r>
          </a:p>
          <a:p>
            <a:pPr>
              <a:buFont typeface="Wingdings" pitchFamily="2" charset="2"/>
              <a:buChar char="v"/>
            </a:pPr>
            <a:r>
              <a:rPr lang="ru-RU" sz="4200" dirty="0" smtClean="0"/>
              <a:t>Игра – это огромное, светлое окно, через которое в духовный мир ребёнка вливается поток представлений, понятий.</a:t>
            </a:r>
          </a:p>
          <a:p>
            <a:pPr>
              <a:buFont typeface="Wingdings" pitchFamily="2" charset="2"/>
              <a:buChar char="v"/>
            </a:pPr>
            <a:r>
              <a:rPr lang="ru-RU" sz="4200" dirty="0" smtClean="0"/>
              <a:t>Игра – это искра, зажигающая огонёк пытливости, любознательности».</a:t>
            </a:r>
          </a:p>
          <a:p>
            <a:pPr>
              <a:buFont typeface="Wingdings" pitchFamily="2" charset="2"/>
              <a:buChar char="v"/>
            </a:pPr>
            <a:r>
              <a:rPr lang="ru-RU" sz="4200" dirty="0" smtClean="0"/>
              <a:t>Играя, ребёнок может приобретать новые знания, умения, навыки, развивать способности, подчас не догадываясь об этом. Именно в играх лучше всего развивается восприятие, внимание, память, мышление и творческие способности.</a:t>
            </a:r>
          </a:p>
          <a:p>
            <a:pPr>
              <a:buFont typeface="Wingdings" pitchFamily="2" charset="2"/>
              <a:buChar char="v"/>
            </a:pPr>
            <a:r>
              <a:rPr lang="ru-RU" sz="4200" dirty="0" smtClean="0"/>
              <a:t> В. А. Сухомлинский.</a:t>
            </a:r>
          </a:p>
          <a:p>
            <a:pPr>
              <a:buFont typeface="Wingdings" pitchFamily="2" charset="2"/>
              <a:buChar char="v"/>
            </a:pPr>
            <a:endParaRPr lang="ru-RU" sz="4200" dirty="0"/>
          </a:p>
        </p:txBody>
      </p:sp>
      <p:pic>
        <p:nvPicPr>
          <p:cNvPr id="1026" name="Picture 2" descr="C:\Users\User\Pictures\Новая папка (2)\S63012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6" y="2949425"/>
            <a:ext cx="3786214" cy="2459348"/>
          </a:xfrm>
          <a:prstGeom prst="round2Diag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500042"/>
            <a:ext cx="4429125" cy="6072188"/>
          </a:xfrm>
          <a:ln w="762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Для детей постарше можно усложнить задание: попросить собрать узор. Примеры узоров Вы найдете в инструкции к набору или же в альбомах "Сложи Узор". Просто выберете нужную картинку-образец и дайте задание ребенку приложить нужные кубики на образец.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Игра "Сложи узор" развивает пространственную ориентацию и воображение, логику, мелкую моторику, усидчивость и внимание. Благодаря набору "Сложи узор", малыш научится анализировать, делать выводы и обобщать. Кроме того, данное пособие развивает творческие способности ребенка</a:t>
            </a:r>
            <a:endParaRPr lang="ru-RU" sz="2000" dirty="0"/>
          </a:p>
        </p:txBody>
      </p:sp>
      <p:pic>
        <p:nvPicPr>
          <p:cNvPr id="9" name="Picture 2" descr="C:\Users\User\Pictures\Новая папка\S630130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2098986"/>
            <a:ext cx="3832457" cy="2874342"/>
          </a:xfrm>
          <a:prstGeom prst="round2Diag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«Блоки </a:t>
            </a:r>
            <a:r>
              <a:rPr lang="ru-RU" sz="4800" dirty="0" err="1" smtClean="0">
                <a:solidFill>
                  <a:schemeClr val="bg1"/>
                </a:solidFill>
              </a:rPr>
              <a:t>Дьенеша</a:t>
            </a:r>
            <a:r>
              <a:rPr lang="ru-RU" sz="4800" dirty="0" smtClean="0">
                <a:solidFill>
                  <a:schemeClr val="bg1"/>
                </a:solidFill>
              </a:rPr>
              <a:t>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900634"/>
          </a:xfrm>
          <a:ln w="762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800" dirty="0" smtClean="0"/>
              <a:t>Блоки </a:t>
            </a:r>
            <a:r>
              <a:rPr lang="ru-RU" sz="1800" dirty="0" err="1" smtClean="0"/>
              <a:t>Дьенеша</a:t>
            </a:r>
            <a:r>
              <a:rPr lang="ru-RU" sz="1800" dirty="0" smtClean="0"/>
              <a:t> являются незаменимыми помощниками в</a:t>
            </a:r>
            <a:r>
              <a:rPr lang="en-US" sz="1800" dirty="0" smtClean="0"/>
              <a:t> </a:t>
            </a:r>
            <a:r>
              <a:rPr lang="ru-RU" sz="1800" dirty="0" smtClean="0"/>
              <a:t>освоении детьми программы по формированию элементарных математических представлений. Они помогают закреплять знания цвета, формы, размера. Отлично способствуют развитию психических процессов: развитию внимания, памяти, воображения. Использовать блоки </a:t>
            </a:r>
            <a:r>
              <a:rPr lang="ru-RU" sz="1800" dirty="0" err="1" smtClean="0"/>
              <a:t>Дьенеша</a:t>
            </a:r>
            <a:r>
              <a:rPr lang="ru-RU" sz="1800" dirty="0" smtClean="0"/>
              <a:t> можно как часть НОД, в индивидуальной работе с детьми, а также в самостоятельной деятельности детей.</a:t>
            </a:r>
          </a:p>
          <a:p>
            <a:endParaRPr lang="ru-RU" sz="2000" dirty="0"/>
          </a:p>
        </p:txBody>
      </p:sp>
      <p:pic>
        <p:nvPicPr>
          <p:cNvPr id="12292" name="Picture 4" descr="Блоки Дьенеш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2743200" cy="27432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</p:pic>
      <p:pic>
        <p:nvPicPr>
          <p:cNvPr id="12296" name="Picture 8" descr="http://495ru.ru/modules/qplboard/image_db/669739_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71612"/>
            <a:ext cx="2190742" cy="1728784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Pictures\Новая папка\S63013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321579"/>
            <a:ext cx="4857784" cy="3643338"/>
          </a:xfrm>
          <a:prstGeom prst="round2DiagRect">
            <a:avLst/>
          </a:prstGeom>
          <a:noFill/>
          <a:ln w="76200">
            <a:solidFill>
              <a:schemeClr val="tx2"/>
            </a:solidFill>
          </a:ln>
        </p:spPr>
      </p:pic>
      <p:pic>
        <p:nvPicPr>
          <p:cNvPr id="8" name="Содержимое 7" descr="http://www.smartytoys.ru/images/store/221_4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2879725" cy="2943224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Рисунок 9" descr="http://s.chudomama.com/purchases/uploads/7d7/370/d072a64d817a87b3c87b7eb41f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929066"/>
            <a:ext cx="3000396" cy="2576530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«Цветные палочки»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http://www.igrovod.ru/img/wysiwyg/img25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71942"/>
            <a:ext cx="3500462" cy="2505456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Содержимое 4" descr="http://images.tiu.ru/52731_w640_h640_0001788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714644" cy="2357454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  </a:t>
            </a:r>
            <a:r>
              <a:rPr lang="ru-RU" sz="2000" dirty="0" smtClean="0"/>
              <a:t>Бельгийский учитель начальной школы </a:t>
            </a:r>
            <a:r>
              <a:rPr lang="ru-RU" sz="2000" b="1" dirty="0" smtClean="0"/>
              <a:t>Джордж </a:t>
            </a:r>
            <a:r>
              <a:rPr lang="ru-RU" sz="2000" b="1" dirty="0" err="1" smtClean="0"/>
              <a:t>Кюизинер</a:t>
            </a:r>
            <a:r>
              <a:rPr lang="ru-RU" sz="2000" b="1" dirty="0" smtClean="0"/>
              <a:t> (1891-1976)</a:t>
            </a:r>
            <a:r>
              <a:rPr lang="ru-RU" sz="2000" dirty="0" smtClean="0"/>
              <a:t> 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учебному пособию.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 Игровые задачи цветных палочек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Счетные  палочки </a:t>
            </a:r>
            <a:r>
              <a:rPr lang="ru-RU" sz="2000" dirty="0" err="1" smtClean="0"/>
              <a:t>Кюизенера</a:t>
            </a:r>
            <a:r>
              <a:rPr lang="ru-RU" sz="2000" dirty="0" smtClean="0"/>
              <a:t>  являются многофункциональным математическим пособием.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285728"/>
            <a:ext cx="4071966" cy="6286544"/>
          </a:xfrm>
          <a:ln w="762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  Которое позволяет "через руки" ребенка формировать понятие числовой последовательности, состава числа, отношений «больше – меньше», «право – лево», «между», «длиннее», «выше» и многое другое.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Набор способствует развитию детского творчества, развития фантазии и воображения, познавательной активности, мелкой моторики, наглядно-действенного мышления, внимания, пространственного ориентирования, восприятия, комбинаторных и конструкторских способностей.</a:t>
            </a:r>
          </a:p>
          <a:p>
            <a:endParaRPr lang="ru-RU" sz="2000" dirty="0"/>
          </a:p>
        </p:txBody>
      </p:sp>
      <p:pic>
        <p:nvPicPr>
          <p:cNvPr id="5" name="Picture 2" descr="C:\Users\User\Pictures\Новая папка\S63013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4876" y="1875222"/>
            <a:ext cx="4048156" cy="3036117"/>
          </a:xfrm>
          <a:prstGeom prst="round2Diag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31394" cy="841248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</a:t>
            </a:r>
            <a:r>
              <a:rPr lang="ru-RU" sz="4800" dirty="0" err="1" smtClean="0">
                <a:solidFill>
                  <a:schemeClr val="bg1"/>
                </a:solidFill>
              </a:rPr>
              <a:t>Танграм</a:t>
            </a:r>
            <a:r>
              <a:rPr lang="ru-RU" sz="4800" dirty="0" smtClean="0">
                <a:solidFill>
                  <a:schemeClr val="bg1"/>
                </a:solidFill>
              </a:rPr>
              <a:t>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   </a:t>
            </a:r>
            <a:r>
              <a:rPr lang="ru-RU" sz="2600" dirty="0" err="1" smtClean="0"/>
              <a:t>Танграм</a:t>
            </a:r>
            <a:r>
              <a:rPr lang="ru-RU" sz="2600" dirty="0" smtClean="0"/>
              <a:t> увлекательная и интересная головоломка, в которую сможет играть ребенок уже с 2-3 лет.</a:t>
            </a:r>
          </a:p>
          <a:p>
            <a:pPr>
              <a:buFont typeface="Wingdings" pitchFamily="2" charset="2"/>
              <a:buChar char="v"/>
            </a:pPr>
            <a:endParaRPr lang="ru-RU" sz="2600" dirty="0" smtClean="0"/>
          </a:p>
          <a:p>
            <a:pPr>
              <a:buFont typeface="Wingdings" pitchFamily="2" charset="2"/>
              <a:buChar char="v"/>
            </a:pPr>
            <a:r>
              <a:rPr lang="ru-RU" sz="2600" dirty="0" smtClean="0"/>
              <a:t> Игра с </a:t>
            </a:r>
            <a:r>
              <a:rPr lang="ru-RU" sz="2600" dirty="0" err="1" smtClean="0"/>
              <a:t>танграмом</a:t>
            </a:r>
            <a:r>
              <a:rPr lang="ru-RU" sz="2600" dirty="0" smtClean="0"/>
              <a:t> способствует развитию у детей умения играть по правилам и выполнять инструкции, наглядно-образного мышления, воображения, внимания, понимания цвета, величины и формы, восприятия</a:t>
            </a:r>
            <a:endParaRPr lang="ru-RU" sz="2600" dirty="0"/>
          </a:p>
        </p:txBody>
      </p:sp>
      <p:pic>
        <p:nvPicPr>
          <p:cNvPr id="6" name="Рисунок 5" descr="http://img1.liveinternet.ru/images/attach/c/8/101/919/101919919_5111852_Tangram_gam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786214" cy="45005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2066" y="1714488"/>
            <a:ext cx="3786214" cy="4500594"/>
          </a:xfrm>
          <a:prstGeom prst="roundRect">
            <a:avLst/>
          </a:prstGeom>
          <a:ln w="76200"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 lvl="3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«Сверкающее домино»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24324" cy="4724400"/>
          </a:xfrm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Игра способствует развитию</a:t>
            </a:r>
            <a:r>
              <a:rPr lang="ru-RU" sz="2400" dirty="0" smtClean="0"/>
              <a:t>: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Зрительного восприятия;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Мелкой моторики, памяти, внимания, речи.</a:t>
            </a:r>
          </a:p>
          <a:p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Коллективному взаимодействию</a:t>
            </a:r>
            <a:r>
              <a:rPr lang="ru-RU" dirty="0" smtClean="0"/>
              <a:t>.</a:t>
            </a:r>
          </a:p>
          <a:p>
            <a:endParaRPr lang="ru-RU" sz="2000" dirty="0"/>
          </a:p>
        </p:txBody>
      </p:sp>
      <p:pic>
        <p:nvPicPr>
          <p:cNvPr id="7" name="Picture 2" descr="C:\Users\User\Pictures\Новая папка\S6301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2363059"/>
            <a:ext cx="3985517" cy="2989137"/>
          </a:xfrm>
          <a:prstGeom prst="round2Diag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57158" y="4996263"/>
            <a:ext cx="8458200" cy="1504571"/>
          </a:xfrm>
          <a:prstGeom prst="roundRect">
            <a:avLst/>
          </a:prstGeom>
          <a:solidFill>
            <a:schemeClr val="tx2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Спасибо за внимание 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Pictures\Новая папка\S630129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02574" y="428604"/>
            <a:ext cx="5810290" cy="4357718"/>
          </a:xfrm>
          <a:prstGeom prst="round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Перечень использованных материалов: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48756" cy="5357850"/>
          </a:xfrm>
          <a:solidFill>
            <a:schemeClr val="tx2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5. Слайд </a:t>
            </a:r>
            <a:r>
              <a:rPr lang="en-US" sz="1200" dirty="0" smtClean="0">
                <a:solidFill>
                  <a:schemeClr val="bg1"/>
                </a:solidFill>
              </a:rPr>
              <a:t>http://archive.udmpravda.ru/default/np_archive?issue=24661&amp;tape=social&amp;np_month=10&amp;np_year=2010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6. Слайд </a:t>
            </a:r>
            <a:r>
              <a:rPr lang="en-US" sz="1200" dirty="0" smtClean="0">
                <a:solidFill>
                  <a:schemeClr val="bg1"/>
                </a:solidFill>
              </a:rPr>
              <a:t>http://kids.amur.net/?option=article&amp;task=view&amp;id=2118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9. Слайд</a:t>
            </a:r>
            <a:r>
              <a:rPr lang="en-US" sz="1200" dirty="0" smtClean="0">
                <a:solidFill>
                  <a:schemeClr val="bg1"/>
                </a:solidFill>
              </a:rPr>
              <a:t> http://www.sociallist.net/kvadrat-voskobovicha-dvuxcvetnyj.html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10. Слайд 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http://www.intelkot.ru/item8972.html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12. Слайд </a:t>
            </a:r>
            <a:r>
              <a:rPr lang="en-US" sz="1200" dirty="0" smtClean="0">
                <a:solidFill>
                  <a:schemeClr val="bg1"/>
                </a:solidFill>
                <a:hlinkClick r:id="rId4"/>
              </a:rPr>
              <a:t>http://www.razvitie.co.ua/products_new.php?page=27&amp;osCsid=bjbnjeou9qud152o5mmckb3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14 Слайд  </a:t>
            </a:r>
            <a:r>
              <a:rPr lang="en-US" sz="1200" dirty="0" smtClean="0">
                <a:solidFill>
                  <a:schemeClr val="bg1"/>
                </a:solidFill>
              </a:rPr>
              <a:t>http://www.intelkot.ru/item9268.html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15. Слайд </a:t>
            </a:r>
            <a:r>
              <a:rPr lang="en-US" sz="1200" dirty="0" smtClean="0">
                <a:solidFill>
                  <a:schemeClr val="bg1"/>
                </a:solidFill>
              </a:rPr>
              <a:t>http://www.umniza.de/Razvivayushchaii-igryru-i-igrushaki/Igrushaki-iz-diriva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16 Слайд </a:t>
            </a:r>
            <a:r>
              <a:rPr lang="en-US" sz="1200" dirty="0" smtClean="0">
                <a:solidFill>
                  <a:schemeClr val="bg1"/>
                </a:solidFill>
                <a:hlinkClick r:id="rId5"/>
              </a:rPr>
              <a:t>http://mama.neolove.ru/early_childhood_education/method_voskobovicha/metodika_voskobovicha.html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hlinkClick r:id="rId6"/>
              </a:rPr>
              <a:t>http://www.intelkot.ru/item9269.html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18. Слайд </a:t>
            </a:r>
            <a:r>
              <a:rPr lang="en-US" sz="1200" dirty="0" smtClean="0">
                <a:solidFill>
                  <a:schemeClr val="bg1"/>
                </a:solidFill>
              </a:rPr>
              <a:t>http://umneika.com/igri-vockobovicha/kovrograf-larchik/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19. Слайд </a:t>
            </a:r>
            <a:r>
              <a:rPr lang="en-US" sz="1200" dirty="0" smtClean="0">
                <a:solidFill>
                  <a:schemeClr val="bg1"/>
                </a:solidFill>
                <a:hlinkClick r:id="rId7"/>
              </a:rPr>
              <a:t>http://masikshop.by/product_246.html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http://495ru.ru/number/669739/ </a:t>
            </a:r>
            <a:r>
              <a:rPr lang="ru-RU" sz="1200" dirty="0" smtClean="0"/>
              <a:t>http://razigrushki.ru/filmi-dlya-roditelej/razvivayushhie-igry-nikitina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http://razigrushki.ru/filmi-dlya-roditelej/razvivayushhie-igry-nikitina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21. Слайд </a:t>
            </a:r>
            <a:r>
              <a:rPr lang="en-US" sz="1200" dirty="0" smtClean="0">
                <a:solidFill>
                  <a:schemeClr val="bg1"/>
                </a:solidFill>
                <a:hlinkClick r:id="rId8"/>
              </a:rPr>
              <a:t>http://www.intelkot.ru/item281.html</a:t>
            </a:r>
            <a:r>
              <a:rPr lang="ru-RU" sz="1200" dirty="0" smtClean="0">
                <a:solidFill>
                  <a:schemeClr val="bg1"/>
                </a:solidFill>
              </a:rPr>
              <a:t>; </a:t>
            </a:r>
            <a:r>
              <a:rPr lang="en-US" sz="1200" dirty="0" smtClean="0">
                <a:solidFill>
                  <a:schemeClr val="bg1"/>
                </a:solidFill>
              </a:rPr>
              <a:t>http://495ru.ru/number/669739/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22.Слайд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hlinkClick r:id="rId9"/>
              </a:rPr>
              <a:t>http://byazemanki.ucoz.ru/forum/24-4024-1</a:t>
            </a:r>
            <a:r>
              <a:rPr lang="ru-RU" sz="1200" dirty="0" smtClean="0">
                <a:solidFill>
                  <a:schemeClr val="bg1"/>
                </a:solidFill>
              </a:rPr>
              <a:t>; </a:t>
            </a:r>
            <a:r>
              <a:rPr lang="en-US" sz="1200" dirty="0" smtClean="0">
                <a:solidFill>
                  <a:schemeClr val="bg1"/>
                </a:solidFill>
              </a:rPr>
              <a:t>http://rusfabrikat.ru/bloki-denesha-dlja-samyh-malenkih-albom.html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23.Слайд </a:t>
            </a:r>
            <a:r>
              <a:rPr lang="en-US" sz="1200" dirty="0" smtClean="0">
                <a:solidFill>
                  <a:schemeClr val="bg1"/>
                </a:solidFill>
                <a:hlinkClick r:id="rId10"/>
              </a:rPr>
              <a:t>http://www.inteltoys.ru/catalog/196/prod165.html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http://www.igrovod.ru/biblioteka/kuizener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25.Слайд </a:t>
            </a:r>
            <a:r>
              <a:rPr lang="en-US" sz="1200" dirty="0" smtClean="0">
                <a:solidFill>
                  <a:schemeClr val="bg1"/>
                </a:solidFill>
              </a:rPr>
              <a:t>http://www.bcps.org/OFFICES/lis/models/Tangram%20Gr1/student.html</a:t>
            </a: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714356"/>
            <a:ext cx="8572560" cy="5610244"/>
          </a:xfrm>
          <a:prstGeom prst="round2DiagRect">
            <a:avLst/>
          </a:prstGeom>
          <a:ln w="762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Наши дети ещё такие маленькие, и их надо многому научить.  Но как же это сделать, если ребёнок не может сосредоточиться и усидеть на месте?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На помощь нам придут развивающие игры. Ведь именно они  заинтересуют и удержат внимание ребёнка. Выполняя игровые задания, малыши понемногу будут познавать то, что пригодится при дальнейшем обучении  и в детском садике и школе.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 процессе игры дети учатся различать цвета, считать, объединять предметы по признакам, сравнивать предметы по величине, а также многому другому.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85728"/>
            <a:ext cx="8615394" cy="6365901"/>
          </a:xfrm>
          <a:prstGeom prst="rect">
            <a:avLst/>
          </a:prstGeom>
          <a:ln w="76200">
            <a:solidFill>
              <a:schemeClr val="tx2"/>
            </a:solidFill>
          </a:ln>
        </p:spPr>
        <p:txBody>
          <a:bodyPr/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/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dirty="0" smtClean="0"/>
              <a:t>Развивающие игры</a:t>
            </a:r>
            <a:r>
              <a:rPr lang="ru-RU" sz="2400" dirty="0" smtClean="0"/>
              <a:t> развивают мышление ребенка, учат его самостоятельно выражать свои мысли и чувства.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dirty="0" smtClean="0"/>
              <a:t>Развивающие игры </a:t>
            </a:r>
            <a:r>
              <a:rPr lang="ru-RU" sz="2400" dirty="0" smtClean="0"/>
              <a:t>- помогают стимулировать развитие познавательной сферы и выработку определенных навыков и умений. Очень важно, чтобы игры  оставались интересными, оригинальными, предоставляли ребенку возможность творчества, не утрачивали своей привлекательности от игры к игре.</a:t>
            </a:r>
          </a:p>
        </p:txBody>
      </p:sp>
      <p:pic>
        <p:nvPicPr>
          <p:cNvPr id="4" name="Picture 2" descr="C:\Users\User\Pictures\Новая папка\S630127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4942" y="3902265"/>
            <a:ext cx="2928958" cy="2196718"/>
          </a:xfrm>
          <a:prstGeom prst="round2DiagRect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3074" name="Picture 2" descr="C:\Users\User\Pictures\Новая папка\S63012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3902277"/>
            <a:ext cx="2928958" cy="2196718"/>
          </a:xfrm>
          <a:prstGeom prst="round2Diag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928694"/>
          </a:xfrm>
          <a:prstGeom prst="roundRect">
            <a:avLst/>
          </a:prstGeom>
          <a:solidFill>
            <a:schemeClr val="tx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Игровые технологии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786346" cy="5357850"/>
          </a:xfrm>
          <a:prstGeom prst="round2DiagRect">
            <a:avLst/>
          </a:prstGeom>
          <a:ln w="762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В интеллектуальном развитии детей – математике я отвела особое место, уровень которого определяется качественными особенностями усвоения детьми таких исходных математических представлений и понятий, как счёт, число, измерение, величина, геометрические фигуры, пространственные отношения.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Именно поэтому в своей работе я применяю новаторские идеи и педагогические технологии.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Одной из таких технологий являются игры Вячеслава Валерьевича </a:t>
            </a:r>
            <a:r>
              <a:rPr lang="ru-RU" sz="2000" dirty="0" err="1" smtClean="0"/>
              <a:t>Воскобовича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9" name="Содержимое 5" descr="http://archive.udmpravda.ru/img/1287153212/128715321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3500462" cy="4929222"/>
          </a:xfrm>
          <a:prstGeom prst="round2Diag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500042"/>
            <a:ext cx="4143404" cy="5824558"/>
          </a:xfrm>
          <a:prstGeom prst="round2DiagRect">
            <a:avLst/>
          </a:prstGeom>
          <a:ln w="76200">
            <a:solidFill>
              <a:schemeClr val="tx2"/>
            </a:solidFill>
          </a:ln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400" dirty="0" smtClean="0"/>
              <a:t>Технология </a:t>
            </a:r>
            <a:r>
              <a:rPr lang="ru-RU" sz="3400" dirty="0" err="1" smtClean="0"/>
              <a:t>Воскобовича</a:t>
            </a:r>
            <a:r>
              <a:rPr lang="ru-RU" sz="3400" dirty="0" smtClean="0"/>
              <a:t> - это  путь от практики к теории.  С помощью одной игры можно решать большое количество образовательных задач. Незаметно для себя, малыш осваивает цифры и буквы; узнает и запоминает цвет, форму; тренирует мелкую моторику рук; совершенствует речь, мышление, внимание, память, воображение.</a:t>
            </a:r>
          </a:p>
          <a:p>
            <a:endParaRPr lang="ru-RU" dirty="0"/>
          </a:p>
        </p:txBody>
      </p:sp>
      <p:pic>
        <p:nvPicPr>
          <p:cNvPr id="5" name="Содержимое 4" descr="http://xn----7sblbdvnabhb7abb0bp0h3d.xn--p1ai/files/image/clip_image002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00438"/>
            <a:ext cx="4129118" cy="2714644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Рисунок 3" descr="http://www.booksiti.net.ru/books/30393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7166"/>
            <a:ext cx="2500330" cy="2863215"/>
          </a:xfrm>
          <a:prstGeom prst="round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142852"/>
          <a:ext cx="8786874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114412"/>
          </a:xfrm>
          <a:prstGeom prst="roundRect">
            <a:avLst/>
          </a:prstGeom>
          <a:solidFill>
            <a:schemeClr val="tx2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Особенности  развивающих игр </a:t>
            </a:r>
            <a:r>
              <a:rPr lang="ru-RU" sz="3200" b="1" dirty="0" err="1" smtClean="0">
                <a:solidFill>
                  <a:schemeClr val="bg1"/>
                </a:solidFill>
              </a:rPr>
              <a:t>В.Воскобовича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554162"/>
          <a:ext cx="8848756" cy="516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984124"/>
          </a:xfrm>
          <a:prstGeom prst="roundRect">
            <a:avLst/>
          </a:prstGeom>
          <a:solidFill>
            <a:schemeClr val="tx2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«Квадрат </a:t>
            </a:r>
            <a:r>
              <a:rPr lang="ru-RU" sz="4000" dirty="0" err="1" smtClean="0">
                <a:solidFill>
                  <a:schemeClr val="bg1"/>
                </a:solidFill>
              </a:rPr>
              <a:t>Воскобовича</a:t>
            </a:r>
            <a:r>
              <a:rPr lang="ru-RU" sz="4000" dirty="0" smtClean="0">
                <a:solidFill>
                  <a:schemeClr val="bg1"/>
                </a:solidFill>
              </a:rPr>
              <a:t>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38638" cy="4724400"/>
          </a:xfrm>
          <a:ln w="76200">
            <a:solidFill>
              <a:schemeClr val="tx2"/>
            </a:solidFill>
          </a:ln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sz="5000" dirty="0" smtClean="0"/>
          </a:p>
          <a:p>
            <a:pPr>
              <a:buFont typeface="Wingdings" pitchFamily="2" charset="2"/>
              <a:buChar char="v"/>
            </a:pPr>
            <a:r>
              <a:rPr lang="ru-RU" sz="5000" dirty="0" smtClean="0"/>
              <a:t>Квадрат </a:t>
            </a:r>
            <a:r>
              <a:rPr lang="ru-RU" sz="5000" dirty="0" err="1" smtClean="0"/>
              <a:t>Воскобовича</a:t>
            </a:r>
            <a:r>
              <a:rPr lang="ru-RU" sz="5000" dirty="0" smtClean="0"/>
              <a:t>" ("Игровой квадрат") представляют собой 32 жестких треугольника, наклеенных на гибкую основу с двух сторон. Благодаря такой конструкции игры легко трансформируется, позволяя конструировать как плоскостные, так и объемные фигуры: домик, мышку, ежика, башмачок, самолетик и котенка, звездочку.</a:t>
            </a:r>
          </a:p>
          <a:p>
            <a:pPr>
              <a:buFont typeface="Wingdings" pitchFamily="2" charset="2"/>
              <a:buChar char="v"/>
            </a:pPr>
            <a:r>
              <a:rPr lang="ru-RU" sz="5000" dirty="0" smtClean="0"/>
              <a:t>Игры с "Квадратом </a:t>
            </a:r>
            <a:r>
              <a:rPr lang="ru-RU" sz="5000" dirty="0" err="1" smtClean="0"/>
              <a:t>Воскобовича</a:t>
            </a:r>
            <a:r>
              <a:rPr lang="ru-RU" sz="5000" dirty="0" smtClean="0"/>
              <a:t>"  развивают мелкую моторику рук, пространственное мышление, сенсорные способности, мыслительные процессы, умение конструировать, творчество.</a:t>
            </a:r>
          </a:p>
          <a:p>
            <a:endParaRPr lang="ru-RU" dirty="0"/>
          </a:p>
        </p:txBody>
      </p:sp>
      <p:pic>
        <p:nvPicPr>
          <p:cNvPr id="8" name="Рисунок 7" descr="http://parta1.com/resources/doc-4998-ph-gallery-4999-midd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04"/>
            <a:ext cx="2184394" cy="1857388"/>
          </a:xfrm>
          <a:prstGeom prst="round2Diag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User\Pictures\Новая папка\S63013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2066" y="3023589"/>
            <a:ext cx="3843334" cy="2882500"/>
          </a:xfrm>
          <a:prstGeom prst="round2DiagRect">
            <a:avLst/>
          </a:prstGeo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931</TotalTime>
  <Words>1286</Words>
  <Application>Microsoft Office PowerPoint</Application>
  <PresentationFormat>Экран (4:3)</PresentationFormat>
  <Paragraphs>144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 Выполнила: Орехова Н.А. МКДОУ №2 д/с «Ласточка» г.Семилуки </vt:lpstr>
      <vt:lpstr>Игра в жизни ребенка</vt:lpstr>
      <vt:lpstr>Слайд 3</vt:lpstr>
      <vt:lpstr>Слайд 4</vt:lpstr>
      <vt:lpstr>Игровые технологии</vt:lpstr>
      <vt:lpstr>Слайд 6</vt:lpstr>
      <vt:lpstr>Слайд 7</vt:lpstr>
      <vt:lpstr> Особенности  развивающих игр В.Воскобовича   </vt:lpstr>
      <vt:lpstr>«Квадрат Воскобовича»</vt:lpstr>
      <vt:lpstr>«« «чудо – соты»</vt:lpstr>
      <vt:lpstr>Слайд 11</vt:lpstr>
      <vt:lpstr>«Фонарики»</vt:lpstr>
      <vt:lpstr>Слайд 13</vt:lpstr>
      <vt:lpstr>«Волшебная восьмерка»</vt:lpstr>
      <vt:lpstr>«Математические корзинки»</vt:lpstr>
      <vt:lpstr>«Конструктор букв»</vt:lpstr>
      <vt:lpstr>Коврограф «Ларчик»</vt:lpstr>
      <vt:lpstr>Слайд 18</vt:lpstr>
      <vt:lpstr>«Сложи узоры»</vt:lpstr>
      <vt:lpstr>Слайд 20</vt:lpstr>
      <vt:lpstr>«Блоки Дьенеша»</vt:lpstr>
      <vt:lpstr>Слайд 22</vt:lpstr>
      <vt:lpstr>«Цветные палочки»</vt:lpstr>
      <vt:lpstr>Слайд 24</vt:lpstr>
      <vt:lpstr>«Танграм»</vt:lpstr>
      <vt:lpstr>«Сверкающее домино»</vt:lpstr>
      <vt:lpstr>Спасибо за внимание !</vt:lpstr>
      <vt:lpstr>Перечень использованных материалов: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</dc:title>
  <dc:creator>Наталья</dc:creator>
  <cp:lastModifiedBy>User</cp:lastModifiedBy>
  <cp:revision>103</cp:revision>
  <dcterms:created xsi:type="dcterms:W3CDTF">2014-04-16T17:07:24Z</dcterms:created>
  <dcterms:modified xsi:type="dcterms:W3CDTF">2014-06-26T09:29:52Z</dcterms:modified>
</cp:coreProperties>
</file>