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9" r:id="rId5"/>
    <p:sldId id="263" r:id="rId6"/>
    <p:sldId id="259" r:id="rId7"/>
    <p:sldId id="261" r:id="rId8"/>
    <p:sldId id="264" r:id="rId9"/>
    <p:sldId id="265" r:id="rId10"/>
    <p:sldId id="266" r:id="rId11"/>
    <p:sldId id="267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3918-7A08-44CD-8D90-855F91BFCB06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65CB-1782-453B-A801-1AE3CBEB0F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3918-7A08-44CD-8D90-855F91BFCB06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65CB-1782-453B-A801-1AE3CBEB0F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3918-7A08-44CD-8D90-855F91BFCB06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65CB-1782-453B-A801-1AE3CBEB0F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3918-7A08-44CD-8D90-855F91BFCB06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65CB-1782-453B-A801-1AE3CBEB0F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3918-7A08-44CD-8D90-855F91BFCB06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65CB-1782-453B-A801-1AE3CBEB0F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3918-7A08-44CD-8D90-855F91BFCB06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65CB-1782-453B-A801-1AE3CBEB0F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3918-7A08-44CD-8D90-855F91BFCB06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65CB-1782-453B-A801-1AE3CBEB0F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3918-7A08-44CD-8D90-855F91BFCB06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65CB-1782-453B-A801-1AE3CBEB0F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3918-7A08-44CD-8D90-855F91BFCB06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65CB-1782-453B-A801-1AE3CBEB0F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3918-7A08-44CD-8D90-855F91BFCB06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65CB-1782-453B-A801-1AE3CBEB0F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3918-7A08-44CD-8D90-855F91BFCB06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65CB-1782-453B-A801-1AE3CBEB0F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D3918-7A08-44CD-8D90-855F91BFCB06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865CB-1782-453B-A801-1AE3CBEB0F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 МАТЕМАТИКИ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ВОПРОС.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6000" dirty="0" smtClean="0"/>
              <a:t>    Было 6 лошадок. Убежало 2 лошадки. </a:t>
            </a:r>
            <a:r>
              <a:rPr lang="ru-RU" sz="6000" dirty="0" smtClean="0">
                <a:solidFill>
                  <a:srgbClr val="FFFF00"/>
                </a:solidFill>
              </a:rPr>
              <a:t>Сколько лошадок осталось?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  ВЫРАЖЕНИЯ: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4800" dirty="0" smtClean="0"/>
              <a:t>6 – 5 * 1 + 2          10 – 4 * 8 - 2</a:t>
            </a:r>
          </a:p>
          <a:p>
            <a:pPr>
              <a:buNone/>
            </a:pPr>
            <a:r>
              <a:rPr lang="ru-RU" sz="4800" smtClean="0"/>
              <a:t> 4 </a:t>
            </a:r>
            <a:r>
              <a:rPr lang="ru-RU" sz="4800" dirty="0" smtClean="0"/>
              <a:t>+ 5 * 3 + </a:t>
            </a:r>
            <a:r>
              <a:rPr lang="ru-RU" sz="4800" smtClean="0"/>
              <a:t>4           4 </a:t>
            </a:r>
            <a:r>
              <a:rPr lang="ru-RU" sz="4800" dirty="0" smtClean="0"/>
              <a:t>+ 2  * 10 - 2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/>
              <a:t> ВСПОМНИЛИ...</a:t>
            </a:r>
            <a:endParaRPr lang="ru-RU" sz="4000" dirty="0" smtClean="0"/>
          </a:p>
          <a:p>
            <a:r>
              <a:rPr lang="ru-RU" sz="4000" b="1" dirty="0" smtClean="0"/>
              <a:t> УЗНАЛИ…</a:t>
            </a:r>
            <a:endParaRPr lang="ru-RU" sz="4000" dirty="0" smtClean="0"/>
          </a:p>
          <a:p>
            <a:r>
              <a:rPr lang="ru-RU" sz="4000" b="1" dirty="0" smtClean="0"/>
              <a:t>НАУЧИЛИСЬ…</a:t>
            </a:r>
            <a:endParaRPr lang="ru-RU" sz="4000" dirty="0" smtClean="0"/>
          </a:p>
          <a:p>
            <a:r>
              <a:rPr lang="ru-RU" sz="4000" b="1" dirty="0" smtClean="0"/>
              <a:t>НАМ  БЫЛО  ТРУДНО…</a:t>
            </a:r>
            <a:endParaRPr lang="ru-RU" sz="4000" dirty="0" smtClean="0"/>
          </a:p>
          <a:p>
            <a:r>
              <a:rPr lang="ru-RU" sz="4000" b="1" dirty="0" smtClean="0"/>
              <a:t>НАМ   БЫЛО  ИНТЕРЕСНО…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 noChangeArrowheads="1"/>
          </p:cNvSpPr>
          <p:nvPr>
            <p:ph type="title"/>
          </p:nvPr>
        </p:nvSpPr>
        <p:spPr bwMode="auto">
          <a:xfrm>
            <a:off x="500034" y="0"/>
            <a:ext cx="8229600" cy="1643074"/>
          </a:xfrm>
          <a:prstGeom prst="horizontalScroll">
            <a:avLst>
              <a:gd name="adj" fmla="val 12500"/>
            </a:avLst>
          </a:prstGeom>
          <a:solidFill>
            <a:schemeClr val="tx1"/>
          </a:solidFill>
          <a:ln w="25400" algn="ctr">
            <a:solidFill>
              <a:srgbClr val="008000"/>
            </a:solidFill>
            <a:round/>
            <a:headEnd/>
            <a:tailEnd/>
          </a:ln>
        </p:spPr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Сегодня на </a:t>
            </a:r>
            <a:r>
              <a:rPr lang="ru-RU" sz="40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уроке </a:t>
            </a:r>
            <a:r>
              <a:rPr lang="ru-RU" sz="40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мы:</a:t>
            </a:r>
            <a:endParaRPr lang="ru-RU" sz="4000" b="1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Arial Black" pitchFamily="34" charset="0"/>
              </a:rPr>
              <a:t>РЕШИ  ПРИМЕРЫ: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800" b="1" dirty="0" smtClean="0"/>
              <a:t>   6 + 3 =                      8 – 6 =</a:t>
            </a:r>
          </a:p>
          <a:p>
            <a:pPr>
              <a:buNone/>
            </a:pPr>
            <a:r>
              <a:rPr lang="ru-RU" sz="4800" b="1" dirty="0" smtClean="0"/>
              <a:t>   7 – 2 =                      5 + 4 =</a:t>
            </a:r>
          </a:p>
          <a:p>
            <a:pPr>
              <a:buNone/>
            </a:pPr>
            <a:r>
              <a:rPr lang="ru-RU" sz="4800" b="1" dirty="0" smtClean="0"/>
              <a:t>   8 + 3 =                      12 – 3 =</a:t>
            </a:r>
          </a:p>
          <a:p>
            <a:pPr>
              <a:buNone/>
            </a:pPr>
            <a:r>
              <a:rPr lang="ru-RU" sz="4800" b="1" dirty="0" smtClean="0"/>
              <a:t>   6 – 4 =                       9 – 2 =</a:t>
            </a:r>
          </a:p>
          <a:p>
            <a:pPr>
              <a:buNone/>
            </a:pPr>
            <a:r>
              <a:rPr lang="ru-RU" sz="4800" b="1" dirty="0" smtClean="0"/>
              <a:t>   11 – 3 =                    10 – 5 =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Найди  задачу: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fontAlgn="base">
              <a:buAutoNum type="arabicPeriod"/>
            </a:pPr>
            <a:r>
              <a:rPr lang="ru-RU" dirty="0" smtClean="0"/>
              <a:t>«У  Тани  5  грибов.»</a:t>
            </a:r>
          </a:p>
          <a:p>
            <a:pPr marL="514350" indent="-514350" fontAlgn="base">
              <a:buAutoNum type="arabicPeriod"/>
            </a:pPr>
            <a:endParaRPr lang="ru-RU" dirty="0" smtClean="0"/>
          </a:p>
          <a:p>
            <a:pPr marL="514350" indent="-514350" fontAlgn="base">
              <a:buAutoNum type="arabicPeriod"/>
            </a:pPr>
            <a:r>
              <a:rPr lang="ru-RU" dirty="0" smtClean="0"/>
              <a:t>«  У  Тани  5  грибов, а  у  Саши – 2  гриба.»</a:t>
            </a:r>
          </a:p>
          <a:p>
            <a:pPr marL="514350" indent="-514350" fontAlgn="base">
              <a:buAutoNum type="arabicPeriod"/>
            </a:pPr>
            <a:endParaRPr lang="ru-RU" dirty="0" smtClean="0"/>
          </a:p>
          <a:p>
            <a:pPr marL="514350" indent="-514350" fontAlgn="base">
              <a:buAutoNum type="arabicPeriod"/>
            </a:pPr>
            <a:r>
              <a:rPr lang="ru-RU" dirty="0" smtClean="0"/>
              <a:t>«  У  Тани  5  грибов,  а  у  Саши  -  2 гриба. Сколько  всего   грибов  у  детей?»</a:t>
            </a:r>
          </a:p>
          <a:p>
            <a:pPr marL="514350" indent="-514350" fontAlgn="base">
              <a:buAutoNum type="arabicPeriod"/>
            </a:pPr>
            <a:endParaRPr lang="ru-RU" dirty="0" smtClean="0"/>
          </a:p>
          <a:p>
            <a:pPr marL="514350" indent="-514350" fontAlgn="base">
              <a:buAutoNum type="arabicPeriod"/>
            </a:pPr>
            <a:r>
              <a:rPr lang="ru-RU" dirty="0" smtClean="0"/>
              <a:t>«Сколько  всего   грибов  у  детей?»</a:t>
            </a:r>
          </a:p>
          <a:p>
            <a:pPr marL="514350" indent="-514350" fontAlgn="base">
              <a:buAutoNum type="arabicPeriod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2285993"/>
            <a:ext cx="6715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>Задача.</a:t>
            </a:r>
            <a:endParaRPr lang="ru-RU" sz="5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               Условие </a:t>
            </a:r>
          </a:p>
          <a:p>
            <a:pPr>
              <a:buNone/>
            </a:pPr>
            <a:r>
              <a:rPr lang="ru-RU" sz="6000" dirty="0" smtClean="0"/>
              <a:t>                Вопрос </a:t>
            </a:r>
          </a:p>
          <a:p>
            <a:pPr>
              <a:buNone/>
            </a:pPr>
            <a:r>
              <a:rPr lang="ru-RU" sz="6000" dirty="0" smtClean="0"/>
              <a:t>               Решение </a:t>
            </a:r>
          </a:p>
          <a:p>
            <a:pPr>
              <a:buNone/>
            </a:pPr>
            <a:r>
              <a:rPr lang="ru-RU" sz="6000" dirty="0" smtClean="0"/>
              <a:t>                 Ответ </a:t>
            </a:r>
            <a:endParaRPr lang="ru-RU" sz="6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ЗАДАЧА.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714488"/>
            <a:ext cx="84296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У  Тани  5  грибов,  а  у  Саши  -  2 гриба. Сколько  всего   грибов  у  детей?</a:t>
            </a:r>
            <a:endParaRPr lang="ru-RU" sz="6000" dirty="0"/>
          </a:p>
        </p:txBody>
      </p:sp>
      <p:pic>
        <p:nvPicPr>
          <p:cNvPr id="5" name="Picture 2" descr="C:\Users\home\Desktop\b1038e235e91t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56" t="16792" r="68694" b="7264"/>
          <a:stretch>
            <a:fillRect/>
          </a:stretch>
        </p:blipFill>
        <p:spPr bwMode="auto">
          <a:xfrm>
            <a:off x="7643834" y="4286256"/>
            <a:ext cx="1214446" cy="1781159"/>
          </a:xfrm>
          <a:prstGeom prst="rect">
            <a:avLst/>
          </a:prstGeom>
          <a:noFill/>
        </p:spPr>
      </p:pic>
      <p:pic>
        <p:nvPicPr>
          <p:cNvPr id="6" name="Picture 2" descr="C:\Users\home\Desktop\b1038e235e91t.jpg"/>
          <p:cNvPicPr>
            <a:picLocks noGrp="1"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56" t="16792" r="68694" b="7264"/>
          <a:stretch>
            <a:fillRect/>
          </a:stretch>
        </p:blipFill>
        <p:spPr bwMode="auto">
          <a:xfrm>
            <a:off x="6357950" y="4985795"/>
            <a:ext cx="1440160" cy="1872205"/>
          </a:xfrm>
          <a:prstGeom prst="rect">
            <a:avLst/>
          </a:prstGeom>
          <a:noFill/>
        </p:spPr>
      </p:pic>
      <p:pic>
        <p:nvPicPr>
          <p:cNvPr id="7" name="Picture 2" descr="C:\Users\home\Desktop\b1038e235e91t.jpg"/>
          <p:cNvPicPr>
            <a:picLocks noGrp="1"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56" t="16792" r="68694" b="7264"/>
          <a:stretch>
            <a:fillRect/>
          </a:stretch>
        </p:blipFill>
        <p:spPr bwMode="auto">
          <a:xfrm>
            <a:off x="5143504" y="4357694"/>
            <a:ext cx="1440160" cy="1872205"/>
          </a:xfrm>
          <a:prstGeom prst="rect">
            <a:avLst/>
          </a:prstGeom>
          <a:noFill/>
        </p:spPr>
      </p:pic>
      <p:pic>
        <p:nvPicPr>
          <p:cNvPr id="8" name="Picture 2" descr="C:\Users\home\Desktop\b1038e235e91t.jpg"/>
          <p:cNvPicPr>
            <a:picLocks noGrp="1"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56" t="16792" r="68694" b="7264"/>
          <a:stretch>
            <a:fillRect/>
          </a:stretch>
        </p:blipFill>
        <p:spPr bwMode="auto">
          <a:xfrm>
            <a:off x="3929058" y="4985795"/>
            <a:ext cx="1440160" cy="1872205"/>
          </a:xfrm>
          <a:prstGeom prst="rect">
            <a:avLst/>
          </a:prstGeom>
          <a:noFill/>
        </p:spPr>
      </p:pic>
      <p:pic>
        <p:nvPicPr>
          <p:cNvPr id="9" name="Picture 2" descr="C:\Users\home\Desktop\b1038e235e91t.jpg"/>
          <p:cNvPicPr>
            <a:picLocks noGrp="1"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56" t="16792" r="68694" b="7264"/>
          <a:stretch>
            <a:fillRect/>
          </a:stretch>
        </p:blipFill>
        <p:spPr bwMode="auto">
          <a:xfrm>
            <a:off x="2643174" y="4286256"/>
            <a:ext cx="1440160" cy="1872205"/>
          </a:xfrm>
          <a:prstGeom prst="rect">
            <a:avLst/>
          </a:prstGeom>
          <a:noFill/>
        </p:spPr>
      </p:pic>
      <p:pic>
        <p:nvPicPr>
          <p:cNvPr id="10" name="Picture 2" descr="C:\Users\home\Desktop\b1038e235e91t.jpg"/>
          <p:cNvPicPr>
            <a:picLocks noGrp="1"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56" t="16792" r="68694" b="7264"/>
          <a:stretch>
            <a:fillRect/>
          </a:stretch>
        </p:blipFill>
        <p:spPr bwMode="auto">
          <a:xfrm>
            <a:off x="1428728" y="4985795"/>
            <a:ext cx="1440160" cy="1872205"/>
          </a:xfrm>
          <a:prstGeom prst="rect">
            <a:avLst/>
          </a:prstGeom>
          <a:noFill/>
        </p:spPr>
      </p:pic>
      <p:pic>
        <p:nvPicPr>
          <p:cNvPr id="11" name="Picture 2" descr="C:\Users\home\Desktop\b1038e235e91t.jpg"/>
          <p:cNvPicPr>
            <a:picLocks noGrp="1"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56" t="16792" r="68694" b="7264"/>
          <a:stretch>
            <a:fillRect/>
          </a:stretch>
        </p:blipFill>
        <p:spPr bwMode="auto">
          <a:xfrm>
            <a:off x="0" y="4214818"/>
            <a:ext cx="1440160" cy="18722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УСЛОВИЕ.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6000" dirty="0" smtClean="0">
                <a:solidFill>
                  <a:srgbClr val="00B050"/>
                </a:solidFill>
              </a:rPr>
              <a:t>У  Тани  5  грибов,  а  у  Саши  -  2 гриба. </a:t>
            </a:r>
            <a:r>
              <a:rPr lang="ru-RU" sz="6000" dirty="0" smtClean="0"/>
              <a:t>Сколько  всего   грибов  у  детей?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ВОПРОС.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6000" dirty="0" smtClean="0"/>
              <a:t>  У  Тани  5  грибов,  а  у  Саши  -  2 гриба. </a:t>
            </a:r>
            <a:r>
              <a:rPr lang="ru-RU" sz="6000" dirty="0" smtClean="0">
                <a:solidFill>
                  <a:srgbClr val="FFFF00"/>
                </a:solidFill>
              </a:rPr>
              <a:t>Сколько  всего   грибов  у  детей?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ЗАДАЧА.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6000" dirty="0" smtClean="0"/>
              <a:t>Было 6 лошадок. Убежало 2 лошадки. Сколько лошадок осталось?</a:t>
            </a:r>
            <a:endParaRPr lang="ru-RU" sz="6000" dirty="0"/>
          </a:p>
        </p:txBody>
      </p:sp>
      <p:pic>
        <p:nvPicPr>
          <p:cNvPr id="4" name="Picture 6" descr="http://tritroichki.narod.ru/horse/losh1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3929066"/>
            <a:ext cx="1276350" cy="1181101"/>
          </a:xfrm>
          <a:prstGeom prst="rect">
            <a:avLst/>
          </a:prstGeom>
          <a:noFill/>
        </p:spPr>
      </p:pic>
      <p:pic>
        <p:nvPicPr>
          <p:cNvPr id="5" name="Picture 12" descr="http://tritroichki.narod.ru/horse/losh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4714884"/>
            <a:ext cx="1524000" cy="1123950"/>
          </a:xfrm>
          <a:prstGeom prst="rect">
            <a:avLst/>
          </a:prstGeom>
          <a:noFill/>
        </p:spPr>
      </p:pic>
      <p:pic>
        <p:nvPicPr>
          <p:cNvPr id="6" name="Picture 6" descr="http://tritroichki.narod.ru/horse/losh1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5500702"/>
            <a:ext cx="1276350" cy="1181101"/>
          </a:xfrm>
          <a:prstGeom prst="rect">
            <a:avLst/>
          </a:prstGeom>
          <a:noFill/>
        </p:spPr>
      </p:pic>
      <p:pic>
        <p:nvPicPr>
          <p:cNvPr id="7" name="Picture 12" descr="http://tritroichki.narod.ru/horse/losh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4929198"/>
            <a:ext cx="1524000" cy="1123950"/>
          </a:xfrm>
          <a:prstGeom prst="rect">
            <a:avLst/>
          </a:prstGeom>
          <a:noFill/>
        </p:spPr>
      </p:pic>
      <p:pic>
        <p:nvPicPr>
          <p:cNvPr id="8" name="Picture 6" descr="http://tritroichki.narod.ru/horse/losh1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5500702"/>
            <a:ext cx="1276350" cy="1181101"/>
          </a:xfrm>
          <a:prstGeom prst="rect">
            <a:avLst/>
          </a:prstGeom>
          <a:noFill/>
        </p:spPr>
      </p:pic>
      <p:pic>
        <p:nvPicPr>
          <p:cNvPr id="10" name="Picture 6" descr="http://tritroichki.narod.ru/horse/losh1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5429264"/>
            <a:ext cx="1276350" cy="1181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УСЛОВИЕ.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6000" dirty="0" smtClean="0"/>
              <a:t>   </a:t>
            </a:r>
            <a:r>
              <a:rPr lang="ru-RU" sz="6000" dirty="0" smtClean="0">
                <a:solidFill>
                  <a:srgbClr val="92D050"/>
                </a:solidFill>
              </a:rPr>
              <a:t>Было 6 лошадок. Убежало 2 лошадки. </a:t>
            </a:r>
            <a:r>
              <a:rPr lang="ru-RU" sz="6000" dirty="0" smtClean="0"/>
              <a:t>Сколько лошадок осталось?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269</Words>
  <Application>Microsoft Office PowerPoint</Application>
  <PresentationFormat>Экран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УРОК  МАТЕМАТИКИ</vt:lpstr>
      <vt:lpstr>РЕШИ  ПРИМЕРЫ:</vt:lpstr>
      <vt:lpstr>Найди  задачу:</vt:lpstr>
      <vt:lpstr>Задача.</vt:lpstr>
      <vt:lpstr>ЗАДАЧА.</vt:lpstr>
      <vt:lpstr>УСЛОВИЕ.</vt:lpstr>
      <vt:lpstr>ВОПРОС.</vt:lpstr>
      <vt:lpstr>ЗАДАЧА.</vt:lpstr>
      <vt:lpstr>УСЛОВИЕ.</vt:lpstr>
      <vt:lpstr>ВОПРОС.</vt:lpstr>
      <vt:lpstr>СРАВНИ  ВЫРАЖЕНИЯ:</vt:lpstr>
      <vt:lpstr>Сегодня на уроке мы: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МАТЕМАТИКИ</dc:title>
  <dc:creator>Admin</dc:creator>
  <cp:lastModifiedBy>Admin</cp:lastModifiedBy>
  <cp:revision>13</cp:revision>
  <dcterms:created xsi:type="dcterms:W3CDTF">2012-02-29T15:02:07Z</dcterms:created>
  <dcterms:modified xsi:type="dcterms:W3CDTF">2012-02-29T16:30:14Z</dcterms:modified>
</cp:coreProperties>
</file>