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310" y="-24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46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29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093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087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77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137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09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98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98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926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9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338C8-7FCA-43EB-8D9B-61A3A4A83B22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8E46-3E2E-46B0-B37C-BCE5E46E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8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ы\fon (1) - копия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4338" y="-142908"/>
            <a:ext cx="7215238" cy="20717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D:\от психолога\Фоны\575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4427984"/>
            <a:ext cx="7344816" cy="5160843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276872" y="6156176"/>
            <a:ext cx="4238228" cy="2232248"/>
          </a:xfrm>
        </p:spPr>
        <p:txBody>
          <a:bodyPr>
            <a:normAutofit fontScale="32500" lnSpcReduction="20000"/>
          </a:bodyPr>
          <a:lstStyle/>
          <a:p>
            <a:pPr marL="0" lvl="0" indent="0" algn="ctr">
              <a:buNone/>
            </a:pPr>
            <a:r>
              <a:rPr lang="ru-RU" dirty="0"/>
              <a:t> </a:t>
            </a:r>
            <a:r>
              <a:rPr lang="ru-RU" sz="5200" dirty="0">
                <a:solidFill>
                  <a:prstClr val="black"/>
                </a:solidFill>
              </a:rPr>
              <a:t/>
            </a:r>
            <a:br>
              <a:rPr lang="ru-RU" sz="5200" dirty="0">
                <a:solidFill>
                  <a:prstClr val="black"/>
                </a:solidFill>
              </a:rPr>
            </a:br>
            <a:r>
              <a:rPr lang="ru-RU" sz="4300" b="1" dirty="0" smtClean="0">
                <a:solidFill>
                  <a:prstClr val="black"/>
                </a:solidFill>
              </a:rPr>
              <a:t>Адаптационный </a:t>
            </a:r>
            <a:r>
              <a:rPr lang="ru-RU" sz="4300" b="1" dirty="0">
                <a:solidFill>
                  <a:prstClr val="black"/>
                </a:solidFill>
              </a:rPr>
              <a:t>период считается законченным, если: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300" dirty="0">
                <a:solidFill>
                  <a:prstClr val="black"/>
                </a:solidFill>
              </a:rPr>
              <a:t>Ребёнок спокойно идёт в группу;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300" dirty="0">
                <a:solidFill>
                  <a:prstClr val="black"/>
                </a:solidFill>
              </a:rPr>
              <a:t>С аппетитом ест;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300" dirty="0">
                <a:solidFill>
                  <a:prstClr val="black"/>
                </a:solidFill>
              </a:rPr>
              <a:t>Быстро засыпает, вовремя просыпается;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300" dirty="0">
                <a:solidFill>
                  <a:prstClr val="black"/>
                </a:solidFill>
              </a:rPr>
              <a:t>Эмоционально общается с окружающими;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300" dirty="0">
                <a:solidFill>
                  <a:prstClr val="black"/>
                </a:solidFill>
              </a:rPr>
              <a:t>Играет в разные игры;</a:t>
            </a:r>
          </a:p>
          <a:p>
            <a:pPr marL="0" indent="0"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68531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Долгие проводы – лишние слезы.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42900" y="899592"/>
            <a:ext cx="6182444" cy="4752529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1300" b="1" i="1" dirty="0" smtClean="0"/>
              <a:t>Адаптация</a:t>
            </a:r>
            <a:r>
              <a:rPr lang="ru-RU" sz="1300" dirty="0" smtClean="0"/>
              <a:t> к </a:t>
            </a:r>
            <a:r>
              <a:rPr lang="ru-RU" sz="1300" dirty="0"/>
              <a:t>детскому саду – тяжелое время, как для каждого ребенка, так и для родителей. Поступление ребенка в дошкольное образовательное учреждение сопровождается изменением окружающей его среды, режима дня, характера питания, системы поведенческих реакций малыша, приводит к необходимости устанавливать социальные связи, адаптироваться к новым условиям жизни. </a:t>
            </a:r>
          </a:p>
          <a:p>
            <a:pPr marL="0" indent="450000" algn="just">
              <a:buNone/>
            </a:pPr>
            <a:r>
              <a:rPr lang="ru-RU" sz="1300" dirty="0" smtClean="0"/>
              <a:t>Для </a:t>
            </a:r>
            <a:r>
              <a:rPr lang="ru-RU" sz="1300" dirty="0"/>
              <a:t>того,  чтобы ребенок мог быстро и безболезненно адаптироваться к условиям дошкольного учреждения, необходимо готовить его к посещению детского сада заранее, уделяя ему в этот период особое внимание, так как ребенок попадает в иные условия, существенно отличающиеся от домашних</a:t>
            </a:r>
            <a:r>
              <a:rPr lang="ru-RU" sz="1300" dirty="0" smtClean="0"/>
              <a:t>.</a:t>
            </a:r>
          </a:p>
          <a:p>
            <a:pPr marL="0" indent="450000" algn="just">
              <a:buNone/>
            </a:pPr>
            <a:r>
              <a:rPr lang="ru-RU" sz="1300" dirty="0" smtClean="0"/>
              <a:t>Период адаптации может длиться от одной-двух недель до трех-четырех месяцев и зависит от многих причин.</a:t>
            </a:r>
          </a:p>
          <a:p>
            <a:pPr marL="0" indent="0" algn="ctr">
              <a:buNone/>
            </a:pPr>
            <a:r>
              <a:rPr lang="ru-RU" sz="1300" b="1" dirty="0" smtClean="0"/>
              <a:t>Основными </a:t>
            </a:r>
            <a:r>
              <a:rPr lang="ru-RU" sz="1300" b="1" dirty="0"/>
              <a:t>причинами тяжелой адаптации к условиям ДОУ являются: </a:t>
            </a:r>
            <a:endParaRPr lang="ru-RU" sz="1300" dirty="0"/>
          </a:p>
          <a:p>
            <a:pPr algn="just"/>
            <a:r>
              <a:rPr lang="ru-RU" sz="1300" dirty="0"/>
              <a:t>отсутствие в семье режима, совпадающего с режимом дошкольного учреждения; </a:t>
            </a:r>
          </a:p>
          <a:p>
            <a:pPr algn="just"/>
            <a:r>
              <a:rPr lang="ru-RU" sz="1300" dirty="0"/>
              <a:t>наличие у ребенка своеобразных привычек (например, в 3 года ребёнок ест только определённую пищу, некоторые дети не имеют навыка разжёвывания пищи, пьют только из бутылки  и т. д.); </a:t>
            </a:r>
          </a:p>
          <a:p>
            <a:pPr algn="just"/>
            <a:r>
              <a:rPr lang="ru-RU" sz="1300" dirty="0"/>
              <a:t>неумение занять себя игрушкой; </a:t>
            </a:r>
          </a:p>
          <a:p>
            <a:pPr algn="just"/>
            <a:r>
              <a:rPr lang="ru-RU" sz="1300" dirty="0"/>
              <a:t>отсутствие элементарных культурно-гигиенических навыков (самому пить из чашки, есть пищу ложкой, пользоваться туалетом, иметь элементарные навыки раздевания -  одевания (снимать обувь, носки, шорты (юбочки) и т. д., складывать всё это в свой шкаф; </a:t>
            </a:r>
          </a:p>
          <a:p>
            <a:pPr algn="just"/>
            <a:r>
              <a:rPr lang="ru-RU" sz="1300" dirty="0"/>
              <a:t>отсутствие навыка общения с незнакомыми людьми.</a:t>
            </a:r>
          </a:p>
          <a:p>
            <a:pPr marL="0" indent="0">
              <a:buNone/>
            </a:pPr>
            <a:endParaRPr lang="ru-RU" sz="1300" dirty="0"/>
          </a:p>
        </p:txBody>
      </p:sp>
      <p:sp>
        <p:nvSpPr>
          <p:cNvPr id="8" name="Полилиния 7"/>
          <p:cNvSpPr/>
          <p:nvPr/>
        </p:nvSpPr>
        <p:spPr>
          <a:xfrm>
            <a:off x="627787" y="5210175"/>
            <a:ext cx="5782538" cy="3062456"/>
          </a:xfrm>
          <a:custGeom>
            <a:avLst/>
            <a:gdLst>
              <a:gd name="connsiteX0" fmla="*/ 124688 w 5782538"/>
              <a:gd name="connsiteY0" fmla="*/ 95250 h 3062456"/>
              <a:gd name="connsiteX1" fmla="*/ 124688 w 5782538"/>
              <a:gd name="connsiteY1" fmla="*/ 95250 h 3062456"/>
              <a:gd name="connsiteX2" fmla="*/ 172313 w 5782538"/>
              <a:gd name="connsiteY2" fmla="*/ 171450 h 3062456"/>
              <a:gd name="connsiteX3" fmla="*/ 238988 w 5782538"/>
              <a:gd name="connsiteY3" fmla="*/ 209550 h 3062456"/>
              <a:gd name="connsiteX4" fmla="*/ 296138 w 5782538"/>
              <a:gd name="connsiteY4" fmla="*/ 247650 h 3062456"/>
              <a:gd name="connsiteX5" fmla="*/ 324713 w 5782538"/>
              <a:gd name="connsiteY5" fmla="*/ 266700 h 3062456"/>
              <a:gd name="connsiteX6" fmla="*/ 353288 w 5782538"/>
              <a:gd name="connsiteY6" fmla="*/ 285750 h 3062456"/>
              <a:gd name="connsiteX7" fmla="*/ 381863 w 5782538"/>
              <a:gd name="connsiteY7" fmla="*/ 295275 h 3062456"/>
              <a:gd name="connsiteX8" fmla="*/ 477113 w 5782538"/>
              <a:gd name="connsiteY8" fmla="*/ 314325 h 3062456"/>
              <a:gd name="connsiteX9" fmla="*/ 505688 w 5782538"/>
              <a:gd name="connsiteY9" fmla="*/ 333375 h 3062456"/>
              <a:gd name="connsiteX10" fmla="*/ 543788 w 5782538"/>
              <a:gd name="connsiteY10" fmla="*/ 361950 h 3062456"/>
              <a:gd name="connsiteX11" fmla="*/ 581888 w 5782538"/>
              <a:gd name="connsiteY11" fmla="*/ 381000 h 3062456"/>
              <a:gd name="connsiteX12" fmla="*/ 610463 w 5782538"/>
              <a:gd name="connsiteY12" fmla="*/ 419100 h 3062456"/>
              <a:gd name="connsiteX13" fmla="*/ 667613 w 5782538"/>
              <a:gd name="connsiteY13" fmla="*/ 447675 h 3062456"/>
              <a:gd name="connsiteX14" fmla="*/ 705713 w 5782538"/>
              <a:gd name="connsiteY14" fmla="*/ 466725 h 3062456"/>
              <a:gd name="connsiteX15" fmla="*/ 762863 w 5782538"/>
              <a:gd name="connsiteY15" fmla="*/ 476250 h 3062456"/>
              <a:gd name="connsiteX16" fmla="*/ 981938 w 5782538"/>
              <a:gd name="connsiteY16" fmla="*/ 485775 h 3062456"/>
              <a:gd name="connsiteX17" fmla="*/ 1039088 w 5782538"/>
              <a:gd name="connsiteY17" fmla="*/ 504825 h 3062456"/>
              <a:gd name="connsiteX18" fmla="*/ 1096238 w 5782538"/>
              <a:gd name="connsiteY18" fmla="*/ 542925 h 3062456"/>
              <a:gd name="connsiteX19" fmla="*/ 1143863 w 5782538"/>
              <a:gd name="connsiteY19" fmla="*/ 590550 h 3062456"/>
              <a:gd name="connsiteX20" fmla="*/ 1162913 w 5782538"/>
              <a:gd name="connsiteY20" fmla="*/ 619125 h 3062456"/>
              <a:gd name="connsiteX21" fmla="*/ 1220063 w 5782538"/>
              <a:gd name="connsiteY21" fmla="*/ 657225 h 3062456"/>
              <a:gd name="connsiteX22" fmla="*/ 1248638 w 5782538"/>
              <a:gd name="connsiteY22" fmla="*/ 676275 h 3062456"/>
              <a:gd name="connsiteX23" fmla="*/ 1277213 w 5782538"/>
              <a:gd name="connsiteY23" fmla="*/ 695325 h 3062456"/>
              <a:gd name="connsiteX24" fmla="*/ 1305788 w 5782538"/>
              <a:gd name="connsiteY24" fmla="*/ 723900 h 3062456"/>
              <a:gd name="connsiteX25" fmla="*/ 1343888 w 5782538"/>
              <a:gd name="connsiteY25" fmla="*/ 790575 h 3062456"/>
              <a:gd name="connsiteX26" fmla="*/ 1362938 w 5782538"/>
              <a:gd name="connsiteY26" fmla="*/ 847725 h 3062456"/>
              <a:gd name="connsiteX27" fmla="*/ 1372463 w 5782538"/>
              <a:gd name="connsiteY27" fmla="*/ 904875 h 3062456"/>
              <a:gd name="connsiteX28" fmla="*/ 1353413 w 5782538"/>
              <a:gd name="connsiteY28" fmla="*/ 1076325 h 3062456"/>
              <a:gd name="connsiteX29" fmla="*/ 1305788 w 5782538"/>
              <a:gd name="connsiteY29" fmla="*/ 1133475 h 3062456"/>
              <a:gd name="connsiteX30" fmla="*/ 1286738 w 5782538"/>
              <a:gd name="connsiteY30" fmla="*/ 1171575 h 3062456"/>
              <a:gd name="connsiteX31" fmla="*/ 1267688 w 5782538"/>
              <a:gd name="connsiteY31" fmla="*/ 1200150 h 3062456"/>
              <a:gd name="connsiteX32" fmla="*/ 1248638 w 5782538"/>
              <a:gd name="connsiteY32" fmla="*/ 1257300 h 3062456"/>
              <a:gd name="connsiteX33" fmla="*/ 1239113 w 5782538"/>
              <a:gd name="connsiteY33" fmla="*/ 1285875 h 3062456"/>
              <a:gd name="connsiteX34" fmla="*/ 1229588 w 5782538"/>
              <a:gd name="connsiteY34" fmla="*/ 1314450 h 3062456"/>
              <a:gd name="connsiteX35" fmla="*/ 1210538 w 5782538"/>
              <a:gd name="connsiteY35" fmla="*/ 1419225 h 3062456"/>
              <a:gd name="connsiteX36" fmla="*/ 1220063 w 5782538"/>
              <a:gd name="connsiteY36" fmla="*/ 1647825 h 3062456"/>
              <a:gd name="connsiteX37" fmla="*/ 1267688 w 5782538"/>
              <a:gd name="connsiteY37" fmla="*/ 1733550 h 3062456"/>
              <a:gd name="connsiteX38" fmla="*/ 1315313 w 5782538"/>
              <a:gd name="connsiteY38" fmla="*/ 1800225 h 3062456"/>
              <a:gd name="connsiteX39" fmla="*/ 1410563 w 5782538"/>
              <a:gd name="connsiteY39" fmla="*/ 1819275 h 3062456"/>
              <a:gd name="connsiteX40" fmla="*/ 1686788 w 5782538"/>
              <a:gd name="connsiteY40" fmla="*/ 1828800 h 3062456"/>
              <a:gd name="connsiteX41" fmla="*/ 1715363 w 5782538"/>
              <a:gd name="connsiteY41" fmla="*/ 1838325 h 3062456"/>
              <a:gd name="connsiteX42" fmla="*/ 1782038 w 5782538"/>
              <a:gd name="connsiteY42" fmla="*/ 1876425 h 3062456"/>
              <a:gd name="connsiteX43" fmla="*/ 1801088 w 5782538"/>
              <a:gd name="connsiteY43" fmla="*/ 1914525 h 3062456"/>
              <a:gd name="connsiteX44" fmla="*/ 1839188 w 5782538"/>
              <a:gd name="connsiteY44" fmla="*/ 1971675 h 3062456"/>
              <a:gd name="connsiteX45" fmla="*/ 1858238 w 5782538"/>
              <a:gd name="connsiteY45" fmla="*/ 2000250 h 3062456"/>
              <a:gd name="connsiteX46" fmla="*/ 1877288 w 5782538"/>
              <a:gd name="connsiteY46" fmla="*/ 2028825 h 3062456"/>
              <a:gd name="connsiteX47" fmla="*/ 1896338 w 5782538"/>
              <a:gd name="connsiteY47" fmla="*/ 2085975 h 3062456"/>
              <a:gd name="connsiteX48" fmla="*/ 1905863 w 5782538"/>
              <a:gd name="connsiteY48" fmla="*/ 2152650 h 3062456"/>
              <a:gd name="connsiteX49" fmla="*/ 1924913 w 5782538"/>
              <a:gd name="connsiteY49" fmla="*/ 2209800 h 3062456"/>
              <a:gd name="connsiteX50" fmla="*/ 1934438 w 5782538"/>
              <a:gd name="connsiteY50" fmla="*/ 2352675 h 3062456"/>
              <a:gd name="connsiteX51" fmla="*/ 1943963 w 5782538"/>
              <a:gd name="connsiteY51" fmla="*/ 2524125 h 3062456"/>
              <a:gd name="connsiteX52" fmla="*/ 1982063 w 5782538"/>
              <a:gd name="connsiteY52" fmla="*/ 2609850 h 3062456"/>
              <a:gd name="connsiteX53" fmla="*/ 1991588 w 5782538"/>
              <a:gd name="connsiteY53" fmla="*/ 2638425 h 3062456"/>
              <a:gd name="connsiteX54" fmla="*/ 2010638 w 5782538"/>
              <a:gd name="connsiteY54" fmla="*/ 2676525 h 3062456"/>
              <a:gd name="connsiteX55" fmla="*/ 2039213 w 5782538"/>
              <a:gd name="connsiteY55" fmla="*/ 2733675 h 3062456"/>
              <a:gd name="connsiteX56" fmla="*/ 2067788 w 5782538"/>
              <a:gd name="connsiteY56" fmla="*/ 2743200 h 3062456"/>
              <a:gd name="connsiteX57" fmla="*/ 2096363 w 5782538"/>
              <a:gd name="connsiteY57" fmla="*/ 2762250 h 3062456"/>
              <a:gd name="connsiteX58" fmla="*/ 2134463 w 5782538"/>
              <a:gd name="connsiteY58" fmla="*/ 2781300 h 3062456"/>
              <a:gd name="connsiteX59" fmla="*/ 2172563 w 5782538"/>
              <a:gd name="connsiteY59" fmla="*/ 2809875 h 3062456"/>
              <a:gd name="connsiteX60" fmla="*/ 2210663 w 5782538"/>
              <a:gd name="connsiteY60" fmla="*/ 2828925 h 3062456"/>
              <a:gd name="connsiteX61" fmla="*/ 2239238 w 5782538"/>
              <a:gd name="connsiteY61" fmla="*/ 2847975 h 3062456"/>
              <a:gd name="connsiteX62" fmla="*/ 2324963 w 5782538"/>
              <a:gd name="connsiteY62" fmla="*/ 2876550 h 3062456"/>
              <a:gd name="connsiteX63" fmla="*/ 2382113 w 5782538"/>
              <a:gd name="connsiteY63" fmla="*/ 2895600 h 3062456"/>
              <a:gd name="connsiteX64" fmla="*/ 2410688 w 5782538"/>
              <a:gd name="connsiteY64" fmla="*/ 2905125 h 3062456"/>
              <a:gd name="connsiteX65" fmla="*/ 2448788 w 5782538"/>
              <a:gd name="connsiteY65" fmla="*/ 2914650 h 3062456"/>
              <a:gd name="connsiteX66" fmla="*/ 2477363 w 5782538"/>
              <a:gd name="connsiteY66" fmla="*/ 2924175 h 3062456"/>
              <a:gd name="connsiteX67" fmla="*/ 2658338 w 5782538"/>
              <a:gd name="connsiteY67" fmla="*/ 2952750 h 3062456"/>
              <a:gd name="connsiteX68" fmla="*/ 2772638 w 5782538"/>
              <a:gd name="connsiteY68" fmla="*/ 2971800 h 3062456"/>
              <a:gd name="connsiteX69" fmla="*/ 2829788 w 5782538"/>
              <a:gd name="connsiteY69" fmla="*/ 2981325 h 3062456"/>
              <a:gd name="connsiteX70" fmla="*/ 2877413 w 5782538"/>
              <a:gd name="connsiteY70" fmla="*/ 2990850 h 3062456"/>
              <a:gd name="connsiteX71" fmla="*/ 3086963 w 5782538"/>
              <a:gd name="connsiteY71" fmla="*/ 3000375 h 3062456"/>
              <a:gd name="connsiteX72" fmla="*/ 3344138 w 5782538"/>
              <a:gd name="connsiteY72" fmla="*/ 3028950 h 3062456"/>
              <a:gd name="connsiteX73" fmla="*/ 4068038 w 5782538"/>
              <a:gd name="connsiteY73" fmla="*/ 3000375 h 3062456"/>
              <a:gd name="connsiteX74" fmla="*/ 4125188 w 5782538"/>
              <a:gd name="connsiteY74" fmla="*/ 2962275 h 3062456"/>
              <a:gd name="connsiteX75" fmla="*/ 4182338 w 5782538"/>
              <a:gd name="connsiteY75" fmla="*/ 2914650 h 3062456"/>
              <a:gd name="connsiteX76" fmla="*/ 4201388 w 5782538"/>
              <a:gd name="connsiteY76" fmla="*/ 2886075 h 3062456"/>
              <a:gd name="connsiteX77" fmla="*/ 4210913 w 5782538"/>
              <a:gd name="connsiteY77" fmla="*/ 2847975 h 3062456"/>
              <a:gd name="connsiteX78" fmla="*/ 4249013 w 5782538"/>
              <a:gd name="connsiteY78" fmla="*/ 2790825 h 3062456"/>
              <a:gd name="connsiteX79" fmla="*/ 4268063 w 5782538"/>
              <a:gd name="connsiteY79" fmla="*/ 2762250 h 3062456"/>
              <a:gd name="connsiteX80" fmla="*/ 4306163 w 5782538"/>
              <a:gd name="connsiteY80" fmla="*/ 2705100 h 3062456"/>
              <a:gd name="connsiteX81" fmla="*/ 4325213 w 5782538"/>
              <a:gd name="connsiteY81" fmla="*/ 2676525 h 3062456"/>
              <a:gd name="connsiteX82" fmla="*/ 4382363 w 5782538"/>
              <a:gd name="connsiteY82" fmla="*/ 2638425 h 3062456"/>
              <a:gd name="connsiteX83" fmla="*/ 4439513 w 5782538"/>
              <a:gd name="connsiteY83" fmla="*/ 2600325 h 3062456"/>
              <a:gd name="connsiteX84" fmla="*/ 4468088 w 5782538"/>
              <a:gd name="connsiteY84" fmla="*/ 2581275 h 3062456"/>
              <a:gd name="connsiteX85" fmla="*/ 4506188 w 5782538"/>
              <a:gd name="connsiteY85" fmla="*/ 2562225 h 3062456"/>
              <a:gd name="connsiteX86" fmla="*/ 4563338 w 5782538"/>
              <a:gd name="connsiteY86" fmla="*/ 2524125 h 3062456"/>
              <a:gd name="connsiteX87" fmla="*/ 4630013 w 5782538"/>
              <a:gd name="connsiteY87" fmla="*/ 2505075 h 3062456"/>
              <a:gd name="connsiteX88" fmla="*/ 4658588 w 5782538"/>
              <a:gd name="connsiteY88" fmla="*/ 2495550 h 3062456"/>
              <a:gd name="connsiteX89" fmla="*/ 5553938 w 5782538"/>
              <a:gd name="connsiteY89" fmla="*/ 2486025 h 3062456"/>
              <a:gd name="connsiteX90" fmla="*/ 5582513 w 5782538"/>
              <a:gd name="connsiteY90" fmla="*/ 2476500 h 3062456"/>
              <a:gd name="connsiteX91" fmla="*/ 5677763 w 5782538"/>
              <a:gd name="connsiteY91" fmla="*/ 2457450 h 3062456"/>
              <a:gd name="connsiteX92" fmla="*/ 5715863 w 5782538"/>
              <a:gd name="connsiteY92" fmla="*/ 2438400 h 3062456"/>
              <a:gd name="connsiteX93" fmla="*/ 5753963 w 5782538"/>
              <a:gd name="connsiteY93" fmla="*/ 2428875 h 3062456"/>
              <a:gd name="connsiteX94" fmla="*/ 5763488 w 5782538"/>
              <a:gd name="connsiteY94" fmla="*/ 2390775 h 3062456"/>
              <a:gd name="connsiteX95" fmla="*/ 5782538 w 5782538"/>
              <a:gd name="connsiteY95" fmla="*/ 2333625 h 3062456"/>
              <a:gd name="connsiteX96" fmla="*/ 5773013 w 5782538"/>
              <a:gd name="connsiteY96" fmla="*/ 2228850 h 3062456"/>
              <a:gd name="connsiteX97" fmla="*/ 5753963 w 5782538"/>
              <a:gd name="connsiteY97" fmla="*/ 2200275 h 3062456"/>
              <a:gd name="connsiteX98" fmla="*/ 5744438 w 5782538"/>
              <a:gd name="connsiteY98" fmla="*/ 2171700 h 3062456"/>
              <a:gd name="connsiteX99" fmla="*/ 5753963 w 5782538"/>
              <a:gd name="connsiteY99" fmla="*/ 1838325 h 3062456"/>
              <a:gd name="connsiteX100" fmla="*/ 5763488 w 5782538"/>
              <a:gd name="connsiteY100" fmla="*/ 1800225 h 3062456"/>
              <a:gd name="connsiteX101" fmla="*/ 5773013 w 5782538"/>
              <a:gd name="connsiteY101" fmla="*/ 1562100 h 3062456"/>
              <a:gd name="connsiteX102" fmla="*/ 5763488 w 5782538"/>
              <a:gd name="connsiteY102" fmla="*/ 1209675 h 3062456"/>
              <a:gd name="connsiteX103" fmla="*/ 5753963 w 5782538"/>
              <a:gd name="connsiteY103" fmla="*/ 1057275 h 3062456"/>
              <a:gd name="connsiteX104" fmla="*/ 5734913 w 5782538"/>
              <a:gd name="connsiteY104" fmla="*/ 228600 h 3062456"/>
              <a:gd name="connsiteX105" fmla="*/ 5696813 w 5782538"/>
              <a:gd name="connsiteY105" fmla="*/ 19050 h 3062456"/>
              <a:gd name="connsiteX106" fmla="*/ 5287238 w 5782538"/>
              <a:gd name="connsiteY106" fmla="*/ 28575 h 3062456"/>
              <a:gd name="connsiteX107" fmla="*/ 5249138 w 5782538"/>
              <a:gd name="connsiteY107" fmla="*/ 38100 h 3062456"/>
              <a:gd name="connsiteX108" fmla="*/ 5134838 w 5782538"/>
              <a:gd name="connsiteY108" fmla="*/ 47625 h 3062456"/>
              <a:gd name="connsiteX109" fmla="*/ 4839563 w 5782538"/>
              <a:gd name="connsiteY109" fmla="*/ 66675 h 3062456"/>
              <a:gd name="connsiteX110" fmla="*/ 4791938 w 5782538"/>
              <a:gd name="connsiteY110" fmla="*/ 76200 h 3062456"/>
              <a:gd name="connsiteX111" fmla="*/ 4753838 w 5782538"/>
              <a:gd name="connsiteY111" fmla="*/ 85725 h 3062456"/>
              <a:gd name="connsiteX112" fmla="*/ 4277588 w 5782538"/>
              <a:gd name="connsiteY112" fmla="*/ 95250 h 3062456"/>
              <a:gd name="connsiteX113" fmla="*/ 3258413 w 5782538"/>
              <a:gd name="connsiteY113" fmla="*/ 95250 h 3062456"/>
              <a:gd name="connsiteX114" fmla="*/ 3163163 w 5782538"/>
              <a:gd name="connsiteY114" fmla="*/ 76200 h 3062456"/>
              <a:gd name="connsiteX115" fmla="*/ 3134588 w 5782538"/>
              <a:gd name="connsiteY115" fmla="*/ 66675 h 3062456"/>
              <a:gd name="connsiteX116" fmla="*/ 2982188 w 5782538"/>
              <a:gd name="connsiteY116" fmla="*/ 47625 h 3062456"/>
              <a:gd name="connsiteX117" fmla="*/ 2896463 w 5782538"/>
              <a:gd name="connsiteY117" fmla="*/ 28575 h 3062456"/>
              <a:gd name="connsiteX118" fmla="*/ 2744063 w 5782538"/>
              <a:gd name="connsiteY118" fmla="*/ 9525 h 3062456"/>
              <a:gd name="connsiteX119" fmla="*/ 2715488 w 5782538"/>
              <a:gd name="connsiteY119" fmla="*/ 0 h 3062456"/>
              <a:gd name="connsiteX120" fmla="*/ 1277213 w 5782538"/>
              <a:gd name="connsiteY120" fmla="*/ 9525 h 3062456"/>
              <a:gd name="connsiteX121" fmla="*/ 1239113 w 5782538"/>
              <a:gd name="connsiteY121" fmla="*/ 19050 h 3062456"/>
              <a:gd name="connsiteX122" fmla="*/ 1191488 w 5782538"/>
              <a:gd name="connsiteY122" fmla="*/ 28575 h 3062456"/>
              <a:gd name="connsiteX123" fmla="*/ 1000988 w 5782538"/>
              <a:gd name="connsiteY123" fmla="*/ 38100 h 3062456"/>
              <a:gd name="connsiteX124" fmla="*/ 477113 w 5782538"/>
              <a:gd name="connsiteY124" fmla="*/ 47625 h 3062456"/>
              <a:gd name="connsiteX125" fmla="*/ 96113 w 5782538"/>
              <a:gd name="connsiteY125" fmla="*/ 57150 h 3062456"/>
              <a:gd name="connsiteX126" fmla="*/ 58013 w 5782538"/>
              <a:gd name="connsiteY126" fmla="*/ 66675 h 3062456"/>
              <a:gd name="connsiteX127" fmla="*/ 10388 w 5782538"/>
              <a:gd name="connsiteY127" fmla="*/ 104775 h 3062456"/>
              <a:gd name="connsiteX128" fmla="*/ 29438 w 5782538"/>
              <a:gd name="connsiteY128" fmla="*/ 123825 h 3062456"/>
              <a:gd name="connsiteX129" fmla="*/ 124688 w 5782538"/>
              <a:gd name="connsiteY129" fmla="*/ 95250 h 30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782538" h="3062456">
                <a:moveTo>
                  <a:pt x="124688" y="95250"/>
                </a:moveTo>
                <a:lnTo>
                  <a:pt x="124688" y="95250"/>
                </a:lnTo>
                <a:cubicBezTo>
                  <a:pt x="140563" y="120650"/>
                  <a:pt x="153602" y="148061"/>
                  <a:pt x="172313" y="171450"/>
                </a:cubicBezTo>
                <a:cubicBezTo>
                  <a:pt x="182451" y="184123"/>
                  <a:pt x="228171" y="203060"/>
                  <a:pt x="238988" y="209550"/>
                </a:cubicBezTo>
                <a:cubicBezTo>
                  <a:pt x="258621" y="221330"/>
                  <a:pt x="277088" y="234950"/>
                  <a:pt x="296138" y="247650"/>
                </a:cubicBezTo>
                <a:lnTo>
                  <a:pt x="324713" y="266700"/>
                </a:lnTo>
                <a:cubicBezTo>
                  <a:pt x="334238" y="273050"/>
                  <a:pt x="342428" y="282130"/>
                  <a:pt x="353288" y="285750"/>
                </a:cubicBezTo>
                <a:cubicBezTo>
                  <a:pt x="362813" y="288925"/>
                  <a:pt x="372080" y="293017"/>
                  <a:pt x="381863" y="295275"/>
                </a:cubicBezTo>
                <a:cubicBezTo>
                  <a:pt x="413413" y="302556"/>
                  <a:pt x="477113" y="314325"/>
                  <a:pt x="477113" y="314325"/>
                </a:cubicBezTo>
                <a:cubicBezTo>
                  <a:pt x="486638" y="320675"/>
                  <a:pt x="496373" y="326721"/>
                  <a:pt x="505688" y="333375"/>
                </a:cubicBezTo>
                <a:cubicBezTo>
                  <a:pt x="518606" y="342602"/>
                  <a:pt x="530326" y="353536"/>
                  <a:pt x="543788" y="361950"/>
                </a:cubicBezTo>
                <a:cubicBezTo>
                  <a:pt x="555829" y="369475"/>
                  <a:pt x="569188" y="374650"/>
                  <a:pt x="581888" y="381000"/>
                </a:cubicBezTo>
                <a:cubicBezTo>
                  <a:pt x="591413" y="393700"/>
                  <a:pt x="599238" y="407875"/>
                  <a:pt x="610463" y="419100"/>
                </a:cubicBezTo>
                <a:cubicBezTo>
                  <a:pt x="633344" y="441981"/>
                  <a:pt x="640499" y="436055"/>
                  <a:pt x="667613" y="447675"/>
                </a:cubicBezTo>
                <a:cubicBezTo>
                  <a:pt x="680664" y="453268"/>
                  <a:pt x="692113" y="462645"/>
                  <a:pt x="705713" y="466725"/>
                </a:cubicBezTo>
                <a:cubicBezTo>
                  <a:pt x="724211" y="472274"/>
                  <a:pt x="743596" y="474921"/>
                  <a:pt x="762863" y="476250"/>
                </a:cubicBezTo>
                <a:cubicBezTo>
                  <a:pt x="835784" y="481279"/>
                  <a:pt x="908913" y="482600"/>
                  <a:pt x="981938" y="485775"/>
                </a:cubicBezTo>
                <a:cubicBezTo>
                  <a:pt x="1000988" y="492125"/>
                  <a:pt x="1022380" y="493686"/>
                  <a:pt x="1039088" y="504825"/>
                </a:cubicBezTo>
                <a:lnTo>
                  <a:pt x="1096238" y="542925"/>
                </a:lnTo>
                <a:cubicBezTo>
                  <a:pt x="1147038" y="619125"/>
                  <a:pt x="1080363" y="527050"/>
                  <a:pt x="1143863" y="590550"/>
                </a:cubicBezTo>
                <a:cubicBezTo>
                  <a:pt x="1151958" y="598645"/>
                  <a:pt x="1154298" y="611587"/>
                  <a:pt x="1162913" y="619125"/>
                </a:cubicBezTo>
                <a:cubicBezTo>
                  <a:pt x="1180143" y="634202"/>
                  <a:pt x="1201013" y="644525"/>
                  <a:pt x="1220063" y="657225"/>
                </a:cubicBezTo>
                <a:lnTo>
                  <a:pt x="1248638" y="676275"/>
                </a:lnTo>
                <a:cubicBezTo>
                  <a:pt x="1258163" y="682625"/>
                  <a:pt x="1269118" y="687230"/>
                  <a:pt x="1277213" y="695325"/>
                </a:cubicBezTo>
                <a:cubicBezTo>
                  <a:pt x="1286738" y="704850"/>
                  <a:pt x="1297164" y="713552"/>
                  <a:pt x="1305788" y="723900"/>
                </a:cubicBezTo>
                <a:cubicBezTo>
                  <a:pt x="1319006" y="739761"/>
                  <a:pt x="1336722" y="772659"/>
                  <a:pt x="1343888" y="790575"/>
                </a:cubicBezTo>
                <a:cubicBezTo>
                  <a:pt x="1351346" y="809219"/>
                  <a:pt x="1359637" y="827918"/>
                  <a:pt x="1362938" y="847725"/>
                </a:cubicBezTo>
                <a:lnTo>
                  <a:pt x="1372463" y="904875"/>
                </a:lnTo>
                <a:cubicBezTo>
                  <a:pt x="1371893" y="912848"/>
                  <a:pt x="1370841" y="1035659"/>
                  <a:pt x="1353413" y="1076325"/>
                </a:cubicBezTo>
                <a:cubicBezTo>
                  <a:pt x="1337216" y="1114119"/>
                  <a:pt x="1330309" y="1099146"/>
                  <a:pt x="1305788" y="1133475"/>
                </a:cubicBezTo>
                <a:cubicBezTo>
                  <a:pt x="1297535" y="1145029"/>
                  <a:pt x="1293783" y="1159247"/>
                  <a:pt x="1286738" y="1171575"/>
                </a:cubicBezTo>
                <a:cubicBezTo>
                  <a:pt x="1281058" y="1181514"/>
                  <a:pt x="1272337" y="1189689"/>
                  <a:pt x="1267688" y="1200150"/>
                </a:cubicBezTo>
                <a:cubicBezTo>
                  <a:pt x="1259533" y="1218500"/>
                  <a:pt x="1254988" y="1238250"/>
                  <a:pt x="1248638" y="1257300"/>
                </a:cubicBezTo>
                <a:lnTo>
                  <a:pt x="1239113" y="1285875"/>
                </a:lnTo>
                <a:cubicBezTo>
                  <a:pt x="1235938" y="1295400"/>
                  <a:pt x="1231239" y="1304546"/>
                  <a:pt x="1229588" y="1314450"/>
                </a:cubicBezTo>
                <a:cubicBezTo>
                  <a:pt x="1217401" y="1387569"/>
                  <a:pt x="1223851" y="1352662"/>
                  <a:pt x="1210538" y="1419225"/>
                </a:cubicBezTo>
                <a:cubicBezTo>
                  <a:pt x="1213713" y="1495425"/>
                  <a:pt x="1214429" y="1571767"/>
                  <a:pt x="1220063" y="1647825"/>
                </a:cubicBezTo>
                <a:cubicBezTo>
                  <a:pt x="1222159" y="1676116"/>
                  <a:pt x="1257470" y="1718223"/>
                  <a:pt x="1267688" y="1733550"/>
                </a:cubicBezTo>
                <a:cubicBezTo>
                  <a:pt x="1274087" y="1743149"/>
                  <a:pt x="1309625" y="1797600"/>
                  <a:pt x="1315313" y="1800225"/>
                </a:cubicBezTo>
                <a:cubicBezTo>
                  <a:pt x="1344712" y="1813794"/>
                  <a:pt x="1378203" y="1818159"/>
                  <a:pt x="1410563" y="1819275"/>
                </a:cubicBezTo>
                <a:lnTo>
                  <a:pt x="1686788" y="1828800"/>
                </a:lnTo>
                <a:cubicBezTo>
                  <a:pt x="1696313" y="1831975"/>
                  <a:pt x="1706135" y="1834370"/>
                  <a:pt x="1715363" y="1838325"/>
                </a:cubicBezTo>
                <a:cubicBezTo>
                  <a:pt x="1749200" y="1852827"/>
                  <a:pt x="1753340" y="1857293"/>
                  <a:pt x="1782038" y="1876425"/>
                </a:cubicBezTo>
                <a:cubicBezTo>
                  <a:pt x="1788388" y="1889125"/>
                  <a:pt x="1793783" y="1902349"/>
                  <a:pt x="1801088" y="1914525"/>
                </a:cubicBezTo>
                <a:cubicBezTo>
                  <a:pt x="1812868" y="1934158"/>
                  <a:pt x="1826488" y="1952625"/>
                  <a:pt x="1839188" y="1971675"/>
                </a:cubicBezTo>
                <a:lnTo>
                  <a:pt x="1858238" y="2000250"/>
                </a:lnTo>
                <a:cubicBezTo>
                  <a:pt x="1864588" y="2009775"/>
                  <a:pt x="1873668" y="2017965"/>
                  <a:pt x="1877288" y="2028825"/>
                </a:cubicBezTo>
                <a:lnTo>
                  <a:pt x="1896338" y="2085975"/>
                </a:lnTo>
                <a:cubicBezTo>
                  <a:pt x="1899513" y="2108200"/>
                  <a:pt x="1900815" y="2130774"/>
                  <a:pt x="1905863" y="2152650"/>
                </a:cubicBezTo>
                <a:cubicBezTo>
                  <a:pt x="1910378" y="2172216"/>
                  <a:pt x="1924913" y="2209800"/>
                  <a:pt x="1924913" y="2209800"/>
                </a:cubicBezTo>
                <a:cubicBezTo>
                  <a:pt x="1928088" y="2257425"/>
                  <a:pt x="1931551" y="2305032"/>
                  <a:pt x="1934438" y="2352675"/>
                </a:cubicBezTo>
                <a:cubicBezTo>
                  <a:pt x="1937901" y="2409808"/>
                  <a:pt x="1936863" y="2467329"/>
                  <a:pt x="1943963" y="2524125"/>
                </a:cubicBezTo>
                <a:cubicBezTo>
                  <a:pt x="1952154" y="2589655"/>
                  <a:pt x="1960129" y="2565981"/>
                  <a:pt x="1982063" y="2609850"/>
                </a:cubicBezTo>
                <a:cubicBezTo>
                  <a:pt x="1986553" y="2618830"/>
                  <a:pt x="1987633" y="2629197"/>
                  <a:pt x="1991588" y="2638425"/>
                </a:cubicBezTo>
                <a:cubicBezTo>
                  <a:pt x="1997181" y="2651476"/>
                  <a:pt x="2005045" y="2663474"/>
                  <a:pt x="2010638" y="2676525"/>
                </a:cubicBezTo>
                <a:cubicBezTo>
                  <a:pt x="2019641" y="2697532"/>
                  <a:pt x="2019317" y="2717758"/>
                  <a:pt x="2039213" y="2733675"/>
                </a:cubicBezTo>
                <a:cubicBezTo>
                  <a:pt x="2047053" y="2739947"/>
                  <a:pt x="2058808" y="2738710"/>
                  <a:pt x="2067788" y="2743200"/>
                </a:cubicBezTo>
                <a:cubicBezTo>
                  <a:pt x="2078027" y="2748320"/>
                  <a:pt x="2086424" y="2756570"/>
                  <a:pt x="2096363" y="2762250"/>
                </a:cubicBezTo>
                <a:cubicBezTo>
                  <a:pt x="2108691" y="2769295"/>
                  <a:pt x="2122422" y="2773775"/>
                  <a:pt x="2134463" y="2781300"/>
                </a:cubicBezTo>
                <a:cubicBezTo>
                  <a:pt x="2147925" y="2789714"/>
                  <a:pt x="2159101" y="2801461"/>
                  <a:pt x="2172563" y="2809875"/>
                </a:cubicBezTo>
                <a:cubicBezTo>
                  <a:pt x="2184604" y="2817400"/>
                  <a:pt x="2198335" y="2821880"/>
                  <a:pt x="2210663" y="2828925"/>
                </a:cubicBezTo>
                <a:cubicBezTo>
                  <a:pt x="2220602" y="2834605"/>
                  <a:pt x="2228777" y="2843326"/>
                  <a:pt x="2239238" y="2847975"/>
                </a:cubicBezTo>
                <a:lnTo>
                  <a:pt x="2324963" y="2876550"/>
                </a:lnTo>
                <a:lnTo>
                  <a:pt x="2382113" y="2895600"/>
                </a:lnTo>
                <a:cubicBezTo>
                  <a:pt x="2391638" y="2898775"/>
                  <a:pt x="2400948" y="2902690"/>
                  <a:pt x="2410688" y="2905125"/>
                </a:cubicBezTo>
                <a:cubicBezTo>
                  <a:pt x="2423388" y="2908300"/>
                  <a:pt x="2436201" y="2911054"/>
                  <a:pt x="2448788" y="2914650"/>
                </a:cubicBezTo>
                <a:cubicBezTo>
                  <a:pt x="2458442" y="2917408"/>
                  <a:pt x="2467518" y="2922206"/>
                  <a:pt x="2477363" y="2924175"/>
                </a:cubicBezTo>
                <a:cubicBezTo>
                  <a:pt x="2528104" y="2934323"/>
                  <a:pt x="2615093" y="2938335"/>
                  <a:pt x="2658338" y="2952750"/>
                </a:cubicBezTo>
                <a:cubicBezTo>
                  <a:pt x="2717902" y="2972605"/>
                  <a:pt x="2666300" y="2957622"/>
                  <a:pt x="2772638" y="2971800"/>
                </a:cubicBezTo>
                <a:cubicBezTo>
                  <a:pt x="2791781" y="2974352"/>
                  <a:pt x="2810787" y="2977870"/>
                  <a:pt x="2829788" y="2981325"/>
                </a:cubicBezTo>
                <a:cubicBezTo>
                  <a:pt x="2845716" y="2984221"/>
                  <a:pt x="2861268" y="2989654"/>
                  <a:pt x="2877413" y="2990850"/>
                </a:cubicBezTo>
                <a:cubicBezTo>
                  <a:pt x="2947144" y="2996015"/>
                  <a:pt x="3017113" y="2997200"/>
                  <a:pt x="3086963" y="3000375"/>
                </a:cubicBezTo>
                <a:cubicBezTo>
                  <a:pt x="3274161" y="3023775"/>
                  <a:pt x="3188378" y="3014790"/>
                  <a:pt x="3344138" y="3028950"/>
                </a:cubicBezTo>
                <a:cubicBezTo>
                  <a:pt x="3377721" y="3028484"/>
                  <a:pt x="3866841" y="3121093"/>
                  <a:pt x="4068038" y="3000375"/>
                </a:cubicBezTo>
                <a:cubicBezTo>
                  <a:pt x="4087671" y="2988595"/>
                  <a:pt x="4106138" y="2974975"/>
                  <a:pt x="4125188" y="2962275"/>
                </a:cubicBezTo>
                <a:cubicBezTo>
                  <a:pt x="4153285" y="2943544"/>
                  <a:pt x="4159419" y="2942152"/>
                  <a:pt x="4182338" y="2914650"/>
                </a:cubicBezTo>
                <a:cubicBezTo>
                  <a:pt x="4189667" y="2905856"/>
                  <a:pt x="4195038" y="2895600"/>
                  <a:pt x="4201388" y="2886075"/>
                </a:cubicBezTo>
                <a:cubicBezTo>
                  <a:pt x="4204563" y="2873375"/>
                  <a:pt x="4205059" y="2859684"/>
                  <a:pt x="4210913" y="2847975"/>
                </a:cubicBezTo>
                <a:cubicBezTo>
                  <a:pt x="4221152" y="2827497"/>
                  <a:pt x="4236313" y="2809875"/>
                  <a:pt x="4249013" y="2790825"/>
                </a:cubicBezTo>
                <a:cubicBezTo>
                  <a:pt x="4255363" y="2781300"/>
                  <a:pt x="4264443" y="2773110"/>
                  <a:pt x="4268063" y="2762250"/>
                </a:cubicBezTo>
                <a:cubicBezTo>
                  <a:pt x="4284802" y="2712032"/>
                  <a:pt x="4266525" y="2752666"/>
                  <a:pt x="4306163" y="2705100"/>
                </a:cubicBezTo>
                <a:cubicBezTo>
                  <a:pt x="4313492" y="2696306"/>
                  <a:pt x="4316598" y="2684063"/>
                  <a:pt x="4325213" y="2676525"/>
                </a:cubicBezTo>
                <a:cubicBezTo>
                  <a:pt x="4342443" y="2661448"/>
                  <a:pt x="4363313" y="2651125"/>
                  <a:pt x="4382363" y="2638425"/>
                </a:cubicBezTo>
                <a:lnTo>
                  <a:pt x="4439513" y="2600325"/>
                </a:lnTo>
                <a:cubicBezTo>
                  <a:pt x="4449038" y="2593975"/>
                  <a:pt x="4457849" y="2586395"/>
                  <a:pt x="4468088" y="2581275"/>
                </a:cubicBezTo>
                <a:cubicBezTo>
                  <a:pt x="4480788" y="2574925"/>
                  <a:pt x="4494012" y="2569530"/>
                  <a:pt x="4506188" y="2562225"/>
                </a:cubicBezTo>
                <a:cubicBezTo>
                  <a:pt x="4525821" y="2550445"/>
                  <a:pt x="4541618" y="2531365"/>
                  <a:pt x="4563338" y="2524125"/>
                </a:cubicBezTo>
                <a:cubicBezTo>
                  <a:pt x="4631851" y="2501287"/>
                  <a:pt x="4546292" y="2528995"/>
                  <a:pt x="4630013" y="2505075"/>
                </a:cubicBezTo>
                <a:cubicBezTo>
                  <a:pt x="4639667" y="2502317"/>
                  <a:pt x="4648550" y="2495757"/>
                  <a:pt x="4658588" y="2495550"/>
                </a:cubicBezTo>
                <a:lnTo>
                  <a:pt x="5553938" y="2486025"/>
                </a:lnTo>
                <a:cubicBezTo>
                  <a:pt x="5563463" y="2482850"/>
                  <a:pt x="5572730" y="2478758"/>
                  <a:pt x="5582513" y="2476500"/>
                </a:cubicBezTo>
                <a:cubicBezTo>
                  <a:pt x="5614063" y="2469219"/>
                  <a:pt x="5677763" y="2457450"/>
                  <a:pt x="5677763" y="2457450"/>
                </a:cubicBezTo>
                <a:cubicBezTo>
                  <a:pt x="5690463" y="2451100"/>
                  <a:pt x="5702568" y="2443386"/>
                  <a:pt x="5715863" y="2438400"/>
                </a:cubicBezTo>
                <a:cubicBezTo>
                  <a:pt x="5728120" y="2433803"/>
                  <a:pt x="5744706" y="2438132"/>
                  <a:pt x="5753963" y="2428875"/>
                </a:cubicBezTo>
                <a:cubicBezTo>
                  <a:pt x="5763220" y="2419618"/>
                  <a:pt x="5759726" y="2403314"/>
                  <a:pt x="5763488" y="2390775"/>
                </a:cubicBezTo>
                <a:cubicBezTo>
                  <a:pt x="5769258" y="2371541"/>
                  <a:pt x="5782538" y="2333625"/>
                  <a:pt x="5782538" y="2333625"/>
                </a:cubicBezTo>
                <a:cubicBezTo>
                  <a:pt x="5779363" y="2298700"/>
                  <a:pt x="5780361" y="2263141"/>
                  <a:pt x="5773013" y="2228850"/>
                </a:cubicBezTo>
                <a:cubicBezTo>
                  <a:pt x="5770614" y="2217656"/>
                  <a:pt x="5759083" y="2210514"/>
                  <a:pt x="5753963" y="2200275"/>
                </a:cubicBezTo>
                <a:cubicBezTo>
                  <a:pt x="5749473" y="2191295"/>
                  <a:pt x="5747613" y="2181225"/>
                  <a:pt x="5744438" y="2171700"/>
                </a:cubicBezTo>
                <a:cubicBezTo>
                  <a:pt x="5747613" y="2060575"/>
                  <a:pt x="5748269" y="1949349"/>
                  <a:pt x="5753963" y="1838325"/>
                </a:cubicBezTo>
                <a:cubicBezTo>
                  <a:pt x="5754633" y="1825251"/>
                  <a:pt x="5762587" y="1813285"/>
                  <a:pt x="5763488" y="1800225"/>
                </a:cubicBezTo>
                <a:cubicBezTo>
                  <a:pt x="5768954" y="1720975"/>
                  <a:pt x="5769838" y="1641475"/>
                  <a:pt x="5773013" y="1562100"/>
                </a:cubicBezTo>
                <a:cubicBezTo>
                  <a:pt x="5769838" y="1444625"/>
                  <a:pt x="5767919" y="1327109"/>
                  <a:pt x="5763488" y="1209675"/>
                </a:cubicBezTo>
                <a:cubicBezTo>
                  <a:pt x="5761569" y="1158812"/>
                  <a:pt x="5755813" y="1108141"/>
                  <a:pt x="5753963" y="1057275"/>
                </a:cubicBezTo>
                <a:cubicBezTo>
                  <a:pt x="5743109" y="758802"/>
                  <a:pt x="5743845" y="532273"/>
                  <a:pt x="5734913" y="228600"/>
                </a:cubicBezTo>
                <a:cubicBezTo>
                  <a:pt x="5729057" y="29494"/>
                  <a:pt x="5777526" y="72858"/>
                  <a:pt x="5696813" y="19050"/>
                </a:cubicBezTo>
                <a:lnTo>
                  <a:pt x="5287238" y="28575"/>
                </a:lnTo>
                <a:cubicBezTo>
                  <a:pt x="5274159" y="29132"/>
                  <a:pt x="5262128" y="36476"/>
                  <a:pt x="5249138" y="38100"/>
                </a:cubicBezTo>
                <a:cubicBezTo>
                  <a:pt x="5211201" y="42842"/>
                  <a:pt x="5172957" y="44693"/>
                  <a:pt x="5134838" y="47625"/>
                </a:cubicBezTo>
                <a:cubicBezTo>
                  <a:pt x="5004410" y="57658"/>
                  <a:pt x="4976995" y="58591"/>
                  <a:pt x="4839563" y="66675"/>
                </a:cubicBezTo>
                <a:cubicBezTo>
                  <a:pt x="4823688" y="69850"/>
                  <a:pt x="4807742" y="72688"/>
                  <a:pt x="4791938" y="76200"/>
                </a:cubicBezTo>
                <a:cubicBezTo>
                  <a:pt x="4779159" y="79040"/>
                  <a:pt x="4766920" y="85240"/>
                  <a:pt x="4753838" y="85725"/>
                </a:cubicBezTo>
                <a:cubicBezTo>
                  <a:pt x="4595165" y="91602"/>
                  <a:pt x="4436338" y="92075"/>
                  <a:pt x="4277588" y="95250"/>
                </a:cubicBezTo>
                <a:cubicBezTo>
                  <a:pt x="3923493" y="183774"/>
                  <a:pt x="4220570" y="112904"/>
                  <a:pt x="3258413" y="95250"/>
                </a:cubicBezTo>
                <a:cubicBezTo>
                  <a:pt x="3238417" y="94883"/>
                  <a:pt x="3186062" y="82743"/>
                  <a:pt x="3163163" y="76200"/>
                </a:cubicBezTo>
                <a:cubicBezTo>
                  <a:pt x="3153509" y="73442"/>
                  <a:pt x="3144328" y="69110"/>
                  <a:pt x="3134588" y="66675"/>
                </a:cubicBezTo>
                <a:cubicBezTo>
                  <a:pt x="3078351" y="52616"/>
                  <a:pt x="3047252" y="53540"/>
                  <a:pt x="2982188" y="47625"/>
                </a:cubicBezTo>
                <a:cubicBezTo>
                  <a:pt x="2956319" y="41158"/>
                  <a:pt x="2922375" y="32030"/>
                  <a:pt x="2896463" y="28575"/>
                </a:cubicBezTo>
                <a:cubicBezTo>
                  <a:pt x="2830586" y="19791"/>
                  <a:pt x="2803278" y="22684"/>
                  <a:pt x="2744063" y="9525"/>
                </a:cubicBezTo>
                <a:cubicBezTo>
                  <a:pt x="2734262" y="7347"/>
                  <a:pt x="2725013" y="3175"/>
                  <a:pt x="2715488" y="0"/>
                </a:cubicBezTo>
                <a:lnTo>
                  <a:pt x="1277213" y="9525"/>
                </a:lnTo>
                <a:cubicBezTo>
                  <a:pt x="1264123" y="9694"/>
                  <a:pt x="1251892" y="16210"/>
                  <a:pt x="1239113" y="19050"/>
                </a:cubicBezTo>
                <a:cubicBezTo>
                  <a:pt x="1223309" y="22562"/>
                  <a:pt x="1207626" y="27284"/>
                  <a:pt x="1191488" y="28575"/>
                </a:cubicBezTo>
                <a:cubicBezTo>
                  <a:pt x="1128111" y="33645"/>
                  <a:pt x="1064545" y="36405"/>
                  <a:pt x="1000988" y="38100"/>
                </a:cubicBezTo>
                <a:lnTo>
                  <a:pt x="477113" y="47625"/>
                </a:lnTo>
                <a:lnTo>
                  <a:pt x="96113" y="57150"/>
                </a:lnTo>
                <a:cubicBezTo>
                  <a:pt x="83413" y="60325"/>
                  <a:pt x="70850" y="64108"/>
                  <a:pt x="58013" y="66675"/>
                </a:cubicBezTo>
                <a:cubicBezTo>
                  <a:pt x="13635" y="75551"/>
                  <a:pt x="-17033" y="59074"/>
                  <a:pt x="10388" y="104775"/>
                </a:cubicBezTo>
                <a:cubicBezTo>
                  <a:pt x="15008" y="112476"/>
                  <a:pt x="23088" y="117475"/>
                  <a:pt x="29438" y="123825"/>
                </a:cubicBezTo>
                <a:lnTo>
                  <a:pt x="124688" y="9525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7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от психолога\Фоны\575886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FFFF99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43407" y="8643966"/>
            <a:ext cx="7560840" cy="9723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Фоны\fon (23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4338" y="-214346"/>
            <a:ext cx="7286676" cy="192882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1487"/>
            <a:ext cx="54450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72" y="4660574"/>
            <a:ext cx="458112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4" y="4644008"/>
            <a:ext cx="6840537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260648" y="251520"/>
            <a:ext cx="6264696" cy="766658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Итак, как надо вести себя родителям с ребенком, когда он начал посещать впервые детский сад: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Настраивать ребенка на мажорный лад. Постоянно внушать ему, что очень хорошо, что он дорос до детского сада и стал таким большим.</a:t>
            </a:r>
            <a:br>
              <a:rPr lang="ru-RU" dirty="0" smtClean="0"/>
            </a:br>
            <a:r>
              <a:rPr lang="ru-RU" dirty="0" smtClean="0"/>
              <a:t>Не оставлять его в дошкольном коллективе на целый день, как можно раньше забирать домой. Создать спокойный бесконфликтный климат для него в семье.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На время прекратить походы в гости, в цирк,   всевозможные развлекательные мероприятия, сократить просмотр телевизионных передач.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Не кутать своего ребенка, а одевать его так, как необходимо в соответствии с температурой в группе.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Создать в воскресные дни дома для него такой режим, как в детском саду.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Не реагировать на выходки ребенка и не наказывать его за детские капризы.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Дайте ребенку в садик его любимую игрушку, постарайтесь уговорить оставить ее переночевать там и наутро снова с ней встретиться. Если ребенок на это не соглашается, пусть игрушка «ходит» с ним ежедневно и знакомится там с другими; расспрашивайте, что с игрушкой происходило, кто там с ней дружил, кто обижал, не было ли ей грустно. Таким образом,  Вы узнаете много о том, как Вашему малышу удается привыкнуть к садику.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Поиграйте с ребенком домашними игрушками в детский сад, где какая-то из них будет самим ребенком. Понаблюдайте, что делает эта игрушка, что говорит, помогите вместе с ребенком найти ей друзей и порешайте  проблемы Вашего ребенка через нее, ориентируя игру на положительные результаты.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Когда ребенок привыкнет к детскому саду, не принимайте его слез при расставании всерьез – это может быть просто плохим настроением.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Одна из самых распространенных проблем — утренний плач ребенка при расставании с родителями. Важно не поддаваться на провокации со стороны малыша и дать ему понять, что как бы там ни было, а ходить в садик ему придется.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Сократите </a:t>
            </a:r>
            <a:r>
              <a:rPr lang="ru-RU" dirty="0">
                <a:solidFill>
                  <a:prstClr val="black"/>
                </a:solidFill>
              </a:rPr>
              <a:t>«сцену прощания». Как правило, уже через несколько минут после исчезновения родителя ребенок успокаивается.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Создайте «ритуал прощания»: договоритесь заранее с ребенком, например, о том, что вы помашете ему в окошко и пошлете воздушный поцелуй, так ему будет проще отпустить вас. И конечно, не забудьте похвалить его в те дни, когда ваше расставание будет проходить спокойно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ru-RU" sz="2900" dirty="0">
                <a:solidFill>
                  <a:prstClr val="black"/>
                </a:solidFill>
              </a:rPr>
              <a:t>Имейте в виду, что проблемы адаптации ребенка в садике могут возобновиться после праздников, каникул, а также при серьезном изменении внешних обстоятельств. В этом случае необходимо проявлять гибкость, в особо сложных ситуациях можно вновь сократить время пребывания ребенка в детском саду,  либо в течение какого-то времени по договоренности с воспитателем устраивать перерыв в середине недели</a:t>
            </a:r>
            <a:r>
              <a:rPr lang="ru-RU" sz="2700" dirty="0">
                <a:solidFill>
                  <a:prstClr val="black"/>
                </a:solidFill>
              </a:rPr>
              <a:t>.</a:t>
            </a:r>
          </a:p>
          <a:p>
            <a:pPr marL="0" lvl="0" indent="0" algn="just">
              <a:buNone/>
            </a:pPr>
            <a:endParaRPr lang="ru-RU" dirty="0">
              <a:solidFill>
                <a:prstClr val="black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332656" y="8676456"/>
            <a:ext cx="6182444" cy="5760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Педагог-психолог  </a:t>
            </a:r>
            <a:r>
              <a:rPr lang="ru-RU" dirty="0" smtClean="0"/>
              <a:t>Соколова Александра Сергеевна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99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280</Words>
  <Application>Microsoft Office PowerPoint</Application>
  <PresentationFormat>Экран (4:3)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Долгие проводы – лишние слезы.</vt:lpstr>
      <vt:lpstr>Слайд 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DETSAD</cp:lastModifiedBy>
  <cp:revision>19</cp:revision>
  <dcterms:created xsi:type="dcterms:W3CDTF">2013-09-20T09:08:51Z</dcterms:created>
  <dcterms:modified xsi:type="dcterms:W3CDTF">2014-09-22T13:26:31Z</dcterms:modified>
</cp:coreProperties>
</file>