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176" y="210"/>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111036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358154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371632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336539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375622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390809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1427999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195150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115529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245344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95FBFA7-CE15-45FA-B774-02FA514900CE}" type="datetimeFigureOut">
              <a:rPr lang="ru-RU" smtClean="0"/>
              <a:pPr/>
              <a:t>26.09.2013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47092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95FBFA7-CE15-45FA-B774-02FA514900CE}" type="datetimeFigureOut">
              <a:rPr lang="ru-RU" smtClean="0"/>
              <a:pPr/>
              <a:t>26.09.2013</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4E6DEA5-1C0A-4872-8A00-DD46783F9B8D}" type="slidenum">
              <a:rPr lang="ru-RU" smtClean="0"/>
              <a:pPr/>
              <a:t>‹#›</a:t>
            </a:fld>
            <a:endParaRPr lang="ru-RU"/>
          </a:p>
        </p:txBody>
      </p:sp>
    </p:spTree>
    <p:extLst>
      <p:ext uri="{BB962C8B-B14F-4D97-AF65-F5344CB8AC3E}">
        <p14:creationId xmlns:p14="http://schemas.microsoft.com/office/powerpoint/2010/main" xmlns="" val="3662150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dmin\Desktop\1255525187_2wqfa5ypeptbamd.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7424" y="7308304"/>
            <a:ext cx="8076185" cy="2016224"/>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H:\Фоны\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0" y="-9760"/>
            <a:ext cx="6858000" cy="565099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ctrTitle"/>
          </p:nvPr>
        </p:nvSpPr>
        <p:spPr>
          <a:xfrm>
            <a:off x="1772816" y="467545"/>
            <a:ext cx="4570834" cy="792088"/>
          </a:xfrm>
        </p:spPr>
        <p:txBody>
          <a:bodyPr/>
          <a:lstStyle/>
          <a:p>
            <a:r>
              <a:rPr lang="ru-RU" dirty="0" smtClean="0"/>
              <a:t>Почемучки</a:t>
            </a:r>
            <a:endParaRPr lang="ru-RU" dirty="0"/>
          </a:p>
        </p:txBody>
      </p:sp>
      <p:sp>
        <p:nvSpPr>
          <p:cNvPr id="3" name="Подзаголовок 2"/>
          <p:cNvSpPr>
            <a:spLocks noGrp="1"/>
          </p:cNvSpPr>
          <p:nvPr>
            <p:ph type="subTitle" idx="1"/>
          </p:nvPr>
        </p:nvSpPr>
        <p:spPr>
          <a:xfrm>
            <a:off x="476672" y="1259632"/>
            <a:ext cx="5976664" cy="7056784"/>
          </a:xfrm>
        </p:spPr>
        <p:txBody>
          <a:bodyPr>
            <a:noAutofit/>
          </a:bodyPr>
          <a:lstStyle/>
          <a:p>
            <a:pPr algn="r">
              <a:lnSpc>
                <a:spcPct val="120000"/>
              </a:lnSpc>
            </a:pPr>
            <a:r>
              <a:rPr lang="ru-RU" sz="1200" b="1" i="1" dirty="0">
                <a:solidFill>
                  <a:schemeClr val="tx1"/>
                </a:solidFill>
              </a:rPr>
              <a:t>Детские вопросы: как правильно на них отвечать</a:t>
            </a:r>
            <a:r>
              <a:rPr lang="ru-RU" sz="1200" b="1" i="1" dirty="0" smtClean="0">
                <a:solidFill>
                  <a:schemeClr val="tx1"/>
                </a:solidFill>
              </a:rPr>
              <a:t>?</a:t>
            </a:r>
          </a:p>
          <a:p>
            <a:pPr algn="r">
              <a:lnSpc>
                <a:spcPct val="120000"/>
              </a:lnSpc>
            </a:pPr>
            <a:endParaRPr lang="ru-RU" sz="1200" b="1" i="1" dirty="0">
              <a:solidFill>
                <a:schemeClr val="tx1"/>
              </a:solidFill>
            </a:endParaRPr>
          </a:p>
          <a:p>
            <a:pPr algn="just">
              <a:lnSpc>
                <a:spcPct val="120000"/>
              </a:lnSpc>
            </a:pPr>
            <a:r>
              <a:rPr lang="ru-RU" sz="1200" dirty="0">
                <a:solidFill>
                  <a:schemeClr val="tx1"/>
                </a:solidFill>
              </a:rPr>
              <a:t>    </a:t>
            </a:r>
            <a:r>
              <a:rPr lang="ru-RU" sz="1200" dirty="0" smtClean="0">
                <a:solidFill>
                  <a:schemeClr val="tx1"/>
                </a:solidFill>
              </a:rPr>
              <a:t>                                                        </a:t>
            </a:r>
            <a:r>
              <a:rPr lang="ru-RU" sz="1300" dirty="0" smtClean="0">
                <a:solidFill>
                  <a:schemeClr val="tx1"/>
                </a:solidFill>
              </a:rPr>
              <a:t>Уважаемые </a:t>
            </a:r>
            <a:r>
              <a:rPr lang="ru-RU" sz="1300" dirty="0">
                <a:solidFill>
                  <a:schemeClr val="tx1"/>
                </a:solidFill>
              </a:rPr>
              <a:t>родители</a:t>
            </a:r>
            <a:r>
              <a:rPr lang="ru-RU" sz="1300" dirty="0" smtClean="0">
                <a:solidFill>
                  <a:schemeClr val="tx1"/>
                </a:solidFill>
              </a:rPr>
              <a:t>!</a:t>
            </a:r>
          </a:p>
          <a:p>
            <a:pPr algn="just">
              <a:lnSpc>
                <a:spcPct val="120000"/>
              </a:lnSpc>
            </a:pPr>
            <a:r>
              <a:rPr lang="ru-RU" sz="1300" dirty="0" smtClean="0">
                <a:solidFill>
                  <a:schemeClr val="tx1"/>
                </a:solidFill>
              </a:rPr>
              <a:t> </a:t>
            </a:r>
            <a:r>
              <a:rPr lang="ru-RU" sz="1300" dirty="0">
                <a:solidFill>
                  <a:schemeClr val="tx1"/>
                </a:solidFill>
              </a:rPr>
              <a:t>Вам всем хорошо известно, как дети любят задавать вопросы. “Почему, зачем, как?” – шквал вопросов в течение дня  часто утомляет взрослых. Иногда детям отвечают, иногда отмахиваются от ответов. Оставлять "почемучек" без ответов нельзя, но и отвечать нужно умеючи.</a:t>
            </a:r>
          </a:p>
          <a:p>
            <a:pPr algn="just">
              <a:lnSpc>
                <a:spcPct val="120000"/>
              </a:lnSpc>
            </a:pPr>
            <a:r>
              <a:rPr lang="ru-RU" sz="1300" dirty="0">
                <a:solidFill>
                  <a:schemeClr val="tx1"/>
                </a:solidFill>
              </a:rPr>
              <a:t>        Возраст «почемучек» - самый забавный и один из важнейших в жизни человека.</a:t>
            </a:r>
          </a:p>
          <a:p>
            <a:pPr algn="just">
              <a:lnSpc>
                <a:spcPct val="120000"/>
              </a:lnSpc>
            </a:pPr>
            <a:r>
              <a:rPr lang="ru-RU" sz="1300" dirty="0">
                <a:solidFill>
                  <a:schemeClr val="tx1"/>
                </a:solidFill>
              </a:rPr>
              <a:t>        Какое значение имеют вопросы для развития детей? Нужно ли отвечать на все вопросы? Как на них отвечать?  Давайте разберёмся. Ребенок познает мир. Развиваясь, он все больше начинает интересоваться окружающими его предметами, жизнью людей, природы, задумываться над тем, что видит и слышит. Но круг его понятий очень узок, вот почему он и прибегает к помощи взрослого. Вопросы ребёнка показывают, как растет его сознание. Из детских вопросов можно узнать, чем интересуются дети, какие у них знания, как расширяется кругозор, какие трудности при этом встречаются. Взрослые должны внимательно прислушиваться к их вопросам, разумно и правильно на них отвечать. Развивать детское внимание, память, наблюдательность, любознательность. Это поможет в дальнейшем во время учения в школе.</a:t>
            </a:r>
          </a:p>
          <a:p>
            <a:pPr indent="450000" algn="just">
              <a:lnSpc>
                <a:spcPct val="120000"/>
              </a:lnSpc>
            </a:pPr>
            <a:r>
              <a:rPr lang="ru-RU" sz="1300" dirty="0">
                <a:solidFill>
                  <a:schemeClr val="tx1"/>
                </a:solidFill>
              </a:rPr>
              <a:t> </a:t>
            </a:r>
            <a:r>
              <a:rPr lang="ru-RU" sz="1300" dirty="0" smtClean="0">
                <a:solidFill>
                  <a:schemeClr val="tx1"/>
                </a:solidFill>
              </a:rPr>
              <a:t>Прежде чем ответить на вопрос ребенка, надо его внимательно выслушать, понять, что его интересует. Если говорить: «Подрастешь – узнаешь» - значит удерживать его в стремлении к знаниям. Надо стараться отвечать так, чтобы ребенку было понятно и интересно, ответ должен не просто обогатить ребенка новыми знаниями, но и побудить его к дальнейшим размышлениям. Давайте детям краткие и доступные их пониманию ответы, избегайте при этом сложных слов, книжных оборотов речи. Если Вам сложно что-то перевести с «взрослого» языка на «детский», подберите несколько хороших энциклопедий для самых м</a:t>
            </a:r>
            <a:r>
              <a:rPr lang="ru-RU" sz="1200" dirty="0" smtClean="0">
                <a:solidFill>
                  <a:schemeClr val="tx1"/>
                </a:solidFill>
              </a:rPr>
              <a:t>аленьких с понятными картинками и доступными детскому пониманию текстами.</a:t>
            </a:r>
          </a:p>
        </p:txBody>
      </p:sp>
    </p:spTree>
    <p:extLst>
      <p:ext uri="{BB962C8B-B14F-4D97-AF65-F5344CB8AC3E}">
        <p14:creationId xmlns:p14="http://schemas.microsoft.com/office/powerpoint/2010/main" xmlns="" val="1147993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dmin\Desktop\1255525187_2wqfa5ypeptbamd.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0" y="7380312"/>
            <a:ext cx="7533454" cy="187220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Фоны\3.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r="74830"/>
          <a:stretch/>
        </p:blipFill>
        <p:spPr bwMode="auto">
          <a:xfrm flipH="1">
            <a:off x="-1" y="-9760"/>
            <a:ext cx="6857999" cy="565099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Заголовок 3"/>
          <p:cNvSpPr>
            <a:spLocks noGrp="1"/>
          </p:cNvSpPr>
          <p:nvPr>
            <p:ph type="ctrTitle"/>
          </p:nvPr>
        </p:nvSpPr>
        <p:spPr>
          <a:xfrm>
            <a:off x="514350" y="0"/>
            <a:ext cx="5829300" cy="45719"/>
          </a:xfrm>
        </p:spPr>
        <p:txBody>
          <a:bodyPr>
            <a:normAutofit fontScale="90000"/>
          </a:bodyPr>
          <a:lstStyle/>
          <a:p>
            <a:endParaRPr lang="ru-RU" dirty="0"/>
          </a:p>
        </p:txBody>
      </p:sp>
      <p:sp>
        <p:nvSpPr>
          <p:cNvPr id="5" name="Подзаголовок 4"/>
          <p:cNvSpPr>
            <a:spLocks noGrp="1"/>
          </p:cNvSpPr>
          <p:nvPr>
            <p:ph type="subTitle" idx="1"/>
          </p:nvPr>
        </p:nvSpPr>
        <p:spPr>
          <a:xfrm>
            <a:off x="404664" y="467544"/>
            <a:ext cx="6048672" cy="7704856"/>
          </a:xfrm>
        </p:spPr>
        <p:txBody>
          <a:bodyPr>
            <a:normAutofit fontScale="92500" lnSpcReduction="20000"/>
          </a:bodyPr>
          <a:lstStyle/>
          <a:p>
            <a:pPr lvl="0" algn="just">
              <a:lnSpc>
                <a:spcPct val="120000"/>
              </a:lnSpc>
            </a:pPr>
            <a:r>
              <a:rPr lang="ru-RU" sz="800" dirty="0">
                <a:solidFill>
                  <a:prstClr val="black">
                    <a:tint val="75000"/>
                  </a:prstClr>
                </a:solidFill>
              </a:rPr>
              <a:t> </a:t>
            </a:r>
            <a:r>
              <a:rPr lang="ru-RU" sz="1400" dirty="0">
                <a:solidFill>
                  <a:prstClr val="black">
                    <a:tint val="75000"/>
                  </a:prstClr>
                </a:solidFill>
              </a:rPr>
              <a:t>       </a:t>
            </a:r>
            <a:r>
              <a:rPr lang="ru-RU" sz="1400" dirty="0">
                <a:solidFill>
                  <a:schemeClr val="tx1"/>
                </a:solidFill>
              </a:rPr>
              <a:t>    Нередко дети задают вопросы, на которые они могли бы дать ответ сами, если бы немного подумали. Не надо торопиться давать в таких случаях ответы. Удовлетворяя любознательность ребенка, надо пробуждать его собственную умственную активность, приучать пользоваться собственным опытом, знаниями.  </a:t>
            </a:r>
          </a:p>
          <a:p>
            <a:pPr lvl="0" algn="just">
              <a:lnSpc>
                <a:spcPct val="120000"/>
              </a:lnSpc>
            </a:pPr>
            <a:r>
              <a:rPr lang="ru-RU" sz="1400" dirty="0">
                <a:solidFill>
                  <a:schemeClr val="tx1"/>
                </a:solidFill>
              </a:rPr>
              <a:t>        Поощряя самостоятельную мыслительную деятельность ребенка, задавайте ему встречный вопрос: «А ты как думаешь?» Например: “Почему чашка разбилась?” – спрашивает ребёнок. Стандартный ответ взрослого: “Потому что она стеклянная”. Ответ правильный, но было бы лучше не только сообщить неоспоримый факт, но и продолжить беседу: “А как ты думаешь, а тарелка разобьётся? Почему? А ваза? Почему?”, постараться привести ребёнка к пониманию того, что всё стеклянное обладает определённым свойством - разбиваться.</a:t>
            </a:r>
          </a:p>
          <a:p>
            <a:pPr lvl="0" algn="just">
              <a:lnSpc>
                <a:spcPct val="120000"/>
              </a:lnSpc>
            </a:pPr>
            <a:r>
              <a:rPr lang="ru-RU" sz="1400" dirty="0">
                <a:solidFill>
                  <a:schemeClr val="tx1"/>
                </a:solidFill>
              </a:rPr>
              <a:t>        Имеет смысл сказать после этого ребёнку: «Вот видишь, какой ты молодец! Не знал, но подумал, и сам нашёл ответ!» Важно, чтобы малыш осознал свои возможности, понял, что путем рассуждений действительно можно во многом разобраться!</a:t>
            </a:r>
          </a:p>
          <a:p>
            <a:pPr lvl="0" algn="just">
              <a:lnSpc>
                <a:spcPct val="120000"/>
              </a:lnSpc>
            </a:pPr>
            <a:r>
              <a:rPr lang="ru-RU" sz="1400" dirty="0">
                <a:solidFill>
                  <a:schemeClr val="tx1"/>
                </a:solidFill>
              </a:rPr>
              <a:t>       Задача родителей — следить за его рассуждениями и направлять в нужное русло наводящими вопросами.</a:t>
            </a:r>
          </a:p>
          <a:p>
            <a:pPr lvl="0" algn="just">
              <a:lnSpc>
                <a:spcPct val="120000"/>
              </a:lnSpc>
            </a:pPr>
            <a:r>
              <a:rPr lang="ru-RU" sz="1400" dirty="0">
                <a:solidFill>
                  <a:schemeClr val="tx1"/>
                </a:solidFill>
              </a:rPr>
              <a:t>      Детские вопросы удивляют и порой ставят взрослых в тупик. Если ребенок задал такой вопрос — ни в коем случае не «придумывайте» ответ. Ведь ваш ребенок вам безоговорочно верит и может попасть в неловкую ситуацию. Представьте себе: ваш ребенок рассказывает друзьям то, что он теперь знает из ваших уст, а это оказывается неправдой. Если вы сами не знаете ответа на заданный ребёнком вопрос, покажите свою заинтересованность, желание самому разобраться в этом. Будьте сами любознательными, ведь дети во всём подражают родителям. Хорошо сразу взять в руки соответствующую книгу и постараться найти при ребёнке ответ на интересующий его вопрос.</a:t>
            </a:r>
          </a:p>
          <a:p>
            <a:pPr lvl="0" algn="just">
              <a:lnSpc>
                <a:spcPct val="120000"/>
              </a:lnSpc>
            </a:pPr>
            <a:r>
              <a:rPr lang="ru-RU" sz="1400" dirty="0">
                <a:solidFill>
                  <a:schemeClr val="tx1"/>
                </a:solidFill>
              </a:rPr>
              <a:t>      Не всегда надо отвечать на вопросы ребёнка. Не бойтесь сказать ему: </a:t>
            </a:r>
            <a:r>
              <a:rPr lang="ru-RU" sz="1400" dirty="0" smtClean="0">
                <a:solidFill>
                  <a:schemeClr val="tx1"/>
                </a:solidFill>
              </a:rPr>
              <a:t>«Пока </a:t>
            </a:r>
            <a:r>
              <a:rPr lang="ru-RU" sz="1400" dirty="0">
                <a:solidFill>
                  <a:schemeClr val="tx1"/>
                </a:solidFill>
              </a:rPr>
              <a:t>ты мал и не сможешь многое понять. Тебе надо немного подрасти, пойти в школу,  и тогда ты сможешь сам ответить на свой вопрос».</a:t>
            </a:r>
          </a:p>
          <a:p>
            <a:pPr lvl="0" algn="just">
              <a:lnSpc>
                <a:spcPct val="120000"/>
              </a:lnSpc>
            </a:pPr>
            <a:r>
              <a:rPr lang="ru-RU" sz="1400" dirty="0">
                <a:solidFill>
                  <a:schemeClr val="tx1"/>
                </a:solidFill>
              </a:rPr>
              <a:t>      Ни в коем случае не надо отвечать на вопросы детей в насмешливой форме, отговариваться какой-нибудь бессмыслицей. Это может обидеть ребенка, и он в дальнейшем будет стесняться что-либо спросить.</a:t>
            </a:r>
          </a:p>
          <a:p>
            <a:pPr lvl="0" algn="just">
              <a:lnSpc>
                <a:spcPct val="120000"/>
              </a:lnSpc>
            </a:pPr>
            <a:r>
              <a:rPr lang="ru-RU" sz="1400" dirty="0">
                <a:solidFill>
                  <a:schemeClr val="tx1"/>
                </a:solidFill>
              </a:rPr>
              <a:t>     Если любознательность ребенка удовлетворяется и умело направляется взрослыми, у него появляется потребность в новых знаниях.</a:t>
            </a:r>
          </a:p>
          <a:p>
            <a:pPr lvl="0"/>
            <a:r>
              <a:rPr lang="ru-RU" sz="1400" dirty="0">
                <a:solidFill>
                  <a:prstClr val="black">
                    <a:tint val="75000"/>
                  </a:prstClr>
                </a:solidFill>
              </a:rPr>
              <a:t> </a:t>
            </a:r>
          </a:p>
          <a:p>
            <a:endParaRPr lang="ru-RU" dirty="0"/>
          </a:p>
        </p:txBody>
      </p: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6712" y="8316416"/>
            <a:ext cx="4889500" cy="536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18074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10</Words>
  <Application>Microsoft Office PowerPoint</Application>
  <PresentationFormat>Экран (4:3)</PresentationFormat>
  <Paragraphs>17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Почемучки</vt:lpstr>
      <vt:lpstr>Слайд 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Почемучки</dc:title>
  <dc:creator>Admin</dc:creator>
  <cp:lastModifiedBy>Admin</cp:lastModifiedBy>
  <cp:revision>6</cp:revision>
  <dcterms:created xsi:type="dcterms:W3CDTF">2013-09-20T14:19:02Z</dcterms:created>
  <dcterms:modified xsi:type="dcterms:W3CDTF">2013-09-26T17:49:21Z</dcterms:modified>
</cp:coreProperties>
</file>