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2202" y="-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7F1CB-5BAC-4CF2-B53F-A6E13B759D73}" type="datetimeFigureOut">
              <a:rPr lang="ru-RU" smtClean="0"/>
              <a:pPr/>
              <a:t>19.04.2014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D69B4-2C32-4844-9F91-E0FCC23064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7F1CB-5BAC-4CF2-B53F-A6E13B759D73}" type="datetimeFigureOut">
              <a:rPr lang="ru-RU" smtClean="0"/>
              <a:pPr/>
              <a:t>19.04.2014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D69B4-2C32-4844-9F91-E0FCC23064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7F1CB-5BAC-4CF2-B53F-A6E13B759D73}" type="datetimeFigureOut">
              <a:rPr lang="ru-RU" smtClean="0"/>
              <a:pPr/>
              <a:t>19.04.2014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D69B4-2C32-4844-9F91-E0FCC23064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7F1CB-5BAC-4CF2-B53F-A6E13B759D73}" type="datetimeFigureOut">
              <a:rPr lang="ru-RU" smtClean="0"/>
              <a:pPr/>
              <a:t>19.04.2014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D69B4-2C32-4844-9F91-E0FCC23064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7F1CB-5BAC-4CF2-B53F-A6E13B759D73}" type="datetimeFigureOut">
              <a:rPr lang="ru-RU" smtClean="0"/>
              <a:pPr/>
              <a:t>19.04.2014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D69B4-2C32-4844-9F91-E0FCC23064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7F1CB-5BAC-4CF2-B53F-A6E13B759D73}" type="datetimeFigureOut">
              <a:rPr lang="ru-RU" smtClean="0"/>
              <a:pPr/>
              <a:t>19.04.2014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D69B4-2C32-4844-9F91-E0FCC23064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7F1CB-5BAC-4CF2-B53F-A6E13B759D73}" type="datetimeFigureOut">
              <a:rPr lang="ru-RU" smtClean="0"/>
              <a:pPr/>
              <a:t>19.04.2014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D69B4-2C32-4844-9F91-E0FCC23064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7F1CB-5BAC-4CF2-B53F-A6E13B759D73}" type="datetimeFigureOut">
              <a:rPr lang="ru-RU" smtClean="0"/>
              <a:pPr/>
              <a:t>19.04.2014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D69B4-2C32-4844-9F91-E0FCC23064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7F1CB-5BAC-4CF2-B53F-A6E13B759D73}" type="datetimeFigureOut">
              <a:rPr lang="ru-RU" smtClean="0"/>
              <a:pPr/>
              <a:t>19.04.2014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D69B4-2C32-4844-9F91-E0FCC23064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7F1CB-5BAC-4CF2-B53F-A6E13B759D73}" type="datetimeFigureOut">
              <a:rPr lang="ru-RU" smtClean="0"/>
              <a:pPr/>
              <a:t>19.04.2014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D69B4-2C32-4844-9F91-E0FCC23064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7F1CB-5BAC-4CF2-B53F-A6E13B759D73}" type="datetimeFigureOut">
              <a:rPr lang="ru-RU" smtClean="0"/>
              <a:pPr/>
              <a:t>19.04.2014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D69B4-2C32-4844-9F91-E0FCC23064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F7F1CB-5BAC-4CF2-B53F-A6E13B759D73}" type="datetimeFigureOut">
              <a:rPr lang="ru-RU" smtClean="0"/>
              <a:pPr/>
              <a:t>19.04.2014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D69B4-2C32-4844-9F91-E0FCC230644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2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8471" y="0"/>
            <a:ext cx="6621057" cy="9144000"/>
          </a:xfrm>
          <a:prstGeom prst="rect">
            <a:avLst/>
          </a:prstGeom>
        </p:spPr>
      </p:pic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548680" y="488450"/>
            <a:ext cx="5616624" cy="73609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2696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4E8F"/>
                </a:solidFill>
                <a:effectLst/>
                <a:latin typeface="Verdana" pitchFamily="34" charset="0"/>
                <a:cs typeface="Times New Roman" pitchFamily="18" charset="0"/>
              </a:rPr>
              <a:t>Консультации для родителей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004E8F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Verdana" pitchFamily="34" charset="0"/>
                <a:cs typeface="Times New Roman" pitchFamily="18" charset="0"/>
              </a:rPr>
              <a:t>"О летнем отдыхе детей"</a:t>
            </a:r>
            <a:endParaRPr kumimoji="0" lang="ru-RU" b="1" i="1" u="none" strike="noStrike" cap="none" normalizeH="0" baseline="0" dirty="0" smtClean="0">
              <a:ln>
                <a:noFill/>
              </a:ln>
              <a:solidFill>
                <a:srgbClr val="4F81BD"/>
              </a:solidFill>
              <a:effectLst/>
              <a:latin typeface="Cambria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 путешествиях с детьми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Солнце хорошо, но в меру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Осторожно: тепловой и солнечный удар!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Купание – прекрасное закаливающее средство 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143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Лето не только время путешествий, но и наиболее </a:t>
            </a:r>
          </a:p>
          <a:p>
            <a:pPr marL="0" marR="0" lvl="0" indent="1143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благоприятная пора для отдыха, закаливания и о</a:t>
            </a:r>
          </a:p>
          <a:p>
            <a:pPr marL="0" marR="0" lvl="0" indent="1143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оздоровления </a:t>
            </a:r>
            <a:r>
              <a:rPr kumimoji="0" lang="ru-RU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детей. </a:t>
            </a:r>
          </a:p>
          <a:p>
            <a:pPr marL="0" marR="0" lvl="0" indent="1143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Поэтому очень важно, чтобы родители с наибольшей</a:t>
            </a:r>
          </a:p>
          <a:p>
            <a:pPr marL="0" marR="0" lvl="0" indent="1143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пользой распорядились </a:t>
            </a:r>
          </a:p>
          <a:p>
            <a:pPr marL="0" marR="0" lvl="0" indent="1143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этим драгоценным временем. Вместе с тем </a:t>
            </a:r>
          </a:p>
          <a:p>
            <a:pPr marL="0" marR="0" lvl="0" indent="1143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возникает немало вопросов, как это лучше сделать. </a:t>
            </a:r>
          </a:p>
          <a:p>
            <a:pPr marL="0" marR="0" lvl="0" indent="1143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 здесь, как нам кажется, в известной мере вам могут пригодиться наши советы.</a:t>
            </a:r>
          </a:p>
          <a:p>
            <a:pPr marL="0" marR="0" lvl="0" indent="1143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 путешествиях с детьми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1143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Ехать или не ехать с ребёнком на юг?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вопрос встаёт перед родителями довольно часто.</a:t>
            </a:r>
          </a:p>
          <a:p>
            <a:pPr marL="0" marR="0" lvl="0" indent="1143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Что можно посоветовать по этому поводу? Если вы живёте в средней полосе и если речь идёт о грудном ребёнке, то вряд ли стоит отправляться с ним в продолжительную поездку. Поэтому самое лучшее – вывезти его на дачу. Точно так же нужно поступить и в тех случаях, если вашей дочери или сыну не     исполнилось ещё трёх лет.     Чем меньше ребёнок, тем тяжелее он приспосабливается к изменениям обстановки и климата. В этих благодатных местах в первые дни малыши становятся капризными, у них   пропадает аппетит, появляются нарушения пищеварения и сна. Приспособление к новым климатическим условиям у детей первых трёх лет жизни продолжается иногда неделю, а то и две. Едва ребёнок успеет привыкнуть к новому климату, как надо собираться в обратный путь. Такой отдых для ребёнка чреват развитием различных заболеваний. В результате все затраты, заботы и хлопоты могут пойти впустую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9" name="Рисунок 8" descr="0_7a44c_c3f573a1_L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flipH="1">
            <a:off x="4725144" y="1259632"/>
            <a:ext cx="1606354" cy="237626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2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8471" y="0"/>
            <a:ext cx="6621057" cy="9144000"/>
          </a:xfrm>
          <a:prstGeom prst="rect">
            <a:avLst/>
          </a:prstGeom>
        </p:spPr>
      </p:pic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620688" y="431830"/>
            <a:ext cx="5688632" cy="81868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1430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Verdana" pitchFamily="34" charset="0"/>
                <a:ea typeface="Times New Roman" pitchFamily="18" charset="0"/>
                <a:cs typeface="Arial" pitchFamily="34" charset="0"/>
              </a:rPr>
              <a:t>Солнце хорошо, но в 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Verdana" pitchFamily="34" charset="0"/>
                <a:ea typeface="Times New Roman" pitchFamily="18" charset="0"/>
                <a:cs typeface="Arial" pitchFamily="34" charset="0"/>
              </a:rPr>
              <a:t>меру!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1143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1143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1143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Летом дети максимальное время должны проводить на воздухе. Это касается и самых маленьких – грудных детей. Однако если более старшим дошкольникам разрешается понемногу загорать, то малышам прямые солнечные лучи могут причинить вред. Самая большая опасность – перегрев организма, солнечные ожоги, солнечный удар, поскольку  ребёнок обладает менее совершенной терморегуляцией и кожа его очень нежна.</a:t>
            </a:r>
          </a:p>
          <a:p>
            <a:pPr marL="0" marR="0" lvl="0" indent="1143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Дети дошкольного возраста после недельного курса световоздушных ванн могут начать принимать солнечные ванны. Загорать ребёнок может лёжа, а ещё лучше во время игр и движении.</a:t>
            </a:r>
          </a:p>
          <a:p>
            <a:pPr marL="0" marR="0" lvl="0" indent="1143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Солнечные ванны в сочетании со световоздушными ваннами, а также водными процедурами оказывают прекрасное укрепляющее действие. Дети становятся устойчивее к гриппоподобным заболеваниям, нежели те ребята, которые мало загорали.</a:t>
            </a:r>
          </a:p>
          <a:p>
            <a:pPr marL="0" marR="0" lvl="0" indent="1143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Осторожно: тепловой и солнечный удар!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11430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Специалисты не делают больших различий между этими состояниями. И это понятно. В основе как теплового, так и солнечного удара лежит перегревание организма. Причиной теплового удара является затруднение теплоотдачи с поверхности тела. Часто это связано с длительным пребыванием в жаркой, влажной атмосфере. При солнечном ударе возникает нарушение кровообращения в головном мозге.  Обычно это бывает, когда ребёнок ходит на </a:t>
            </a:r>
          </a:p>
          <a:p>
            <a:pPr marL="0" marR="0" lvl="0" indent="11430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солнце с непокрытой головой.</a:t>
            </a:r>
          </a:p>
          <a:p>
            <a:pPr marL="0" marR="0" lvl="0" indent="11430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 лёгком солнечном или тепловом ударе симптомы в основном однотипны. Это – головокружение, слабость, головная боль. </a:t>
            </a:r>
          </a:p>
          <a:p>
            <a:pPr marL="0" marR="0" lvl="0" indent="11430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 малышей часто отмечается расстройство кишечника.</a:t>
            </a:r>
          </a:p>
          <a:p>
            <a:pPr marL="0" marR="0" lvl="0" indent="11430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 тяжёлых случаях могут появиться судороги, рвота, </a:t>
            </a:r>
          </a:p>
          <a:p>
            <a:pPr marL="0" marR="0" lvl="0" indent="11430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потеря сознания. Во всех таких ситуациях нужно срочно </a:t>
            </a:r>
          </a:p>
          <a:p>
            <a:pPr marL="0" marR="0" lvl="0" indent="11430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вызвать врача, а до его прихода перенести ребёнка в тень</a:t>
            </a:r>
          </a:p>
          <a:p>
            <a:pPr marL="0" marR="0" lvl="0" indent="11430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смочит голову и грудь холодной водой,</a:t>
            </a:r>
          </a:p>
          <a:p>
            <a:pPr marL="0" marR="0" lvl="0" indent="11430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не переносицу положить холодный компресс,</a:t>
            </a:r>
          </a:p>
          <a:p>
            <a:pPr marL="0" marR="0" lvl="0" indent="11430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приподнять голову. </a:t>
            </a:r>
          </a:p>
          <a:p>
            <a:pPr marL="0" marR="0" lvl="0" indent="11430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Дайте ребёнку попить и успокойте его.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 descr="0_7a454_fed48ea6_L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88640" y="6300192"/>
            <a:ext cx="2016224" cy="252659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2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8471" y="0"/>
            <a:ext cx="6621057" cy="9144000"/>
          </a:xfrm>
          <a:prstGeom prst="rect">
            <a:avLst/>
          </a:prstGeom>
        </p:spPr>
      </p:pic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692696" y="539552"/>
            <a:ext cx="5472608" cy="30162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1430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Verdana" pitchFamily="34" charset="0"/>
                <a:ea typeface="Times New Roman" pitchFamily="18" charset="0"/>
                <a:cs typeface="Arial" pitchFamily="34" charset="0"/>
              </a:rPr>
              <a:t>Купание – прекрасное </a:t>
            </a:r>
          </a:p>
          <a:p>
            <a:pPr marL="0" marR="0" lvl="0" indent="11430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Verdana" pitchFamily="34" charset="0"/>
                <a:ea typeface="Times New Roman" pitchFamily="18" charset="0"/>
                <a:cs typeface="Arial" pitchFamily="34" charset="0"/>
              </a:rPr>
              <a:t>закаливающее средство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1143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Место для купания должно быть неглубоким, ровным, с медленным течением. Прежде чем дать ребёнку возможность самостоятельно войти в воду, необходимо убедиться в том, что в данном месте нет ям, глубокой тины, коряг, острых камней. В воде вместе с ребёнком обязательно должен находиться взрослый.</a:t>
            </a:r>
          </a:p>
          <a:p>
            <a:pPr marL="0" marR="0" lvl="0" indent="1143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 купании необходимо соблюдать правила: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 разрешается купаться натощак и раньше чем через 1-1,5 часа после еды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воде дети должны находиться в движении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 появлении озноба немедленно выйти из воды 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Нельзя разгорячённым окунаться в прохладную воду. 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20688" y="3563888"/>
            <a:ext cx="561662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Помните:</a:t>
            </a:r>
          </a:p>
          <a:p>
            <a:r>
              <a:rPr lang="ru-RU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Отдых – это хорошо. Неорганизованный отдых – плохо!</a:t>
            </a:r>
          </a:p>
          <a:p>
            <a:r>
              <a:rPr lang="ru-RU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Солнце – это прекрасно. Отсутствие тени – плохо!</a:t>
            </a:r>
          </a:p>
          <a:p>
            <a:r>
              <a:rPr lang="ru-RU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Морской воздух, купание – это хорошо. Многочасовое купание – плохо!</a:t>
            </a:r>
          </a:p>
          <a:p>
            <a:r>
              <a:rPr lang="ru-RU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Экзотика – это хорошо. Заморские инфекции – опасно!</a:t>
            </a:r>
          </a:p>
          <a:p>
            <a:r>
              <a:rPr lang="ru-RU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Впереди у вас три месяца летнего отдыха. Желаем вам интересного лета, хорошего настроения, здоровья!</a:t>
            </a:r>
          </a:p>
          <a:p>
            <a:endParaRPr lang="ru-RU" dirty="0"/>
          </a:p>
        </p:txBody>
      </p:sp>
      <p:pic>
        <p:nvPicPr>
          <p:cNvPr id="6" name="Рисунок 5" descr="0_7a45e_2ab82d3b_L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flipH="1">
            <a:off x="2636912" y="6660232"/>
            <a:ext cx="1894947" cy="187220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621</Words>
  <Application>Microsoft Office PowerPoint</Application>
  <PresentationFormat>Экран (4:3)</PresentationFormat>
  <Paragraphs>50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Слайд 1</vt:lpstr>
      <vt:lpstr>Слайд 2</vt:lpstr>
      <vt:lpstr>Слайд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IRINA</dc:creator>
  <cp:lastModifiedBy>IRINA</cp:lastModifiedBy>
  <cp:revision>5</cp:revision>
  <dcterms:created xsi:type="dcterms:W3CDTF">2014-04-19T04:23:36Z</dcterms:created>
  <dcterms:modified xsi:type="dcterms:W3CDTF">2014-04-19T18:06:55Z</dcterms:modified>
</cp:coreProperties>
</file>