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EA1401-BB8E-4645-8441-1E3EF7F90725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1B216D-96F4-447F-BF1B-CEF15E702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29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7E3F-F299-4B83-9231-932F580458F4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41EE-87AA-4683-BF9A-833DD50B8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06E6-0025-4C3F-BCFC-C0A1EFFE4197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1C80-8784-4152-902E-05E99D94E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CA69-68C6-4F78-B1F2-E9C47373F5CE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EFD1-2504-4340-A4DB-4CE0F96FC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4C94-7D7E-4958-BBFF-54187F369A01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8BFC-56C0-4A47-81BB-1C52BAC64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F032-B902-4812-90AE-AEB46899F64A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7107-933B-4980-8018-8056E97D5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5C66-7D4D-4C00-84BE-A1820C97638C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0259-32DE-49DA-BFCC-094B05A78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FA35-A348-4C9A-A7C9-1FD09D408A9E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397D7-CD8C-4390-A9AA-90EF76A12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70D3-1BBD-4A47-9288-2F72B0365423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D7A5-F753-45DF-8AE9-36F76D7AB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396A-5F72-4F40-8F92-675B6A8959C8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4CD7-8506-46D8-B953-FAC42BD21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EE68-9C91-4569-96C9-C4FD6DD6BA72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E68B-541B-47F6-A8E9-31BB6C879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E5A5-6533-499D-B07A-5A2B909FA3DE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960E5-6FF4-4EC3-972A-6A8AB81C7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94CCF0-3A63-47DB-A50C-44B3A3015582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EF15EE-DFDE-48DB-944D-2ED4034F6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3249793" cy="314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000131"/>
          </a:xfrm>
        </p:spPr>
        <p:txBody>
          <a:bodyPr/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2000" b="1" dirty="0" smtClean="0">
                <a:latin typeface="a_Romanus" pitchFamily="82" charset="-52"/>
              </a:rPr>
              <a:t/>
            </a:r>
            <a:br>
              <a:rPr lang="ru-RU" sz="2000" b="1" dirty="0" smtClean="0">
                <a:latin typeface="a_Romanus" pitchFamily="82" charset="-52"/>
              </a:rPr>
            </a:br>
            <a:r>
              <a:rPr lang="ru-RU" sz="4000" b="1" dirty="0" smtClean="0">
                <a:latin typeface="a_Romanus" pitchFamily="82" charset="-52"/>
              </a:rPr>
              <a:t>Педагогический проект:</a:t>
            </a: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a_Romanus" pitchFamily="82" charset="-52"/>
              </a:rPr>
              <a:t>«Веселые летние приключения Коротышек»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_Romanus" pitchFamily="82" charset="-52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_Romanus" pitchFamily="82" charset="-52"/>
              </a:rPr>
            </a:br>
            <a:r>
              <a:rPr lang="ru-RU" sz="2000" b="1" dirty="0" smtClean="0">
                <a:latin typeface="a_Romanus" pitchFamily="82" charset="-52"/>
              </a:rPr>
              <a:t> </a:t>
            </a: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(календарно-тематическое планирование воспитательной работы</a:t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 с детьми 3-7 лет в летний период)</a:t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 </a:t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                                          </a:t>
            </a:r>
            <a:r>
              <a:rPr lang="ru-RU" sz="2000" b="1" dirty="0" smtClean="0">
                <a:latin typeface="a_Romanus" pitchFamily="82" charset="-52"/>
              </a:rPr>
              <a:t>Составили: </a:t>
            </a: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                                     Епифанова С.Н. – </a:t>
            </a:r>
            <a:r>
              <a:rPr lang="ru-RU" sz="2000" i="1" dirty="0" smtClean="0">
                <a:latin typeface="a_Romanus" pitchFamily="82" charset="-52"/>
              </a:rPr>
              <a:t>воспитатель</a:t>
            </a: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>                                                   Кузина Е.А. – </a:t>
            </a:r>
            <a:r>
              <a:rPr lang="ru-RU" sz="2000" i="1" dirty="0" smtClean="0">
                <a:latin typeface="a_Romanus" pitchFamily="82" charset="-52"/>
              </a:rPr>
              <a:t>музыкальный руководитель</a:t>
            </a:r>
            <a:br>
              <a:rPr lang="ru-RU" sz="2000" i="1" dirty="0" smtClean="0">
                <a:latin typeface="a_Romanus" pitchFamily="82" charset="-52"/>
              </a:rPr>
            </a:br>
            <a:r>
              <a:rPr lang="ru-RU" sz="2000" i="1" dirty="0" smtClean="0">
                <a:latin typeface="a_Romanus" pitchFamily="82" charset="-52"/>
              </a:rPr>
              <a:t>  </a:t>
            </a:r>
            <a:r>
              <a:rPr lang="ru-RU" sz="2000" dirty="0" smtClean="0">
                <a:latin typeface="a_Romanus" pitchFamily="82" charset="-52"/>
              </a:rPr>
              <a:t>                                    Рудакова Е.В. – </a:t>
            </a:r>
            <a:r>
              <a:rPr lang="ru-RU" sz="2000" i="1" dirty="0" smtClean="0">
                <a:latin typeface="a_Romanus" pitchFamily="82" charset="-52"/>
              </a:rPr>
              <a:t>инструктор  по    </a:t>
            </a:r>
            <a:br>
              <a:rPr lang="ru-RU" sz="2000" i="1" dirty="0" smtClean="0">
                <a:latin typeface="a_Romanus" pitchFamily="82" charset="-52"/>
              </a:rPr>
            </a:br>
            <a:r>
              <a:rPr lang="ru-RU" sz="2000" i="1" dirty="0" smtClean="0">
                <a:latin typeface="a_Romanus" pitchFamily="82" charset="-52"/>
              </a:rPr>
              <a:t>                        физической культуре</a:t>
            </a: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dirty="0" smtClean="0">
                <a:latin typeface="a_Romanus" pitchFamily="82" charset="-52"/>
              </a:rPr>
              <a:t/>
            </a:r>
            <a:br>
              <a:rPr lang="ru-RU" sz="2000" dirty="0" smtClean="0">
                <a:latin typeface="a_Romanus" pitchFamily="82" charset="-52"/>
              </a:rPr>
            </a:br>
            <a:r>
              <a:rPr lang="ru-RU" sz="2000" b="1" dirty="0" smtClean="0">
                <a:latin typeface="a_Romanus" pitchFamily="82" charset="-52"/>
              </a:rPr>
              <a:t>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17FCC-15AD-414A-BDBC-7AF34E0BA9A1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7ED01-6A44-4B62-96D0-E1148D3F7CC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3" y="928670"/>
          <a:ext cx="7786741" cy="642942"/>
        </p:xfrm>
        <a:graphic>
          <a:graphicData uri="http://schemas.openxmlformats.org/drawingml/2006/table">
            <a:tbl>
              <a:tblPr/>
              <a:tblGrid>
                <a:gridCol w="2943212"/>
                <a:gridCol w="4843529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_Romanus" pitchFamily="8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«День Винтика и Тюбика»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928934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Герои приступают к воплощению идеи через ручной труд, труд в природе, изобразительную деятельность и конструирование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000108"/>
          <a:ext cx="7500990" cy="630936"/>
        </p:xfrm>
        <a:graphic>
          <a:graphicData uri="http://schemas.openxmlformats.org/drawingml/2006/table">
            <a:tbl>
              <a:tblPr/>
              <a:tblGrid>
                <a:gridCol w="2835204"/>
                <a:gridCol w="46657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Среда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«День </a:t>
                      </a:r>
                      <a:r>
                        <a:rPr lang="ru-RU" sz="36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Знайки</a:t>
                      </a:r>
                      <a:r>
                        <a:rPr lang="ru-RU" sz="3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35841" name="Picture 1" descr="C:\Documents and Settings\Admin\Мои документы\Image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334804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357686" y="2500306"/>
            <a:ext cx="4572000" cy="21250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Знайка</a:t>
            </a: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 проводит беседы,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наблюдает,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экспериментирует,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побуждает детей к открытию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новых знаний, способов познания</a:t>
            </a:r>
            <a:endParaRPr lang="ru-RU" sz="1800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7858180" cy="560832"/>
        </p:xfrm>
        <a:graphic>
          <a:graphicData uri="http://schemas.openxmlformats.org/drawingml/2006/table">
            <a:tbl>
              <a:tblPr/>
              <a:tblGrid>
                <a:gridCol w="2598782"/>
                <a:gridCol w="525939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32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_Romanus" pitchFamily="8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«День </a:t>
                      </a:r>
                      <a:r>
                        <a:rPr lang="ru-RU" sz="3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Пилюлькина</a:t>
                      </a: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285992"/>
            <a:ext cx="4572000" cy="295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Пилюлькин</a:t>
            </a: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 проводит беседы, наблюдения, опыты, активизирует детей, приобщая к здоровому образу жизни, через различные </a:t>
            </a:r>
            <a:r>
              <a:rPr lang="ru-RU" sz="1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здоровьесберегающие</a:t>
            </a: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 технологии, эстафеты, состязания, подвижные игры</a:t>
            </a:r>
            <a:endParaRPr lang="ru-RU" sz="1800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928670"/>
          <a:ext cx="7858179" cy="541147"/>
        </p:xfrm>
        <a:graphic>
          <a:graphicData uri="http://schemas.openxmlformats.org/drawingml/2006/table">
            <a:tbl>
              <a:tblPr/>
              <a:tblGrid>
                <a:gridCol w="2970214"/>
                <a:gridCol w="48879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32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_Romanus" pitchFamily="8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«День всех Коротышек»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1643050"/>
            <a:ext cx="4786346" cy="4618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Развлечения, игры, праздники проводятся с обязательным участием героев романа-сказки </a:t>
            </a:r>
          </a:p>
          <a:p>
            <a:pPr marL="76200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Н. Носова «Приключения Незнайки и его друзей», с элементами драматизации романа. Важно, чтобы и дети, и родители, и педагоги положительно отнеслись к «событиям недели», заразились идеей дня и осознали важность совместного праздника.</a:t>
            </a:r>
            <a:endParaRPr lang="ru-RU" sz="1800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71538" y="357166"/>
            <a:ext cx="70854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Times New Roman" pitchFamily="18" charset="0"/>
                <a:cs typeface="Times New Roman" pitchFamily="18" charset="0"/>
              </a:rPr>
              <a:t>Познавательные опыты для детей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Лимон надувает воздушный шар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428736"/>
          <a:ext cx="9144000" cy="5538255"/>
        </p:xfrm>
        <a:graphic>
          <a:graphicData uri="http://schemas.openxmlformats.org/drawingml/2006/table">
            <a:tbl>
              <a:tblPr/>
              <a:tblGrid>
                <a:gridCol w="4047344"/>
                <a:gridCol w="5096656"/>
              </a:tblGrid>
              <a:tr h="147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проведения опыта вам понадобятся: </a:t>
                      </a:r>
                      <a:r>
                        <a:rPr lang="ru-RU" sz="16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ч.л. пищевой соды, сок лимона, 3 ст.л. уксуса, воздушный шарик, </a:t>
                      </a:r>
                      <a:r>
                        <a:rPr lang="ru-RU" sz="1600" b="1" i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изолента</a:t>
                      </a:r>
                      <a:r>
                        <a:rPr lang="ru-RU" sz="16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стакан и бутылка, воронка.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7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 Наливаем воду в бутылку и растворяем в ней чайную ложку пищевой соды.</a:t>
                      </a:r>
                      <a:b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 В отдельной посуде смешиваем сок лимона и 3 столовых ложки уксуса и выливаем в бутылку через воронку.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4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 Быстро надеваем шарик на горлышко бутылки и плотно закрепляем его изолентой.</a:t>
                      </a:r>
                      <a:endParaRPr lang="ru-RU" sz="1600" b="1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6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Посмотрите, что происходит! Пищевая сода и сок лимона, смешанный с уксусом, вступают в химическую реакцию, выделяют углекислый газ и создают давление, которое надувает шарик.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121" marR="85121" marT="85121" marB="851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65" name="Рисунок 6" descr="Описание: фоку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1153021" cy="985833"/>
          </a:xfrm>
          <a:prstGeom prst="rect">
            <a:avLst/>
          </a:prstGeom>
          <a:noFill/>
        </p:spPr>
      </p:pic>
      <p:pic>
        <p:nvPicPr>
          <p:cNvPr id="40964" name="Рисунок 7" descr="Описание: фоку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496"/>
            <a:ext cx="1315145" cy="1433508"/>
          </a:xfrm>
          <a:prstGeom prst="rect">
            <a:avLst/>
          </a:prstGeom>
          <a:noFill/>
        </p:spPr>
      </p:pic>
      <p:pic>
        <p:nvPicPr>
          <p:cNvPr id="40963" name="Рисунок 8" descr="Описание: фокус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357694"/>
            <a:ext cx="1143008" cy="1214446"/>
          </a:xfrm>
          <a:prstGeom prst="rect">
            <a:avLst/>
          </a:prstGeom>
          <a:noFill/>
        </p:spPr>
      </p:pic>
      <p:pic>
        <p:nvPicPr>
          <p:cNvPr id="40962" name="Рисунок 9" descr="Описание: фокусы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567370"/>
            <a:ext cx="1428760" cy="1290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a_Romanus" pitchFamily="82" charset="-52"/>
              </a:rPr>
              <a:t>Прогнозируемый результат:</a:t>
            </a:r>
            <a:endParaRPr lang="ru-RU" b="1" dirty="0">
              <a:latin typeface="a_Romanus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сформированы: эмоционально-положительное, уважительное отношение к окружающему миру, умение видеть его красоту, неповторимость; представления о взаимосвязи и взаимодействии живой и неживой природы; элементарные представления о природных осо­бенностях человека и работе человеческого организма; навыки экологически грамотного и безо­пасного поведения.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умеют: устанавливать причинно-следственные связи между состоянием окру­жающей среды и жизнью живых организмов; пересказывать и драматизировать небольшие лите­ратурные произведения; составлять по плану и образцу рассказы из опыта, о предмете, по сю­жетной картинке, набору картин с фабульным развитием действия; 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891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63" y="1000125"/>
            <a:ext cx="816903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создают индивидуальные и коллективные рисунки,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декоративные, предметные и сюжетные композиции на темы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окружающей жизни, литературных произведений, используя разные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материалы и способы создания изображения.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выражают свои впечатления от музыки в движениях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рисунках.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поют несложные песни в удобном диапазоне,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исполняя их выразительно и му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зыкально, правильно передавая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мелодию; инсценируют игровые песни, придумывают варианты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образных движений в играх и хороводах.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используют разнообразные средства выразительности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драматизации; широко используют в театральной деятельности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разные виды театра.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Documents and Settings\Admin\Мои документы\Мои рисунки\Коллекция картинок (Microsoft)\отдых спорт\j03433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00438"/>
            <a:ext cx="2286016" cy="2752731"/>
          </a:xfrm>
          <a:prstGeom prst="rect">
            <a:avLst/>
          </a:prstGeom>
          <a:noFill/>
        </p:spPr>
      </p:pic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0034" y="928671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American Retro" pitchFamily="66" charset="0"/>
              </a:rPr>
              <a:t>Подари нам, лето, радость и здоровье!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64C15-016D-4CA8-93F8-231D5252E50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sz="7200" b="1" dirty="0" smtClean="0">
                <a:latin typeface="a_Romanus" pitchFamily="82" charset="-52"/>
              </a:rPr>
              <a:t>Гипотеза:</a:t>
            </a:r>
            <a:endParaRPr lang="ru-RU" sz="7200" b="1" dirty="0">
              <a:latin typeface="a_Romanus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оптимальные психолого-педагогические условия, системное использование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здоровьесберегающих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технологий и эмоционально-познавательное общение взрослых с детьми будут способствовать развитию общекультурных, социально-нравственных, интеллектуальных, коммуникативных качеств ребенка. </a:t>
            </a:r>
          </a:p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sz="8000" b="1" dirty="0" smtClean="0">
                <a:latin typeface="a_Romanus" pitchFamily="82" charset="-52"/>
              </a:rPr>
              <a:t>Цель:</a:t>
            </a:r>
            <a:endParaRPr lang="ru-RU" sz="8000" b="1" dirty="0">
              <a:latin typeface="a_Romanus" pitchFamily="82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28662" y="2285992"/>
            <a:ext cx="74295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оптимальных условий для сохранения  и укрепления физического, психического  и социального здоровья воспитанников ДОУ  в летний период.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785950"/>
          </a:xfrm>
        </p:spPr>
        <p:txBody>
          <a:bodyPr/>
          <a:lstStyle/>
          <a:p>
            <a:pPr algn="l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                                         </a:t>
            </a:r>
            <a:r>
              <a:rPr lang="ru-RU" sz="5400" b="1" dirty="0" smtClean="0">
                <a:latin typeface="a_Romanus" pitchFamily="82" charset="-52"/>
              </a:rPr>
              <a:t>Задачи проекта: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1.Создать условия, обеспечивающие охрану жизни и здоровья детей, предупреждение заболеваемости и травматизма.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2.Реализовать систему мероприятий, направленных на оздоровление и физическое развитие детей, их нравственное воспитание, развитие любознательности и познавательной активности, развитие творческих способностей, формирование культурно-гигиенических и трудовых навыков.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3. Формирование познавательного отношения к природе через опытническую деятельность в условиях лета.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4.Осуществить педагогическое и санитарное просвещение родителей по вопросам воспитания и оздоровления детей в летний период.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5. Привлечение родителей к участию в воспитательном процессе на основе педагогики сотрудничества.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6. Повышение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профмастерства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педагогов в вопросах организации летней оздоровительной работы. 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sz="6000" b="1" dirty="0" smtClean="0">
                <a:latin typeface="a_Romanus" pitchFamily="82" charset="-52"/>
              </a:rPr>
              <a:t>Направления:</a:t>
            </a:r>
            <a:endParaRPr lang="ru-RU" sz="6000" b="1" dirty="0">
              <a:latin typeface="a_Romanus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i="1" u="sng" dirty="0" smtClean="0">
                <a:solidFill>
                  <a:schemeClr val="accent3">
                    <a:lumMod val="50000"/>
                  </a:schemeClr>
                </a:solidFill>
              </a:rPr>
              <a:t>Физическое развитие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«Путешествие за здоровьем»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3">
                    <a:lumMod val="50000"/>
                  </a:schemeClr>
                </a:solidFill>
              </a:rPr>
              <a:t>Социально-личностное развитие: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«Дружные ребята»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3">
                    <a:lumMod val="50000"/>
                  </a:schemeClr>
                </a:solidFill>
              </a:rPr>
              <a:t>Познавательно-речевое развитие: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«Интересное рядом»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u="sng" dirty="0" smtClean="0">
                <a:solidFill>
                  <a:schemeClr val="accent3">
                    <a:lumMod val="50000"/>
                  </a:schemeClr>
                </a:solidFill>
              </a:rPr>
              <a:t>Художественно-эстетическое развитие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: «Мы – таланты и артисты»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142976" y="642918"/>
            <a:ext cx="731136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Каскадная модель реализации проекта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«Веселые летние приключения Коротышек»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Romanus" pitchFamily="82" charset="-52"/>
            </a:endParaRPr>
          </a:p>
        </p:txBody>
      </p:sp>
      <p:sp>
        <p:nvSpPr>
          <p:cNvPr id="30746" name="Скругленный прямоугольник 1"/>
          <p:cNvSpPr>
            <a:spLocks noChangeArrowheads="1"/>
          </p:cNvSpPr>
          <p:nvPr/>
        </p:nvSpPr>
        <p:spPr bwMode="auto">
          <a:xfrm>
            <a:off x="3286116" y="1928802"/>
            <a:ext cx="2571750" cy="847725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1714488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0" algn="ctr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Веселые летние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0" algn="ctr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приключения Коротышек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48" name="Скругленный прямоугольник 4"/>
          <p:cNvSpPr>
            <a:spLocks noChangeArrowheads="1"/>
          </p:cNvSpPr>
          <p:nvPr/>
        </p:nvSpPr>
        <p:spPr bwMode="auto">
          <a:xfrm>
            <a:off x="2000232" y="3000372"/>
            <a:ext cx="4889500" cy="5715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Идея: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обыгрывание и раскручивание сюжета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0749" name="Скругленный прямоугольник 6"/>
          <p:cNvSpPr>
            <a:spLocks noChangeArrowheads="1"/>
          </p:cNvSpPr>
          <p:nvPr/>
        </p:nvSpPr>
        <p:spPr bwMode="auto">
          <a:xfrm>
            <a:off x="1428728" y="3857628"/>
            <a:ext cx="6296025" cy="13906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Основные направления реализации проекта: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1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Физическое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 – «Путешествие за здоровьем»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2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Познавательно-речевое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– «Интересное рядом»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0750" name="Скругленный прямоугольник 10"/>
          <p:cNvSpPr>
            <a:spLocks noChangeArrowheads="1"/>
          </p:cNvSpPr>
          <p:nvPr/>
        </p:nvSpPr>
        <p:spPr bwMode="auto">
          <a:xfrm>
            <a:off x="2071670" y="5572140"/>
            <a:ext cx="4791075" cy="4921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</a:rPr>
              <a:t>Стратегия реализации проекта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cxnSp>
        <p:nvCxnSpPr>
          <p:cNvPr id="30751" name="Прямая со стрелкой 3"/>
          <p:cNvCxnSpPr>
            <a:cxnSpLocks noChangeShapeType="1"/>
          </p:cNvCxnSpPr>
          <p:nvPr/>
        </p:nvCxnSpPr>
        <p:spPr bwMode="auto">
          <a:xfrm rot="5400000">
            <a:off x="4429918" y="5429264"/>
            <a:ext cx="284958" cy="79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2" name="Прямая со стрелкой 3"/>
          <p:cNvCxnSpPr>
            <a:cxnSpLocks noChangeShapeType="1"/>
            <a:stCxn id="30748" idx="2"/>
          </p:cNvCxnSpPr>
          <p:nvPr/>
        </p:nvCxnSpPr>
        <p:spPr bwMode="auto">
          <a:xfrm rot="5400000">
            <a:off x="4294175" y="3706821"/>
            <a:ext cx="285756" cy="1585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5" name="Прямая со стрелкой 3"/>
          <p:cNvCxnSpPr>
            <a:cxnSpLocks noChangeShapeType="1"/>
            <a:endCxn id="30748" idx="0"/>
          </p:cNvCxnSpPr>
          <p:nvPr/>
        </p:nvCxnSpPr>
        <p:spPr bwMode="auto">
          <a:xfrm rot="16200000" flipH="1">
            <a:off x="4329896" y="2885286"/>
            <a:ext cx="214314" cy="1585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28596" y="714356"/>
            <a:ext cx="85761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Каждый месяц представлен мини-проектами по темам, в которых прослеживается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интеграция деятельности всех участников образовательного процесса по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вышеуказанным направлениям: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Romanus" pitchFamily="82" charset="-52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71472" y="1785925"/>
          <a:ext cx="7929616" cy="4261572"/>
        </p:xfrm>
        <a:graphic>
          <a:graphicData uri="http://schemas.openxmlformats.org/drawingml/2006/table">
            <a:tbl>
              <a:tblPr/>
              <a:tblGrid>
                <a:gridCol w="540941"/>
                <a:gridCol w="608558"/>
                <a:gridCol w="591861"/>
                <a:gridCol w="591028"/>
                <a:gridCol w="591861"/>
                <a:gridCol w="621915"/>
                <a:gridCol w="601044"/>
                <a:gridCol w="601044"/>
                <a:gridCol w="601044"/>
                <a:gridCol w="651967"/>
                <a:gridCol w="591028"/>
                <a:gridCol w="736281"/>
                <a:gridCol w="601044"/>
              </a:tblGrid>
              <a:tr h="51410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Июнь –</a:t>
                      </a: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«Незнайка в Цветочном городе»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Июль –</a:t>
                      </a: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«Путешествие Незнайки»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Август –</a:t>
                      </a: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«Незнайка в Зеленом городе»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222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1-я неделя: «Пусть всегда будет солнце!»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неделя: «Там, на неведомых дорожках»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неделя: «Азбука безопасности»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неделя: «Детский экологический театр»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неделя: «Водная феерия»                                           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неделя: «Неделя безопасности»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неделя: «Неделя экспериментов»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неделя: «Олимпиада в «Колоске»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неделя: «Неделя познания»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неделя: «Чудеса на грядках»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неделя: «Неделя доброты и друзей»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неделя: «Животные – мои друзья»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 неделя: Неделя интересных дел»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51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01.06 – 03.06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06.06.- 10.06.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14.06 – 17.06.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20.06 . – 24.06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27.06.- 01.07.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04.07.– 08.07.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11.07 – 15.07.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18.07.- 22.07.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25.07.- 29.07.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01.08.- 05.08.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08.08. – 12.08.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15.08.- 19.08.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22.08. – 31.08.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14C94-7D7E-4958-BBFF-54187F369A01}" type="datetime1">
              <a:rPr lang="ru-RU" smtClean="0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D8BFC-56C0-4A47-81BB-1C52BAC6403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714356"/>
            <a:ext cx="8001056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Алгоритм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проведения дней недели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_Romanus" pitchFamily="82" charset="-52"/>
                <a:ea typeface="Calibri" pitchFamily="34" charset="0"/>
                <a:cs typeface="Times New Roman" pitchFamily="18" charset="0"/>
              </a:rPr>
              <a:t>проекта «Веселые летние приключения Коротышек»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_Romanus" pitchFamily="82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2500306"/>
          <a:ext cx="7643866" cy="560832"/>
        </p:xfrm>
        <a:graphic>
          <a:graphicData uri="http://schemas.openxmlformats.org/drawingml/2006/table">
            <a:tbl>
              <a:tblPr/>
              <a:tblGrid>
                <a:gridCol w="3744142"/>
                <a:gridCol w="3899724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3200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_Romanus" pitchFamily="8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_Romanus" pitchFamily="82" charset="-52"/>
                          <a:ea typeface="Calibri"/>
                          <a:cs typeface="Times New Roman"/>
                        </a:rPr>
                        <a:t>«День Незнайки»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4" name="Рисунок 13" descr="Картинка 13 из 19111"/>
          <p:cNvPicPr>
            <a:picLocks noChangeAspect="1" noChangeArrowheads="1"/>
          </p:cNvPicPr>
          <p:nvPr/>
        </p:nvPicPr>
        <p:blipFill>
          <a:blip r:embed="rId2"/>
          <a:srcRect l="50000" r="26640" b="54500"/>
          <a:stretch>
            <a:fillRect/>
          </a:stretch>
        </p:blipFill>
        <p:spPr bwMode="auto">
          <a:xfrm>
            <a:off x="785786" y="3256852"/>
            <a:ext cx="2531584" cy="302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571868" y="3643314"/>
            <a:ext cx="4572000" cy="170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 CYR"/>
                <a:ea typeface="Calibri"/>
                <a:cs typeface="Times New Roman"/>
              </a:rPr>
              <a:t>Незнайка знакомит с темой недели, вместе с детьми определяет круг интересов, проектирует последующую деятельность</a:t>
            </a:r>
            <a:endParaRPr lang="ru-RU" sz="1800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</Template>
  <TotalTime>139</TotalTime>
  <Words>848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Путешествие</vt:lpstr>
      <vt:lpstr>                     Педагогический проект: «Веселые летние приключения Коротышек»   (календарно-тематическое планирование воспитательной работы  с детьми 3-7 лет в летний период)                                             Составили:                                       Епифанова С.Н. – воспитатель                                                    Кузина Е.А. – музыкальный руководитель                                       Рудакова Е.В. – инструктор  по                             физической культуре        </vt:lpstr>
      <vt:lpstr>Презентация PowerPoint</vt:lpstr>
      <vt:lpstr>Гипотеза:</vt:lpstr>
      <vt:lpstr>Цель:</vt:lpstr>
      <vt:lpstr>                                                                    Задачи проекта:  1.Создать условия, обеспечивающие охрану жизни и здоровья детей, предупреждение заболеваемости и травматизма. 2.Реализовать систему мероприятий, направленных на оздоровление и физическое развитие детей, их нравственное воспитание, развитие любознательности и познавательной активности, развитие творческих способностей, формирование культурно-гигиенических и трудовых навыков. 3. Формирование познавательного отношения к природе через опытническую деятельность в условиях лета. 4.Осуществить педагогическое и санитарное просвещение родителей по вопросам воспитания и оздоровления детей в летний период. 5. Привлечение родителей к участию в воспитательном процессе на основе педагогики сотрудничества.  6. Повышение профмастерства педагогов в вопросах организации летней оздоровительной работы.   </vt:lpstr>
      <vt:lpstr>Направления: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Прогнозируемый результат: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Педагогический проект: «Веселые летние приключения Коротышек»   (календарно-тематическое планирование воспитательной работы  с детьми 3-7 лет в летний период)                                             Составили:                                       Епифанова С.Н. – воспитатель                                                    Кузина Е.А. – музыкальный руководитель                                       Рудакова Е.В. – инструктор  по                             физической культуре        </dc:title>
  <dc:creator>Paradise</dc:creator>
  <dc:description>http://aida.ucoz.ru</dc:description>
  <cp:lastModifiedBy>XTreme</cp:lastModifiedBy>
  <cp:revision>18</cp:revision>
  <dcterms:created xsi:type="dcterms:W3CDTF">2011-05-18T05:13:05Z</dcterms:created>
  <dcterms:modified xsi:type="dcterms:W3CDTF">2015-09-08T07:33:24Z</dcterms:modified>
  <cp:category>шаблоны к Powerpoint</cp:category>
</cp:coreProperties>
</file>