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6" r:id="rId3"/>
    <p:sldId id="281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2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B251-678B-4C41-B7C1-4C9E56E6A4B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4A8C1-42E8-4819-9F76-25FE7AA6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4A8C1-42E8-4819-9F76-25FE7AA60A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6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4A8C1-42E8-4819-9F76-25FE7AA60A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EBDE-C791-4434-8BD9-0DCA092DAC0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F577-F875-449D-A209-598D2AEDA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Admin\d$\Ирина_реф\готовые_реф_Ирина\58885695.gif"/>
          <p:cNvPicPr>
            <a:picLocks noChangeAspect="1" noChangeArrowheads="1"/>
          </p:cNvPicPr>
          <p:nvPr/>
        </p:nvPicPr>
        <p:blipFill>
          <a:blip r:embed="rId2" cstate="print">
            <a:lum contrast="8000"/>
          </a:blip>
          <a:srcRect/>
          <a:stretch>
            <a:fillRect/>
          </a:stretch>
        </p:blipFill>
        <p:spPr bwMode="auto">
          <a:xfrm>
            <a:off x="7715272" y="142852"/>
            <a:ext cx="1162050" cy="10779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786182" y="4143380"/>
            <a:ext cx="4786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Кичигина Марина Сергеевна</a:t>
            </a:r>
            <a:r>
              <a:rPr lang="ru-RU" dirty="0">
                <a:ea typeface="Times New Roman" pitchFamily="18" charset="0"/>
              </a:rPr>
              <a:t>,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учитель  физической культуры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 МБОУ «СОШ №4 г. Новый Оскол»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68407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гибкости младших </a:t>
            </a:r>
            <a:r>
              <a:rPr lang="ru-RU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ИСПОЛЬЗОВАНИЕ ИГРОВОГО МЕТОДА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физической культуры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4091947" cy="3068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Технология опыта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/>
              <a:t>Цель </a:t>
            </a:r>
            <a:r>
              <a:rPr lang="ru-RU" sz="2400" dirty="0"/>
              <a:t>данного педагогического опыта заключается в применении на уроках физической культуры игрового метода для развития гибкости  младших школьников.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Задачи: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/>
              <a:t>1.Изучить теоретическую и методическую литературу по проблеме исследования.</a:t>
            </a:r>
          </a:p>
          <a:p>
            <a:r>
              <a:rPr lang="ru-RU" sz="2400" dirty="0"/>
              <a:t>2.Использовать игровой метод   на уроках физической культуры  для развития гибкости. </a:t>
            </a:r>
          </a:p>
          <a:p>
            <a:r>
              <a:rPr lang="ru-RU" sz="2400" dirty="0"/>
              <a:t>3.Подобрать комплексы упражнений для младших школьников, способствующие развитию гибкости </a:t>
            </a:r>
          </a:p>
          <a:p>
            <a:r>
              <a:rPr lang="ru-RU" sz="2400" dirty="0"/>
              <a:t>4.Формировать у учащихся знания, двигательные умения и навыки способствующие развитию гибкости.</a:t>
            </a:r>
          </a:p>
        </p:txBody>
      </p:sp>
    </p:spTree>
    <p:extLst>
      <p:ext uri="{BB962C8B-B14F-4D97-AF65-F5344CB8AC3E}">
        <p14:creationId xmlns:p14="http://schemas.microsoft.com/office/powerpoint/2010/main" val="2462096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Admin\d$\Ирина_реф\готовые_реф_Ирина\58885695.gif"/>
          <p:cNvPicPr>
            <a:picLocks noChangeAspect="1" noChangeArrowheads="1"/>
          </p:cNvPicPr>
          <p:nvPr/>
        </p:nvPicPr>
        <p:blipFill>
          <a:blip r:embed="rId2" cstate="print">
            <a:lum contrast="8000"/>
          </a:blip>
          <a:srcRect/>
          <a:stretch>
            <a:fillRect/>
          </a:stretch>
        </p:blipFill>
        <p:spPr bwMode="auto">
          <a:xfrm>
            <a:off x="7858148" y="214290"/>
            <a:ext cx="1162050" cy="10779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142852"/>
            <a:ext cx="72866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Показатели контрольного тестирования уровня развития  гибкости в экспериментальной и контрольной группах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571612"/>
          <a:ext cx="8286809" cy="514322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86016"/>
                <a:gridCol w="1428760"/>
                <a:gridCol w="1285884"/>
                <a:gridCol w="1564150"/>
                <a:gridCol w="936180"/>
                <a:gridCol w="785819"/>
              </a:tblGrid>
              <a:tr h="436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Тест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группа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Х±</a:t>
                      </a:r>
                      <a:r>
                        <a:rPr lang="en-US" sz="1800" b="1"/>
                        <a:t>m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t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P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</a:tr>
              <a:tr h="395543">
                <a:tc rowSpan="4">
                  <a:txBody>
                    <a:bodyPr/>
                    <a:lstStyle/>
                    <a:p>
                      <a:pPr marR="540385"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1. «Наклон вперед из положения сидя» (см)                                                                                                           </a:t>
                      </a:r>
                      <a:endParaRPr lang="ru-RU" sz="1800" b="1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Мальчики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Экспер.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4,9±0,32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3,0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&lt;</a:t>
                      </a:r>
                      <a:r>
                        <a:rPr lang="ru-RU" sz="1800" b="1"/>
                        <a:t>0,05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</a:tr>
              <a:tr h="398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Контр.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2,6±0,54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Девочки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Экспер.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7,3±0,43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3,5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&lt;</a:t>
                      </a:r>
                      <a:r>
                        <a:rPr lang="ru-RU" sz="1800" b="1"/>
                        <a:t>0,05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</a:tr>
              <a:tr h="395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Контр.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5,4±0,32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543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/>
                        <a:t>2. «Шпагат» (см)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Мальчики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Экспер.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15,5±0,32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2,4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&lt;</a:t>
                      </a:r>
                      <a:r>
                        <a:rPr lang="ru-RU" sz="1800" b="1"/>
                        <a:t>0,05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</a:tr>
              <a:tr h="395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Контр.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17,0±0,5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Девочки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Экспер.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14,2±0,22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3,7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&lt;</a:t>
                      </a:r>
                      <a:r>
                        <a:rPr lang="ru-RU" sz="1800" b="1"/>
                        <a:t>0,05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</a:tr>
              <a:tr h="395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Контр.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16,0±0,4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54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/>
                        <a:t>3. «Мост» (см)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Мальчики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Экспер.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48,0±0,54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3,9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&lt;</a:t>
                      </a:r>
                      <a:r>
                        <a:rPr lang="ru-RU" sz="1800" b="1"/>
                        <a:t>0,05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</a:tr>
              <a:tr h="409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Контр.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51,0±0,54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Девочки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Экспер</a:t>
                      </a:r>
                      <a:r>
                        <a:rPr lang="ru-RU" sz="1800" b="1" dirty="0"/>
                        <a:t>.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47,6±0,32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4,8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&lt;</a:t>
                      </a:r>
                      <a:r>
                        <a:rPr lang="ru-RU" sz="1800" b="1" dirty="0"/>
                        <a:t>0,05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28" marR="68228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625"/>
            <a:ext cx="439191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3929058" cy="36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55840" y="285728"/>
            <a:ext cx="36124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Тест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Наклон вперед </a:t>
            </a:r>
            <a:r>
              <a:rPr lang="ru-RU" sz="3200" b="1" dirty="0" smtClean="0">
                <a:solidFill>
                  <a:srgbClr val="FF0000"/>
                </a:solidFill>
              </a:rPr>
              <a:t>из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положения сидя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2849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тесте «Наклон вперед из положения сидя»  у мальчиков, средний показатель у испытуемых экспериментальной группы в контрольном тестировании составил 4,9см, что на 3,1см лучше от исходных показателей (1,8см). В контрольной группе, у мальчиков, гибкость улучшилась на 0,8см (с 1,8см до 2,6см). В аналогичном тесте, проведенном у девочек,  учащиеся экспериментальной группы улучшили свои показатели на 3,3см, а  занимающихся контрольной группы на 1,3см.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21082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Тест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«Шпагат»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4243775" cy="285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49242" y="335699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тесте «шпагат», у мальчиков экспериментальной группы увеличение гибкости произошло на 2,8см, у ребят контрольной группы на 0,4см. При исследования гибкости по данному тесту у девочек экспериментальной группы показатели увеличились на 3,5см, у девочек контрольной группы на 1,6см. Выявлены статистически достоверные изменения в пользу испытуемых экспериментальной группы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500042"/>
            <a:ext cx="17251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Тест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«Мост»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3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4071966" cy="35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6450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тестировании  гибкости с помощью  теста «Мост» выявлены следующие изменения. У мальчиков экспериментальной группы показатели улучшились на  4,7см, у сверстников из контрольной группы данный показатель составил 2,4 см. У девочек экспериментальной группы улучшения в пользу изменения гибкости составило 4см, у девочек контрольной группы 1,6см.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0"/>
            <a:ext cx="1833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Выводы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642918"/>
            <a:ext cx="74295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1. Анализ литературных источников показал, что, несмотря на большое количество литературы по организации и проведения уроков физической культуры, недостаточно данных по методике развития гибкости у детей младшего школьного возраста на уроках физической культуры.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7158" y="2285992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2. В результате теоретического анализа была разработана методика, направленная на гибкости у детей младшего школьного возраста на уроках физической культуры. Она предполагает использовать упражнения и эстафеты, направленные на развитие  гибкости школьников младших классов на  занятиях физической культурой. Разработанная нами методика основана на методе круговой тренировки и применялась в основной части урока физической культуры.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85720" y="4572008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3. Результаты педагогического эксперимента показали, что наилучшие показателей развития гибкости наблюдались у школьников из экспериментальной группы.  Выявлено, что положительные изменения результатов в контрольных испытаниях на гибкость результаты статистически достоверны Р≤0,05.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 descr="\\Admin\d$\Ирина_реф\готовые_реф_Ирина\58885695.gif"/>
          <p:cNvPicPr>
            <a:picLocks noChangeAspect="1" noChangeArrowheads="1"/>
          </p:cNvPicPr>
          <p:nvPr/>
        </p:nvPicPr>
        <p:blipFill>
          <a:blip r:embed="rId2" cstate="print">
            <a:lum contrast="8000"/>
          </a:blip>
          <a:srcRect/>
          <a:stretch>
            <a:fillRect/>
          </a:stretch>
        </p:blipFill>
        <p:spPr bwMode="auto">
          <a:xfrm>
            <a:off x="7715272" y="142852"/>
            <a:ext cx="1162050" cy="10779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Admin\d$\Ирина_реф\готовые_реф_Ирина\58885695.gif"/>
          <p:cNvPicPr>
            <a:picLocks noChangeAspect="1" noChangeArrowheads="1"/>
          </p:cNvPicPr>
          <p:nvPr/>
        </p:nvPicPr>
        <p:blipFill>
          <a:blip r:embed="rId2" cstate="print">
            <a:lum contrast="8000"/>
          </a:blip>
          <a:srcRect/>
          <a:stretch>
            <a:fillRect/>
          </a:stretch>
        </p:blipFill>
        <p:spPr bwMode="auto">
          <a:xfrm>
            <a:off x="7715272" y="142852"/>
            <a:ext cx="1162050" cy="10779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285728"/>
            <a:ext cx="546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Практические рекомендации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1193527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1. При развитии  гибкости необходимо использовать третий урок физической культуры с применением упражнений игры, эстафеты, групповые упражнения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0034" y="2571744"/>
            <a:ext cx="80724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2. Как показали исследования, для развития физических качеств необходимо использовать не только одиночные упражнения, но и эстафеты и различные дополнительные средства.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1472" y="4357694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3. По окончанию эксперимента было установлено, что для большей эффективности развития физических качеств можно использовать метод круговой тренировки и третий урок физической культуры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8475" y="1790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90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исходного тестирования уровня развития  гибкости в экспериментальной и контрольной группах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99421"/>
              </p:ext>
            </p:extLst>
          </p:nvPr>
        </p:nvGraphicFramePr>
        <p:xfrm>
          <a:off x="498477" y="-2592370"/>
          <a:ext cx="5729708" cy="32680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32427"/>
                <a:gridCol w="2025156"/>
                <a:gridCol w="965752"/>
                <a:gridCol w="770072"/>
                <a:gridCol w="536301"/>
              </a:tblGrid>
              <a:tr h="3268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225" marR="672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225" marR="672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225" marR="672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225" marR="672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7225" marR="672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76928"/>
              </p:ext>
            </p:extLst>
          </p:nvPr>
        </p:nvGraphicFramePr>
        <p:xfrm>
          <a:off x="336076" y="962408"/>
          <a:ext cx="8147303" cy="3312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2539"/>
                <a:gridCol w="1270979"/>
                <a:gridCol w="1270979"/>
                <a:gridCol w="1249796"/>
                <a:gridCol w="1094998"/>
                <a:gridCol w="598012"/>
              </a:tblGrid>
              <a:tr h="228600">
                <a:tc rowSpan="4">
                  <a:txBody>
                    <a:bodyPr/>
                    <a:lstStyle/>
                    <a:p>
                      <a:pPr marR="5403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«Наклон вперед из положения сидя»     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Мальчики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Экспер.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1,8±0,76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&gt;0,05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1,8±0,65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Девочки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Экспер.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4,0±0,65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&gt;0,05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4,1±0,43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75">
                <a:tc rowSpan="4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2. «Шпагат»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Мальчики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Экспер.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18,3±0,76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&gt;0,05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17,4±0,65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Девочки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Экспер.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17,7±0,54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&gt;0,05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17,6±0,65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row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3. «Мост»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Мальчики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Экспер.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52,7±0,43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&gt;0,05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53,4±0,65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Девочки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Экспер.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51,6±0,43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&gt;0,05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725144"/>
            <a:ext cx="84610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Тестирование показало, что исходный уровень развития гибкости у мальчиков и </a:t>
            </a:r>
            <a:endParaRPr lang="ru-RU" dirty="0" smtClean="0"/>
          </a:p>
          <a:p>
            <a:r>
              <a:rPr lang="ru-RU" dirty="0" smtClean="0"/>
              <a:t>девочек  </a:t>
            </a:r>
            <a:r>
              <a:rPr lang="ru-RU" dirty="0"/>
              <a:t>контрольной и экспериментальной групп на начало эксперимента не </a:t>
            </a:r>
            <a:endParaRPr lang="ru-RU" dirty="0" smtClean="0"/>
          </a:p>
          <a:p>
            <a:r>
              <a:rPr lang="ru-RU" dirty="0" smtClean="0"/>
              <a:t>имеет </a:t>
            </a:r>
            <a:r>
              <a:rPr lang="ru-RU" dirty="0"/>
              <a:t>существенных отличий и имеет низкий уровень. Это определило тему опыта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«Развитие гибкости младших школьников через использование  игрового метода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уроках физической культуры.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3782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опыта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65882"/>
            <a:ext cx="59043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автора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универсальный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определённых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специфической направленности,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у младших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гибкость, что позволит поднять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качества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принципиально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уровень. Поэтому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 своей работе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обладать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гибкости, но и для поддержания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обучающихся.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необходимостью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гибкости  младших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снижением физической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563888" cy="51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0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5787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 опыта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8322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Использование игрового метода на уроках физической культуры во 2-4 классах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повышения гибкости. Методика развития гибкости у младших школьников на </a:t>
            </a:r>
            <a:endParaRPr lang="ru-RU" dirty="0" smtClean="0"/>
          </a:p>
          <a:p>
            <a:r>
              <a:rPr lang="ru-RU" dirty="0" smtClean="0"/>
              <a:t>уроках </a:t>
            </a:r>
            <a:r>
              <a:rPr lang="ru-RU" dirty="0"/>
              <a:t>физической культуры будет эффективна, если в ходе занятий </a:t>
            </a:r>
            <a:r>
              <a:rPr lang="ru-RU" dirty="0" smtClean="0"/>
              <a:t>применять</a:t>
            </a:r>
          </a:p>
          <a:p>
            <a:r>
              <a:rPr lang="ru-RU" dirty="0" smtClean="0"/>
              <a:t> </a:t>
            </a:r>
            <a:r>
              <a:rPr lang="ru-RU" dirty="0"/>
              <a:t>разработанный комплекс упражнений, эстафет, игр</a:t>
            </a:r>
          </a:p>
        </p:txBody>
      </p:sp>
      <p:pic>
        <p:nvPicPr>
          <p:cNvPr id="5" name="Picture 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30524"/>
          <a:stretch>
            <a:fillRect/>
          </a:stretch>
        </p:blipFill>
        <p:spPr bwMode="auto">
          <a:xfrm>
            <a:off x="250824" y="2996952"/>
            <a:ext cx="3960813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30713" r="4372"/>
          <a:stretch>
            <a:fillRect/>
          </a:stretch>
        </p:blipFill>
        <p:spPr bwMode="auto">
          <a:xfrm>
            <a:off x="4757806" y="4437112"/>
            <a:ext cx="3744912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9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967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Длительность работы  над опытом </a:t>
            </a:r>
            <a:r>
              <a:rPr lang="ru-RU" dirty="0"/>
              <a:t>составила три года и состояла</a:t>
            </a:r>
            <a:r>
              <a:rPr lang="ru-RU" b="1" dirty="0"/>
              <a:t> </a:t>
            </a:r>
            <a:endParaRPr lang="ru-RU" dirty="0"/>
          </a:p>
          <a:p>
            <a:pPr algn="r"/>
            <a:r>
              <a:rPr lang="ru-RU" dirty="0"/>
              <a:t>трех взаимосвязанных этапов: </a:t>
            </a:r>
            <a:endParaRPr lang="ru-RU" dirty="0" smtClean="0"/>
          </a:p>
          <a:p>
            <a:pPr marL="342900" indent="-342900" algn="r">
              <a:buAutoNum type="arabicPeriod"/>
            </a:pPr>
            <a:r>
              <a:rPr lang="ru-RU" i="1" dirty="0" smtClean="0"/>
              <a:t>Подготовительный </a:t>
            </a:r>
            <a:r>
              <a:rPr lang="ru-RU" i="1" dirty="0"/>
              <a:t>этап</a:t>
            </a:r>
            <a:r>
              <a:rPr lang="ru-RU" dirty="0"/>
              <a:t> (август-октябрь 2011г.) </a:t>
            </a:r>
            <a:endParaRPr lang="ru-RU" dirty="0" smtClean="0"/>
          </a:p>
          <a:p>
            <a:pPr marL="342900" indent="-342900" algn="r">
              <a:buAutoNum type="arabicPeriod"/>
            </a:pPr>
            <a:r>
              <a:rPr lang="ru-RU" i="1" dirty="0"/>
              <a:t>О</a:t>
            </a:r>
            <a:r>
              <a:rPr lang="ru-RU" i="1" dirty="0" smtClean="0"/>
              <a:t>сновной этап</a:t>
            </a:r>
            <a:r>
              <a:rPr lang="ru-RU" dirty="0" smtClean="0"/>
              <a:t> </a:t>
            </a:r>
            <a:r>
              <a:rPr lang="ru-RU" dirty="0"/>
              <a:t>(ноябрь 2011 -  январь 2014г.) </a:t>
            </a:r>
            <a:endParaRPr lang="ru-RU" dirty="0" smtClean="0"/>
          </a:p>
          <a:p>
            <a:pPr marL="342900" indent="-342900" algn="r">
              <a:buAutoNum type="arabicPeriod"/>
            </a:pPr>
            <a:r>
              <a:rPr lang="ru-RU" i="1" dirty="0" smtClean="0"/>
              <a:t>Заключительный</a:t>
            </a:r>
            <a:r>
              <a:rPr lang="ru-RU" dirty="0" smtClean="0"/>
              <a:t> этап </a:t>
            </a:r>
            <a:r>
              <a:rPr lang="ru-RU" dirty="0"/>
              <a:t>(январь-май 2014г.)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28426"/>
            <a:ext cx="3627120" cy="2722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65968"/>
            <a:ext cx="3803915" cy="2722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992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Диапазон </a:t>
            </a:r>
            <a:r>
              <a:rPr lang="ru-RU" sz="2400" b="1" dirty="0" smtClean="0">
                <a:solidFill>
                  <a:srgbClr val="FF0000"/>
                </a:solidFill>
              </a:rPr>
              <a:t>опыта</a:t>
            </a:r>
          </a:p>
          <a:p>
            <a:endParaRPr lang="ru-RU" sz="2400" dirty="0"/>
          </a:p>
          <a:p>
            <a:r>
              <a:rPr lang="ru-RU" sz="2400" dirty="0"/>
              <a:t>Диапазон охватывает </a:t>
            </a:r>
            <a:r>
              <a:rPr lang="ru-RU" sz="2400" dirty="0" smtClean="0"/>
              <a:t>организацию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учебной деятельности </a:t>
            </a:r>
            <a:endParaRPr lang="ru-RU" sz="2400" dirty="0" smtClean="0"/>
          </a:p>
          <a:p>
            <a:r>
              <a:rPr lang="ru-RU" sz="2400" dirty="0" smtClean="0"/>
              <a:t>по </a:t>
            </a:r>
            <a:r>
              <a:rPr lang="ru-RU" sz="2400" dirty="0"/>
              <a:t>физической культуре в классах </a:t>
            </a:r>
            <a:endParaRPr lang="ru-RU" sz="2400" dirty="0" smtClean="0"/>
          </a:p>
          <a:p>
            <a:r>
              <a:rPr lang="ru-RU" sz="2400" dirty="0" smtClean="0"/>
              <a:t>начальной </a:t>
            </a:r>
            <a:r>
              <a:rPr lang="ru-RU" sz="2400" dirty="0"/>
              <a:t>школы </a:t>
            </a:r>
          </a:p>
        </p:txBody>
      </p:sp>
      <p:pic>
        <p:nvPicPr>
          <p:cNvPr id="3" name="Рисунок 4" descr="H:\фотография9на 12\IMG_0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2244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 descr="H:\фотография9на 12\IMG_0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16508"/>
            <a:ext cx="4104456" cy="308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2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41484"/>
            <a:ext cx="453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база опыта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34036"/>
            <a:ext cx="879889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важнейших физических качеств является гибкость - способность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большой амплитудой движений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необходимо развивать с самого раннего детства и систематически.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координация движений являются первоосновой,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физической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гибкости зависит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ряда факторов. Так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при высоком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гибкость увеличивается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Игровая деятельность, как форма и метод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школьников, является наиболее продуктивным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учебно-воспитательном процессе в современной методике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Игровой метод, в какой бы форме и объеме не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выражался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всегда привлекает и радует ребенка, а целесообразное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варьирование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его форм дает возможность успешного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решения задач физического воспитания.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Новизна опыта </a:t>
            </a:r>
            <a:r>
              <a:rPr lang="ru-RU" sz="2000" dirty="0">
                <a:solidFill>
                  <a:srgbClr val="FF0000"/>
                </a:solidFill>
              </a:rPr>
              <a:t>заключается в том, что: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заключается в комбинации элементов известных методик, в подборе и усовершенствовании упражнений для развития гибкости младших школьников.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04218"/>
            <a:ext cx="3995936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5" y="1196752"/>
            <a:ext cx="2736305" cy="2589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" y="1268760"/>
            <a:ext cx="267024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61561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Характеристика условий, в которых возможно применение данного опыта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опыт может быть реализован в общеобразовательных учреждениях, работающих на ступени начального общего образования при организации системы урочной  и  внеурочной деятельности  по ФГОС и ФКГОС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5924153" cy="39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1099</Words>
  <Application>Microsoft Office PowerPoint</Application>
  <PresentationFormat>Экран (4:3)</PresentationFormat>
  <Paragraphs>187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45</cp:revision>
  <dcterms:created xsi:type="dcterms:W3CDTF">2013-05-09T11:14:29Z</dcterms:created>
  <dcterms:modified xsi:type="dcterms:W3CDTF">2015-03-23T03:53:21Z</dcterms:modified>
</cp:coreProperties>
</file>