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85" r:id="rId2"/>
    <p:sldId id="274" r:id="rId3"/>
    <p:sldId id="257" r:id="rId4"/>
    <p:sldId id="259" r:id="rId5"/>
    <p:sldId id="280" r:id="rId6"/>
    <p:sldId id="281" r:id="rId7"/>
    <p:sldId id="282" r:id="rId8"/>
    <p:sldId id="283" r:id="rId9"/>
    <p:sldId id="284" r:id="rId10"/>
    <p:sldId id="261" r:id="rId11"/>
    <p:sldId id="277" r:id="rId12"/>
    <p:sldId id="265" r:id="rId13"/>
    <p:sldId id="268" r:id="rId14"/>
    <p:sldId id="270" r:id="rId15"/>
    <p:sldId id="271" r:id="rId16"/>
    <p:sldId id="260" r:id="rId17"/>
    <p:sldId id="276" r:id="rId18"/>
    <p:sldId id="272" r:id="rId19"/>
    <p:sldId id="269" r:id="rId20"/>
    <p:sldId id="278" r:id="rId21"/>
    <p:sldId id="279" r:id="rId22"/>
    <p:sldId id="275" r:id="rId23"/>
    <p:sldId id="273"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5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r>
              <a:rPr lang="ru-RU"/>
              <a:t>Образец заголовка</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23" name="Rectangle 23"/>
          <p:cNvSpPr>
            <a:spLocks noGrp="1" noChangeArrowheads="1"/>
          </p:cNvSpPr>
          <p:nvPr>
            <p:ph type="dt" sz="quarter" idx="10"/>
          </p:nvPr>
        </p:nvSpPr>
        <p:spPr/>
        <p:txBody>
          <a:bodyPr/>
          <a:lstStyle>
            <a:lvl1pPr>
              <a:defRPr/>
            </a:lvl1pPr>
          </a:lstStyle>
          <a:p>
            <a:pPr>
              <a:defRPr/>
            </a:pPr>
            <a:endParaRPr lang="ru-RU"/>
          </a:p>
        </p:txBody>
      </p:sp>
      <p:sp>
        <p:nvSpPr>
          <p:cNvPr id="24" name="Rectangle 24"/>
          <p:cNvSpPr>
            <a:spLocks noGrp="1" noChangeArrowheads="1"/>
          </p:cNvSpPr>
          <p:nvPr>
            <p:ph type="ftr" sz="quarter" idx="11"/>
          </p:nvPr>
        </p:nvSpPr>
        <p:spPr/>
        <p:txBody>
          <a:bodyPr/>
          <a:lstStyle>
            <a:lvl1pPr>
              <a:defRPr/>
            </a:lvl1pPr>
          </a:lstStyle>
          <a:p>
            <a:pPr>
              <a:defRPr/>
            </a:pPr>
            <a:endParaRPr lang="ru-RU"/>
          </a:p>
        </p:txBody>
      </p:sp>
      <p:sp>
        <p:nvSpPr>
          <p:cNvPr id="25" name="Rectangle 25"/>
          <p:cNvSpPr>
            <a:spLocks noGrp="1" noChangeArrowheads="1"/>
          </p:cNvSpPr>
          <p:nvPr>
            <p:ph type="sldNum" sz="quarter" idx="12"/>
          </p:nvPr>
        </p:nvSpPr>
        <p:spPr/>
        <p:txBody>
          <a:bodyPr/>
          <a:lstStyle>
            <a:lvl1pPr>
              <a:defRPr/>
            </a:lvl1pPr>
          </a:lstStyle>
          <a:p>
            <a:pPr>
              <a:defRPr/>
            </a:pPr>
            <a:fld id="{0343C7A7-0045-4F61-9C98-CE3F6ACE40AC}" type="slidenum">
              <a:rPr lang="ru-RU"/>
              <a:pPr>
                <a:defRPr/>
              </a:pPr>
              <a:t>‹#›</a:t>
            </a:fld>
            <a:endParaRPr lang="ru-RU"/>
          </a:p>
        </p:txBody>
      </p:sp>
    </p:spTree>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A58E3DA7-943D-4514-9F44-02E53897C70F}" type="slidenum">
              <a:rPr lang="ru-RU"/>
              <a:pPr>
                <a:defRPr/>
              </a:pPr>
              <a:t>‹#›</a:t>
            </a:fld>
            <a:endParaRPr lang="ru-RU"/>
          </a:p>
        </p:txBody>
      </p:sp>
    </p:spTree>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7324F3A8-DF38-48FB-972C-1C50C81069F4}" type="slidenum">
              <a:rPr lang="ru-RU"/>
              <a:pPr>
                <a:defRPr/>
              </a:pPr>
              <a:t>‹#›</a:t>
            </a:fld>
            <a:endParaRPr lang="ru-RU"/>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38BD7089-787C-4822-B5DA-C1375BAF019C}" type="slidenum">
              <a:rPr lang="ru-RU"/>
              <a:pPr>
                <a:defRPr/>
              </a:pPr>
              <a:t>‹#›</a:t>
            </a:fld>
            <a:endParaRPr lang="ru-RU"/>
          </a:p>
        </p:txBody>
      </p:sp>
    </p:spTree>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135F84C2-942E-4631-92F5-7E4E294CD604}" type="slidenum">
              <a:rPr lang="ru-RU"/>
              <a:pPr>
                <a:defRPr/>
              </a:pPr>
              <a:t>‹#›</a:t>
            </a:fld>
            <a:endParaRPr lang="ru-RU"/>
          </a:p>
        </p:txBody>
      </p:sp>
    </p:spTree>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C27B1AB5-B5AC-4A57-A8C9-7D13DEAD5513}" type="slidenum">
              <a:rPr lang="ru-RU"/>
              <a:pPr>
                <a:defRPr/>
              </a:pPr>
              <a:t>‹#›</a:t>
            </a:fld>
            <a:endParaRPr lang="ru-RU"/>
          </a:p>
        </p:txBody>
      </p:sp>
    </p:spTree>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a:ln/>
        </p:spPr>
        <p:txBody>
          <a:bodyPr/>
          <a:lstStyle>
            <a:lvl1pPr>
              <a:defRPr/>
            </a:lvl1pPr>
          </a:lstStyle>
          <a:p>
            <a:pPr>
              <a:defRPr/>
            </a:pPr>
            <a:endParaRPr lang="ru-RU"/>
          </a:p>
        </p:txBody>
      </p:sp>
      <p:sp>
        <p:nvSpPr>
          <p:cNvPr id="8" name="Rectangle 24"/>
          <p:cNvSpPr>
            <a:spLocks noGrp="1" noChangeArrowheads="1"/>
          </p:cNvSpPr>
          <p:nvPr>
            <p:ph type="ftr" sz="quarter" idx="11"/>
          </p:nvPr>
        </p:nvSpPr>
        <p:spPr>
          <a:ln/>
        </p:spPr>
        <p:txBody>
          <a:bodyPr/>
          <a:lstStyle>
            <a:lvl1pPr>
              <a:defRPr/>
            </a:lvl1pPr>
          </a:lstStyle>
          <a:p>
            <a:pPr>
              <a:defRPr/>
            </a:pPr>
            <a:endParaRPr lang="ru-RU"/>
          </a:p>
        </p:txBody>
      </p:sp>
      <p:sp>
        <p:nvSpPr>
          <p:cNvPr id="9" name="Rectangle 25"/>
          <p:cNvSpPr>
            <a:spLocks noGrp="1" noChangeArrowheads="1"/>
          </p:cNvSpPr>
          <p:nvPr>
            <p:ph type="sldNum" sz="quarter" idx="12"/>
          </p:nvPr>
        </p:nvSpPr>
        <p:spPr>
          <a:ln/>
        </p:spPr>
        <p:txBody>
          <a:bodyPr/>
          <a:lstStyle>
            <a:lvl1pPr>
              <a:defRPr/>
            </a:lvl1pPr>
          </a:lstStyle>
          <a:p>
            <a:pPr>
              <a:defRPr/>
            </a:pPr>
            <a:fld id="{2F39452C-AAE4-4499-A943-5A501DF72A68}" type="slidenum">
              <a:rPr lang="ru-RU"/>
              <a:pPr>
                <a:defRPr/>
              </a:pPr>
              <a:t>‹#›</a:t>
            </a:fld>
            <a:endParaRPr lang="ru-RU"/>
          </a:p>
        </p:txBody>
      </p:sp>
    </p:spTree>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a:ln/>
        </p:spPr>
        <p:txBody>
          <a:bodyPr/>
          <a:lstStyle>
            <a:lvl1pPr>
              <a:defRPr/>
            </a:lvl1pPr>
          </a:lstStyle>
          <a:p>
            <a:pPr>
              <a:defRPr/>
            </a:pPr>
            <a:endParaRPr lang="ru-RU"/>
          </a:p>
        </p:txBody>
      </p:sp>
      <p:sp>
        <p:nvSpPr>
          <p:cNvPr id="4" name="Rectangle 24"/>
          <p:cNvSpPr>
            <a:spLocks noGrp="1" noChangeArrowheads="1"/>
          </p:cNvSpPr>
          <p:nvPr>
            <p:ph type="ftr" sz="quarter" idx="11"/>
          </p:nvPr>
        </p:nvSpPr>
        <p:spPr>
          <a:ln/>
        </p:spPr>
        <p:txBody>
          <a:bodyPr/>
          <a:lstStyle>
            <a:lvl1pPr>
              <a:defRPr/>
            </a:lvl1pPr>
          </a:lstStyle>
          <a:p>
            <a:pPr>
              <a:defRPr/>
            </a:pPr>
            <a:endParaRPr lang="ru-RU"/>
          </a:p>
        </p:txBody>
      </p:sp>
      <p:sp>
        <p:nvSpPr>
          <p:cNvPr id="5" name="Rectangle 25"/>
          <p:cNvSpPr>
            <a:spLocks noGrp="1" noChangeArrowheads="1"/>
          </p:cNvSpPr>
          <p:nvPr>
            <p:ph type="sldNum" sz="quarter" idx="12"/>
          </p:nvPr>
        </p:nvSpPr>
        <p:spPr>
          <a:ln/>
        </p:spPr>
        <p:txBody>
          <a:bodyPr/>
          <a:lstStyle>
            <a:lvl1pPr>
              <a:defRPr/>
            </a:lvl1pPr>
          </a:lstStyle>
          <a:p>
            <a:pPr>
              <a:defRPr/>
            </a:pPr>
            <a:fld id="{9350F9C9-808D-4486-BE18-BC8A82B8951F}" type="slidenum">
              <a:rPr lang="ru-RU"/>
              <a:pPr>
                <a:defRPr/>
              </a:pPr>
              <a:t>‹#›</a:t>
            </a:fld>
            <a:endParaRPr lang="ru-RU"/>
          </a:p>
        </p:txBody>
      </p:sp>
    </p:spTree>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ru-RU"/>
          </a:p>
        </p:txBody>
      </p:sp>
      <p:sp>
        <p:nvSpPr>
          <p:cNvPr id="3" name="Rectangle 24"/>
          <p:cNvSpPr>
            <a:spLocks noGrp="1" noChangeArrowheads="1"/>
          </p:cNvSpPr>
          <p:nvPr>
            <p:ph type="ftr" sz="quarter" idx="11"/>
          </p:nvPr>
        </p:nvSpPr>
        <p:spPr>
          <a:ln/>
        </p:spPr>
        <p:txBody>
          <a:bodyPr/>
          <a:lstStyle>
            <a:lvl1pPr>
              <a:defRPr/>
            </a:lvl1pPr>
          </a:lstStyle>
          <a:p>
            <a:pPr>
              <a:defRPr/>
            </a:pPr>
            <a:endParaRPr lang="ru-RU"/>
          </a:p>
        </p:txBody>
      </p:sp>
      <p:sp>
        <p:nvSpPr>
          <p:cNvPr id="4" name="Rectangle 25"/>
          <p:cNvSpPr>
            <a:spLocks noGrp="1" noChangeArrowheads="1"/>
          </p:cNvSpPr>
          <p:nvPr>
            <p:ph type="sldNum" sz="quarter" idx="12"/>
          </p:nvPr>
        </p:nvSpPr>
        <p:spPr>
          <a:ln/>
        </p:spPr>
        <p:txBody>
          <a:bodyPr/>
          <a:lstStyle>
            <a:lvl1pPr>
              <a:defRPr/>
            </a:lvl1pPr>
          </a:lstStyle>
          <a:p>
            <a:pPr>
              <a:defRPr/>
            </a:pPr>
            <a:fld id="{F9D252DA-3073-49E7-A733-F76007E7D104}" type="slidenum">
              <a:rPr lang="ru-RU"/>
              <a:pPr>
                <a:defRPr/>
              </a:pPr>
              <a:t>‹#›</a:t>
            </a:fld>
            <a:endParaRPr lang="ru-RU"/>
          </a:p>
        </p:txBody>
      </p:sp>
    </p:spTree>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C45437BC-6213-4B67-8D2E-858063163A42}" type="slidenum">
              <a:rPr lang="ru-RU"/>
              <a:pPr>
                <a:defRPr/>
              </a:pPr>
              <a:t>‹#›</a:t>
            </a:fld>
            <a:endParaRPr lang="ru-RU"/>
          </a:p>
        </p:txBody>
      </p:sp>
    </p:spTree>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a:ln/>
        </p:spPr>
        <p:txBody>
          <a:bodyPr/>
          <a:lstStyle>
            <a:lvl1pPr>
              <a:defRPr/>
            </a:lvl1pPr>
          </a:lstStyle>
          <a:p>
            <a:pPr>
              <a:defRPr/>
            </a:pPr>
            <a:endParaRPr lang="ru-RU"/>
          </a:p>
        </p:txBody>
      </p:sp>
      <p:sp>
        <p:nvSpPr>
          <p:cNvPr id="6" name="Rectangle 24"/>
          <p:cNvSpPr>
            <a:spLocks noGrp="1" noChangeArrowheads="1"/>
          </p:cNvSpPr>
          <p:nvPr>
            <p:ph type="ftr" sz="quarter" idx="11"/>
          </p:nvPr>
        </p:nvSpPr>
        <p:spPr>
          <a:ln/>
        </p:spPr>
        <p:txBody>
          <a:bodyPr/>
          <a:lstStyle>
            <a:lvl1pPr>
              <a:defRPr/>
            </a:lvl1pPr>
          </a:lstStyle>
          <a:p>
            <a:pPr>
              <a:defRPr/>
            </a:pPr>
            <a:endParaRPr lang="ru-RU"/>
          </a:p>
        </p:txBody>
      </p:sp>
      <p:sp>
        <p:nvSpPr>
          <p:cNvPr id="7" name="Rectangle 25"/>
          <p:cNvSpPr>
            <a:spLocks noGrp="1" noChangeArrowheads="1"/>
          </p:cNvSpPr>
          <p:nvPr>
            <p:ph type="sldNum" sz="quarter" idx="12"/>
          </p:nvPr>
        </p:nvSpPr>
        <p:spPr>
          <a:ln/>
        </p:spPr>
        <p:txBody>
          <a:bodyPr/>
          <a:lstStyle>
            <a:lvl1pPr>
              <a:defRPr/>
            </a:lvl1pPr>
          </a:lstStyle>
          <a:p>
            <a:pPr>
              <a:defRPr/>
            </a:pPr>
            <a:fld id="{B3467D15-B3FC-449E-A3B8-D9E47031B5AB}" type="slidenum">
              <a:rPr lang="ru-RU"/>
              <a:pPr>
                <a:defRPr/>
              </a:pPr>
              <a:t>‹#›</a:t>
            </a:fld>
            <a:endParaRPr lang="ru-RU"/>
          </a:p>
        </p:txBody>
      </p:sp>
    </p:spTree>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409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410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0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410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410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sp>
          <p:nvSpPr>
            <p:cNvPr id="410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0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0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0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ru-RU"/>
            </a:p>
          </p:txBody>
        </p:sp>
        <p:sp>
          <p:nvSpPr>
            <p:cNvPr id="410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ru-RU"/>
            </a:p>
          </p:txBody>
        </p:sp>
        <p:sp>
          <p:nvSpPr>
            <p:cNvPr id="410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ru-RU"/>
            </a:p>
          </p:txBody>
        </p:sp>
        <p:sp>
          <p:nvSpPr>
            <p:cNvPr id="411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411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ru-RU"/>
            </a:p>
          </p:txBody>
        </p:sp>
        <p:sp>
          <p:nvSpPr>
            <p:cNvPr id="411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ru-RU"/>
            </a:p>
          </p:txBody>
        </p:sp>
        <p:sp>
          <p:nvSpPr>
            <p:cNvPr id="411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ru-RU"/>
            </a:p>
          </p:txBody>
        </p:sp>
        <p:sp>
          <p:nvSpPr>
            <p:cNvPr id="411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1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ru-RU"/>
            </a:p>
          </p:txBody>
        </p:sp>
        <p:sp>
          <p:nvSpPr>
            <p:cNvPr id="411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sp>
        <p:nvSpPr>
          <p:cNvPr id="411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1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FFFFFF"/>
                  </a:outerShdw>
                </a:effectLst>
              </a:defRPr>
            </a:lvl1pPr>
          </a:lstStyle>
          <a:p>
            <a:pPr>
              <a:defRPr/>
            </a:pPr>
            <a:endParaRPr lang="ru-RU"/>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FFFFFF"/>
                  </a:outerShdw>
                </a:effectLst>
              </a:defRPr>
            </a:lvl1pPr>
          </a:lstStyle>
          <a:p>
            <a:pPr>
              <a:defRPr/>
            </a:pPr>
            <a:endParaRPr lang="ru-RU"/>
          </a:p>
        </p:txBody>
      </p:sp>
      <p:sp>
        <p:nvSpPr>
          <p:cNvPr id="412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FFFFFF"/>
                  </a:outerShdw>
                </a:effectLst>
              </a:defRPr>
            </a:lvl1pPr>
          </a:lstStyle>
          <a:p>
            <a:pPr>
              <a:defRPr/>
            </a:pPr>
            <a:fld id="{CA21B6EC-1EE9-4C39-8FD4-A8BA3B251C5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diamond/>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gallery-art.org.ua/images/datsogallery/img_originals/4EAB90AFCC27-1.jpg"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www.gallery-art.org.ua/images/datsogallery/img_originals/BA7165A28D87-1.jpg" TargetMode="External"/><Relationship Id="rId1" Type="http://schemas.openxmlformats.org/officeDocument/2006/relationships/slideLayout" Target="../slideLayouts/slideLayout2.xml"/><Relationship Id="rId6" Type="http://schemas.openxmlformats.org/officeDocument/2006/relationships/hyperlink" Target="http://www.gallery-art.org.ua/images/datsogallery/img_originals/A5A59AF06A54-1.jpg" TargetMode="External"/><Relationship Id="rId11" Type="http://schemas.openxmlformats.org/officeDocument/2006/relationships/image" Target="../media/image30.jpeg"/><Relationship Id="rId5" Type="http://schemas.openxmlformats.org/officeDocument/2006/relationships/image" Target="../media/image27.jpeg"/><Relationship Id="rId10" Type="http://schemas.openxmlformats.org/officeDocument/2006/relationships/hyperlink" Target="http://www.gallery-art.org.ua/images/datsogallery/img_originals/8BD4094F929D-1.jpg" TargetMode="External"/><Relationship Id="rId4" Type="http://schemas.openxmlformats.org/officeDocument/2006/relationships/hyperlink" Target="http://www.gallery-art.org.ua/images/datsogallery/img_originals/F9F09035A09E-1.jpg" TargetMode="External"/><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49.gif"/><Relationship Id="rId3" Type="http://schemas.openxmlformats.org/officeDocument/2006/relationships/image" Target="../media/image34.jpeg"/><Relationship Id="rId21" Type="http://schemas.openxmlformats.org/officeDocument/2006/relationships/image" Target="../media/image52.jpe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gif"/><Relationship Id="rId2" Type="http://schemas.openxmlformats.org/officeDocument/2006/relationships/image" Target="../media/image33.jpeg"/><Relationship Id="rId16" Type="http://schemas.openxmlformats.org/officeDocument/2006/relationships/image" Target="../media/image47.png"/><Relationship Id="rId20"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jpeg"/><Relationship Id="rId10" Type="http://schemas.openxmlformats.org/officeDocument/2006/relationships/image" Target="../media/image41.jpeg"/><Relationship Id="rId19" Type="http://schemas.openxmlformats.org/officeDocument/2006/relationships/image" Target="../media/image50.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 Id="rId22" Type="http://schemas.openxmlformats.org/officeDocument/2006/relationships/image" Target="../media/image53.jpeg"/></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3" Type="http://schemas.openxmlformats.org/officeDocument/2006/relationships/image" Target="../media/image56.jpeg"/><Relationship Id="rId7" Type="http://schemas.openxmlformats.org/officeDocument/2006/relationships/image" Target="../media/image59.jpeg"/><Relationship Id="rId12" Type="http://schemas.openxmlformats.org/officeDocument/2006/relationships/image" Target="../media/image64.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63.jpeg"/><Relationship Id="rId5" Type="http://schemas.openxmlformats.org/officeDocument/2006/relationships/image" Target="../media/image58.jpeg"/><Relationship Id="rId15" Type="http://schemas.openxmlformats.org/officeDocument/2006/relationships/image" Target="../media/image67.jpeg"/><Relationship Id="rId10" Type="http://schemas.openxmlformats.org/officeDocument/2006/relationships/image" Target="../media/image62.jpeg"/><Relationship Id="rId4" Type="http://schemas.openxmlformats.org/officeDocument/2006/relationships/image" Target="../media/image57.jpeg"/><Relationship Id="rId9" Type="http://schemas.openxmlformats.org/officeDocument/2006/relationships/image" Target="../media/image61.jpeg"/><Relationship Id="rId14" Type="http://schemas.openxmlformats.org/officeDocument/2006/relationships/image" Target="../media/image66.jpeg"/></Relationships>
</file>

<file path=ppt/slides/_rels/slide23.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hyperlink" Target="http://www.images-photo.ru/photo/smajliki_i_malenkie_kartinki_animashki/khudozhnik/23-0-195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u.wikipedia.org/wiki/%D0%A4%D0%B0%D0%B9%D0%BB:Afonina-Taisia-Still-life-with-Pussy-Willows-per02bw.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ru.wikipedia.org/wiki/%D0%92%D0%B0%D0%BD%D0%B8%D1%82%D0%B0%D1%81" TargetMode="External"/><Relationship Id="rId2" Type="http://schemas.openxmlformats.org/officeDocument/2006/relationships/hyperlink" Target="http://ru.wikipedia.org/wiki/%D0%9B%D0%B5%D0%B9%D0%B4%D0%B5%D0%BD"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ru.wikipedia.org/wiki/Memento_mor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79"/>
            <a:ext cx="8229600" cy="2520281"/>
          </a:xfrm>
        </p:spPr>
        <p:txBody>
          <a:bodyPr/>
          <a:lstStyle/>
          <a:p>
            <a:r>
              <a:rPr lang="ru-RU" sz="3200" dirty="0" smtClean="0"/>
              <a:t>МБОУ «</a:t>
            </a:r>
            <a:r>
              <a:rPr lang="ru-RU" sz="3200" dirty="0" err="1" smtClean="0"/>
              <a:t>Бакчарская</a:t>
            </a:r>
            <a:r>
              <a:rPr lang="ru-RU" sz="3200" dirty="0" smtClean="0"/>
              <a:t> СОШ</a:t>
            </a:r>
            <a:r>
              <a:rPr lang="ru-RU" sz="3200" dirty="0" smtClean="0"/>
              <a:t>»</a:t>
            </a:r>
            <a:br>
              <a:rPr lang="ru-RU" sz="3200" dirty="0" smtClean="0"/>
            </a:br>
            <a:r>
              <a:rPr lang="ru-RU" sz="3200" dirty="0" smtClean="0"/>
              <a:t/>
            </a:r>
            <a:br>
              <a:rPr lang="ru-RU" sz="3200" dirty="0" smtClean="0"/>
            </a:br>
            <a:r>
              <a:rPr lang="ru-RU" sz="3200" dirty="0" smtClean="0"/>
              <a:t>Урок </a:t>
            </a:r>
            <a:r>
              <a:rPr lang="ru-RU" sz="3200" dirty="0" smtClean="0"/>
              <a:t>изобразительного </a:t>
            </a:r>
            <a:r>
              <a:rPr lang="ru-RU" sz="3200" dirty="0" smtClean="0"/>
              <a:t>искусства </a:t>
            </a:r>
            <a:br>
              <a:rPr lang="ru-RU" sz="3200" dirty="0" smtClean="0"/>
            </a:br>
            <a:r>
              <a:rPr lang="ru-RU" sz="3200" dirty="0" smtClean="0"/>
              <a:t>в 6 классе</a:t>
            </a:r>
            <a:r>
              <a:rPr lang="ru-RU" dirty="0" smtClean="0"/>
              <a:t/>
            </a:r>
            <a:br>
              <a:rPr lang="ru-RU" dirty="0" smtClean="0"/>
            </a:br>
            <a:r>
              <a:rPr lang="ru-RU" dirty="0" smtClean="0"/>
              <a:t>«Натюрморт»</a:t>
            </a:r>
            <a:endParaRPr lang="ru-RU" dirty="0"/>
          </a:p>
        </p:txBody>
      </p:sp>
      <p:sp>
        <p:nvSpPr>
          <p:cNvPr id="3" name="Содержимое 2"/>
          <p:cNvSpPr>
            <a:spLocks noGrp="1"/>
          </p:cNvSpPr>
          <p:nvPr>
            <p:ph idx="1"/>
          </p:nvPr>
        </p:nvSpPr>
        <p:spPr>
          <a:xfrm>
            <a:off x="457200" y="4437112"/>
            <a:ext cx="8229600" cy="1693813"/>
          </a:xfrm>
        </p:spPr>
        <p:txBody>
          <a:bodyPr/>
          <a:lstStyle/>
          <a:p>
            <a:pPr algn="r">
              <a:buNone/>
            </a:pPr>
            <a:r>
              <a:rPr lang="ru-RU" dirty="0" smtClean="0"/>
              <a:t>Автор </a:t>
            </a:r>
            <a:r>
              <a:rPr lang="ru-RU" dirty="0" err="1" smtClean="0"/>
              <a:t>Желтякова</a:t>
            </a:r>
            <a:r>
              <a:rPr lang="ru-RU" dirty="0" smtClean="0"/>
              <a:t> А.И.</a:t>
            </a:r>
          </a:p>
        </p:txBody>
      </p:sp>
      <p:pic>
        <p:nvPicPr>
          <p:cNvPr id="1026" name="Picture 2" descr="C:\Users\user1\Desktop\1303_50h38_pol-sezann-natyurmort-s-yablokami.jpg"/>
          <p:cNvPicPr>
            <a:picLocks noChangeAspect="1" noChangeArrowheads="1"/>
          </p:cNvPicPr>
          <p:nvPr/>
        </p:nvPicPr>
        <p:blipFill>
          <a:blip r:embed="rId2" cstate="print"/>
          <a:srcRect/>
          <a:stretch>
            <a:fillRect/>
          </a:stretch>
        </p:blipFill>
        <p:spPr bwMode="auto">
          <a:xfrm>
            <a:off x="539552" y="3501008"/>
            <a:ext cx="3820537" cy="2909039"/>
          </a:xfrm>
          <a:prstGeom prst="rect">
            <a:avLst/>
          </a:prstGeom>
          <a:noFill/>
        </p:spPr>
      </p:pic>
    </p:spTree>
  </p:cSld>
  <p:clrMapOvr>
    <a:masterClrMapping/>
  </p:clrMapOvr>
  <p:transition spd="slow">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404664"/>
            <a:ext cx="5995872" cy="1754326"/>
          </a:xfrm>
          <a:prstGeom prst="rect">
            <a:avLst/>
          </a:prstGeom>
          <a:noFill/>
        </p:spPr>
        <p:txBody>
          <a:bodyPr wrap="none">
            <a:spAutoFit/>
          </a:bodyPr>
          <a:lstStyle/>
          <a:p>
            <a:pPr algn="ctr">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Этапы написания </a:t>
            </a:r>
          </a:p>
          <a:p>
            <a:pPr algn="ctr">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натюрморта</a:t>
            </a:r>
          </a:p>
        </p:txBody>
      </p:sp>
      <p:sp>
        <p:nvSpPr>
          <p:cNvPr id="6" name="Прямоугольник 5"/>
          <p:cNvSpPr/>
          <p:nvPr/>
        </p:nvSpPr>
        <p:spPr>
          <a:xfrm>
            <a:off x="1403350" y="3644900"/>
            <a:ext cx="2736850" cy="18002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8" name="Прямая соединительная линия 7"/>
          <p:cNvCxnSpPr>
            <a:stCxn id="6" idx="0"/>
            <a:endCxn id="6" idx="2"/>
          </p:cNvCxnSpPr>
          <p:nvPr/>
        </p:nvCxnSpPr>
        <p:spPr>
          <a:xfrm rot="16200000" flipH="1">
            <a:off x="1871662" y="4545013"/>
            <a:ext cx="1800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6" idx="1"/>
            <a:endCxn id="6" idx="3"/>
          </p:cNvCxnSpPr>
          <p:nvPr/>
        </p:nvCxnSpPr>
        <p:spPr>
          <a:xfrm rot="10800000" flipH="1">
            <a:off x="1403350" y="4545013"/>
            <a:ext cx="273685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rot="5400000">
            <a:off x="5903913" y="3968750"/>
            <a:ext cx="2736850" cy="18002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9" name="Прямая соединительная линия 18"/>
          <p:cNvCxnSpPr>
            <a:stCxn id="18" idx="2"/>
            <a:endCxn id="18" idx="0"/>
          </p:cNvCxnSpPr>
          <p:nvPr/>
        </p:nvCxnSpPr>
        <p:spPr>
          <a:xfrm rot="10800000" flipH="1">
            <a:off x="6372225" y="4868863"/>
            <a:ext cx="1800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endCxn id="18" idx="3"/>
          </p:cNvCxnSpPr>
          <p:nvPr/>
        </p:nvCxnSpPr>
        <p:spPr>
          <a:xfrm rot="16200000" flipH="1">
            <a:off x="5885657" y="4850606"/>
            <a:ext cx="2736850" cy="36513"/>
          </a:xfrm>
          <a:prstGeom prst="line">
            <a:avLst/>
          </a:prstGeom>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1148289" y="2492896"/>
            <a:ext cx="6635856"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4000" b="1" dirty="0" smtClean="0">
                <a:ln>
                  <a:prstDash val="solid"/>
                </a:ln>
                <a:solidFill>
                  <a:srgbClr val="000000"/>
                </a:solidFill>
              </a:rPr>
              <a:t>1. Выбор </a:t>
            </a:r>
            <a:r>
              <a:rPr lang="ru-RU" sz="4000" b="1" dirty="0">
                <a:ln>
                  <a:prstDash val="solid"/>
                </a:ln>
                <a:solidFill>
                  <a:srgbClr val="000000"/>
                </a:solidFill>
              </a:rPr>
              <a:t>композиции листа</a:t>
            </a:r>
          </a:p>
        </p:txBody>
      </p:sp>
      <p:sp>
        <p:nvSpPr>
          <p:cNvPr id="25" name="Прямоугольник 24"/>
          <p:cNvSpPr/>
          <p:nvPr/>
        </p:nvSpPr>
        <p:spPr>
          <a:xfrm>
            <a:off x="1219177" y="5517232"/>
            <a:ext cx="5256182"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4000" b="1" dirty="0" smtClean="0">
                <a:ln>
                  <a:prstDash val="solid"/>
                </a:ln>
                <a:solidFill>
                  <a:srgbClr val="000000"/>
                </a:solidFill>
              </a:rPr>
              <a:t>2. Нахождение </a:t>
            </a:r>
            <a:r>
              <a:rPr lang="ru-RU" sz="4000" b="1" dirty="0">
                <a:ln>
                  <a:prstDash val="solid"/>
                </a:ln>
                <a:solidFill>
                  <a:srgbClr val="000000"/>
                </a:solidFill>
              </a:rPr>
              <a:t>центра</a:t>
            </a:r>
          </a:p>
        </p:txBody>
      </p:sp>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02321"/>
          </a:xfrm>
        </p:spPr>
        <p:txBody>
          <a:bodyPr/>
          <a:lstStyle/>
          <a:p>
            <a:pPr>
              <a:buNone/>
            </a:pPr>
            <a:r>
              <a:rPr lang="ru-RU" sz="4000" dirty="0" smtClean="0"/>
              <a:t>3. </a:t>
            </a:r>
            <a:r>
              <a:rPr lang="ru-RU" dirty="0" smtClean="0"/>
              <a:t>Определяем линию горизонта.</a:t>
            </a:r>
          </a:p>
          <a:p>
            <a:pPr>
              <a:buNone/>
            </a:pPr>
            <a:r>
              <a:rPr lang="ru-RU" dirty="0" smtClean="0"/>
              <a:t>4. Обозначаем передний, средний и дальний планы картины, местоположение крупных и легких предметов.</a:t>
            </a:r>
          </a:p>
          <a:p>
            <a:pPr>
              <a:buNone/>
            </a:pPr>
            <a:r>
              <a:rPr lang="ru-RU" dirty="0" smtClean="0"/>
              <a:t>    Набор предметов не может быть случайным, их должно что-то объединять, роднить, в них должна быть заложена определенная идея, тема.</a:t>
            </a:r>
          </a:p>
          <a:p>
            <a:pPr>
              <a:buNone/>
            </a:pPr>
            <a:r>
              <a:rPr lang="ru-RU" dirty="0" smtClean="0"/>
              <a:t>5. Прорисовываем драпировку.</a:t>
            </a:r>
          </a:p>
          <a:p>
            <a:pPr>
              <a:buNone/>
            </a:pPr>
            <a:endParaRPr lang="ru-RU" sz="4000" dirty="0"/>
          </a:p>
        </p:txBody>
      </p:sp>
    </p:spTree>
  </p:cSld>
  <p:clrMapOvr>
    <a:masterClrMapping/>
  </p:clrMapOvr>
  <p:transition spd="slow">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332656"/>
            <a:ext cx="8572559" cy="1200329"/>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ru-RU"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rPr>
              <a:t>5. Выполнение </a:t>
            </a:r>
          </a:p>
          <a:p>
            <a:pPr>
              <a:defRPr/>
            </a:pPr>
            <a:r>
              <a:rPr lang="ru-RU"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rPr>
              <a:t>линейно- конструктивного рисунка</a:t>
            </a:r>
            <a:endParaRPr lang="ru-RU"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ndParaRPr>
          </a:p>
        </p:txBody>
      </p:sp>
      <p:sp>
        <p:nvSpPr>
          <p:cNvPr id="6" name="Прямоугольник 5"/>
          <p:cNvSpPr/>
          <p:nvPr/>
        </p:nvSpPr>
        <p:spPr>
          <a:xfrm>
            <a:off x="1116013" y="2565400"/>
            <a:ext cx="6911975" cy="38163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a:p>
        </p:txBody>
      </p:sp>
      <p:pic>
        <p:nvPicPr>
          <p:cNvPr id="12293" name="Picture 4" descr="http://t0.gstatic.com/images?q=tbn:ANd9GcR13js-nEgjoNFQN1pul-doxBsyCAEIJzLYz7cHdTrCF7Zt7auYO8QtFcsMr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87675" y="2636838"/>
            <a:ext cx="3511550" cy="3095625"/>
          </a:xfrm>
          <a:prstGeom prst="rect">
            <a:avLst/>
          </a:prstGeom>
          <a:noFill/>
          <a:ln w="9525">
            <a:noFill/>
            <a:miter lim="800000"/>
            <a:headEnd/>
            <a:tailEnd/>
          </a:ln>
        </p:spPr>
      </p:pic>
      <p:cxnSp>
        <p:nvCxnSpPr>
          <p:cNvPr id="9" name="Прямая соединительная линия 8"/>
          <p:cNvCxnSpPr/>
          <p:nvPr/>
        </p:nvCxnSpPr>
        <p:spPr>
          <a:xfrm>
            <a:off x="1116013" y="5949950"/>
            <a:ext cx="6911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116013" y="4724400"/>
            <a:ext cx="2663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5364163" y="4724400"/>
            <a:ext cx="2663825" cy="0"/>
          </a:xfrm>
          <a:prstGeom prst="line">
            <a:avLst/>
          </a:prstGeom>
        </p:spPr>
        <p:style>
          <a:lnRef idx="1">
            <a:schemeClr val="accent1"/>
          </a:lnRef>
          <a:fillRef idx="0">
            <a:schemeClr val="accent1"/>
          </a:fillRef>
          <a:effectRef idx="0">
            <a:schemeClr val="accent1"/>
          </a:effectRef>
          <a:fontRef idx="minor">
            <a:schemeClr val="tx1"/>
          </a:fontRef>
        </p:style>
      </p:cxnSp>
      <p:pic>
        <p:nvPicPr>
          <p:cNvPr id="12297" name="Picture 11" descr="http://t1.gstatic.com/images?q=tbn:ANd9GcRWKmZVBWdZKJJnqQ2-D2t2oBPzLdR5sYUKEc-_bGminOefk9IO"/>
          <p:cNvPicPr>
            <a:picLocks noChangeAspect="1" noChangeArrowheads="1"/>
          </p:cNvPicPr>
          <p:nvPr/>
        </p:nvPicPr>
        <p:blipFill>
          <a:blip r:embed="rId3" cstate="print">
            <a:clrChange>
              <a:clrFrom>
                <a:srgbClr val="FFFFFF"/>
              </a:clrFrom>
              <a:clrTo>
                <a:srgbClr val="FFFFFF">
                  <a:alpha val="0"/>
                </a:srgbClr>
              </a:clrTo>
            </a:clrChange>
          </a:blip>
          <a:srcRect t="50214" r="2454"/>
          <a:stretch>
            <a:fillRect/>
          </a:stretch>
        </p:blipFill>
        <p:spPr bwMode="auto">
          <a:xfrm rot="1360887">
            <a:off x="4918075" y="4856163"/>
            <a:ext cx="1233488" cy="917575"/>
          </a:xfrm>
          <a:prstGeom prst="rect">
            <a:avLst/>
          </a:prstGeom>
          <a:noFill/>
          <a:ln w="9525">
            <a:noFill/>
            <a:miter lim="800000"/>
            <a:headEnd/>
            <a:tailEnd/>
          </a:ln>
        </p:spPr>
      </p:pic>
      <p:pic>
        <p:nvPicPr>
          <p:cNvPr id="12298" name="Picture 17" descr="http://t3.gstatic.com/images?q=tbn:ANd9GcRj_6YWRSJ7XbAPJE2aafpY-ZWfOlnPyqXf2zu-XkWlQUBeFvh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03350" y="3644900"/>
            <a:ext cx="3673475" cy="2905125"/>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78014" y="620688"/>
            <a:ext cx="5927328" cy="707886"/>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rPr>
              <a:t>6. Обрабатываем </a:t>
            </a:r>
            <a:r>
              <a:rPr lang="ru-RU"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rPr>
              <a:t>цветом</a:t>
            </a:r>
          </a:p>
        </p:txBody>
      </p:sp>
      <p:pic>
        <p:nvPicPr>
          <p:cNvPr id="14340" name="Picture 2" descr="http://t3.gstatic.com/images?q=tbn:ANd9GcQmtLeWpMaSRIgmAdU0kRdA6iKwuvvatvvg_7ZuTq2tg_ZWeQivRvi9s_BilA"/>
          <p:cNvPicPr>
            <a:picLocks noChangeAspect="1" noChangeArrowheads="1"/>
          </p:cNvPicPr>
          <p:nvPr/>
        </p:nvPicPr>
        <p:blipFill>
          <a:blip r:embed="rId2" cstate="print">
            <a:clrChange>
              <a:clrFrom>
                <a:srgbClr val="F3F6FD"/>
              </a:clrFrom>
              <a:clrTo>
                <a:srgbClr val="F3F6FD">
                  <a:alpha val="0"/>
                </a:srgbClr>
              </a:clrTo>
            </a:clrChange>
          </a:blip>
          <a:srcRect/>
          <a:stretch>
            <a:fillRect/>
          </a:stretch>
        </p:blipFill>
        <p:spPr bwMode="auto">
          <a:xfrm>
            <a:off x="2627313" y="1412875"/>
            <a:ext cx="4392612" cy="4457700"/>
          </a:xfrm>
          <a:prstGeom prst="rect">
            <a:avLst/>
          </a:prstGeom>
          <a:noFill/>
          <a:ln w="9525">
            <a:noFill/>
            <a:miter lim="800000"/>
            <a:headEnd/>
            <a:tailEnd/>
          </a:ln>
        </p:spPr>
      </p:pic>
      <p:pic>
        <p:nvPicPr>
          <p:cNvPr id="14341" name="Picture 6" descr="http://t2.gstatic.com/images?q=tbn:ANd9GcRE_3hbvecq4dHHPQuLgTRppBtuBBbJwqqYSzlQwr4aLS5AvrXzK4c-UryuR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19475" y="4724400"/>
            <a:ext cx="3529013" cy="2460625"/>
          </a:xfrm>
          <a:prstGeom prst="rect">
            <a:avLst/>
          </a:prstGeom>
          <a:noFill/>
          <a:ln w="9525">
            <a:noFill/>
            <a:miter lim="800000"/>
            <a:headEnd/>
            <a:tailEnd/>
          </a:ln>
        </p:spPr>
      </p:pic>
      <p:pic>
        <p:nvPicPr>
          <p:cNvPr id="14342" name="Picture 4" descr="http://t3.gstatic.com/images?q=tbn:ANd9GcSi131LQyQ6JJtBZCnNFxwU_ktV6ADfUxCzWHhYtpxCv7HTvNRylL6LlQvD2Q"/>
          <p:cNvPicPr>
            <a:picLocks noChangeAspect="1" noChangeArrowheads="1"/>
          </p:cNvPicPr>
          <p:nvPr/>
        </p:nvPicPr>
        <p:blipFill>
          <a:blip r:embed="rId4" cstate="print">
            <a:clrChange>
              <a:clrFrom>
                <a:srgbClr val="FDFFFC"/>
              </a:clrFrom>
              <a:clrTo>
                <a:srgbClr val="FDFFFC">
                  <a:alpha val="0"/>
                </a:srgbClr>
              </a:clrTo>
            </a:clrChange>
          </a:blip>
          <a:srcRect/>
          <a:stretch>
            <a:fillRect/>
          </a:stretch>
        </p:blipFill>
        <p:spPr bwMode="auto">
          <a:xfrm>
            <a:off x="6300788" y="2492375"/>
            <a:ext cx="2671762" cy="3044825"/>
          </a:xfrm>
          <a:prstGeom prst="rect">
            <a:avLst/>
          </a:prstGeom>
          <a:noFill/>
          <a:ln w="9525">
            <a:noFill/>
            <a:miter lim="800000"/>
            <a:headEnd/>
            <a:tailEnd/>
          </a:ln>
        </p:spPr>
      </p:pic>
      <p:pic>
        <p:nvPicPr>
          <p:cNvPr id="14343" name="Picture 8" descr="http://t0.gstatic.com/images?q=tbn:ANd9GcQBFsf62HlASDYlUcp4p7nw1eE-2HRAIMhoStKT8nMMXBx2Twu34QZBC_GNYA"/>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82353">
            <a:off x="-309563" y="2581275"/>
            <a:ext cx="4503738" cy="3027363"/>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692696"/>
            <a:ext cx="5129353" cy="923330"/>
          </a:xfrm>
          <a:prstGeom prst="rect">
            <a:avLst/>
          </a:prstGeom>
          <a:noFill/>
        </p:spPr>
        <p:txBody>
          <a:bodyPr wrap="none">
            <a:spAutoFit/>
          </a:bodyPr>
          <a:lstStyle/>
          <a:p>
            <a:pPr algn="ctr">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Примеры работ</a:t>
            </a:r>
          </a:p>
        </p:txBody>
      </p:sp>
      <p:pic>
        <p:nvPicPr>
          <p:cNvPr id="16387" name="Picture 2" descr="http://t0.gstatic.com/images?q=tbn:ANd9GcTYvXcuiHx4_10WYgsqDJrxl2QjU-l1s3HxPGeuSp62DWShwfByrg"/>
          <p:cNvPicPr>
            <a:picLocks noChangeAspect="1" noChangeArrowheads="1"/>
          </p:cNvPicPr>
          <p:nvPr/>
        </p:nvPicPr>
        <p:blipFill>
          <a:blip r:embed="rId2" cstate="print"/>
          <a:srcRect/>
          <a:stretch>
            <a:fillRect/>
          </a:stretch>
        </p:blipFill>
        <p:spPr bwMode="auto">
          <a:xfrm>
            <a:off x="1476375" y="1773238"/>
            <a:ext cx="6191250" cy="4638675"/>
          </a:xfrm>
          <a:prstGeom prst="rect">
            <a:avLst/>
          </a:prstGeom>
          <a:noFill/>
          <a:ln w="9525">
            <a:noFill/>
            <a:miter lim="800000"/>
            <a:headEnd/>
            <a:tailEnd/>
          </a:ln>
        </p:spPr>
      </p:pic>
      <p:pic>
        <p:nvPicPr>
          <p:cNvPr id="43012" name="Picture 4" descr="http://t0.gstatic.com/images?q=tbn:ANd9GcQ_57zcnUIrsW7jP7lbJyl-aVYTVlxb1PIG7uTlId6RZ7bYZ5eb0ygnWhnn"/>
          <p:cNvPicPr>
            <a:picLocks noChangeAspect="1" noChangeArrowheads="1"/>
          </p:cNvPicPr>
          <p:nvPr/>
        </p:nvPicPr>
        <p:blipFill>
          <a:blip r:embed="rId3" cstate="print"/>
          <a:srcRect/>
          <a:stretch>
            <a:fillRect/>
          </a:stretch>
        </p:blipFill>
        <p:spPr bwMode="auto">
          <a:xfrm>
            <a:off x="1476375" y="1773238"/>
            <a:ext cx="6340475" cy="4608512"/>
          </a:xfrm>
          <a:prstGeom prst="rect">
            <a:avLst/>
          </a:prstGeom>
          <a:noFill/>
          <a:ln w="9525">
            <a:noFill/>
            <a:miter lim="800000"/>
            <a:headEnd/>
            <a:tailEnd/>
          </a:ln>
        </p:spPr>
      </p:pic>
      <p:pic>
        <p:nvPicPr>
          <p:cNvPr id="43014" name="Picture 6" descr="http://t1.gstatic.com/images?q=tbn:ANd9GcTCd7bE7_POazYl1zng4InDL4mDPQm1T5swxGC63aHG_3z8QELAGg"/>
          <p:cNvPicPr>
            <a:picLocks noChangeAspect="1" noChangeArrowheads="1"/>
          </p:cNvPicPr>
          <p:nvPr/>
        </p:nvPicPr>
        <p:blipFill>
          <a:blip r:embed="rId4" cstate="print"/>
          <a:srcRect/>
          <a:stretch>
            <a:fillRect/>
          </a:stretch>
        </p:blipFill>
        <p:spPr bwMode="auto">
          <a:xfrm>
            <a:off x="1476375" y="1773238"/>
            <a:ext cx="6335713" cy="4608512"/>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heel(4)">
                                      <p:cBhvr>
                                        <p:cTn id="7" dur="2000"/>
                                        <p:tgtEl>
                                          <p:spTgt spid="4301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43014"/>
                                        </p:tgtEl>
                                        <p:attrNameLst>
                                          <p:attrName>style.visibility</p:attrName>
                                        </p:attrNameLst>
                                      </p:cBhvr>
                                      <p:to>
                                        <p:strVal val="visible"/>
                                      </p:to>
                                    </p:set>
                                    <p:animEffect transition="in" filter="wheel(4)">
                                      <p:cBhvr>
                                        <p:cTn id="11" dur="2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mage11"/>
          <p:cNvPicPr>
            <a:picLocks noChangeAspect="1" noChangeArrowheads="1"/>
          </p:cNvPicPr>
          <p:nvPr/>
        </p:nvPicPr>
        <p:blipFill>
          <a:blip r:embed="rId2" cstate="print"/>
          <a:srcRect/>
          <a:stretch>
            <a:fillRect/>
          </a:stretch>
        </p:blipFill>
        <p:spPr bwMode="auto">
          <a:xfrm>
            <a:off x="395288" y="0"/>
            <a:ext cx="8532812" cy="6875463"/>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Огненные маки">
            <a:hlinkClick r:id="rId2" tooltip="Огненные маки"/>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129" name="Picture 9" descr="Настроение">
            <a:hlinkClick r:id="rId4" tooltip="Настроение"/>
          </p:cNvPr>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5131" name="Picture 11" descr="Ах эти воробьи!!">
            <a:hlinkClick r:id="rId6" tooltip="Ах эти воробьи!!"/>
          </p:cNvPr>
          <p:cNvPicPr>
            <a:picLocks noChangeAspect="1" noChangeArrowheads="1"/>
          </p:cNvPicPr>
          <p:nvPr/>
        </p:nvPicPr>
        <p:blipFill>
          <a:blip r:embed="rId7" cstate="print"/>
          <a:srcRect/>
          <a:stretch>
            <a:fillRect/>
          </a:stretch>
        </p:blipFill>
        <p:spPr bwMode="auto">
          <a:xfrm>
            <a:off x="0" y="0"/>
            <a:ext cx="9144000" cy="6932613"/>
          </a:xfrm>
          <a:prstGeom prst="rect">
            <a:avLst/>
          </a:prstGeom>
          <a:noFill/>
          <a:ln w="9525">
            <a:noFill/>
            <a:miter lim="800000"/>
            <a:headEnd/>
            <a:tailEnd/>
          </a:ln>
        </p:spPr>
      </p:pic>
      <p:pic>
        <p:nvPicPr>
          <p:cNvPr id="5133" name="Picture 13" descr="Танец подсолнухов">
            <a:hlinkClick r:id="rId8" tooltip="Танец подсолнухов"/>
          </p:cNvPr>
          <p:cNvPicPr>
            <a:picLocks noChangeAspect="1" noChangeArrowheads="1"/>
          </p:cNvPicPr>
          <p:nvPr/>
        </p:nvPicPr>
        <p:blipFill>
          <a:blip r:embed="rId9" cstate="print"/>
          <a:srcRect/>
          <a:stretch>
            <a:fillRect/>
          </a:stretch>
        </p:blipFill>
        <p:spPr bwMode="auto">
          <a:xfrm>
            <a:off x="0" y="0"/>
            <a:ext cx="9144000" cy="6980238"/>
          </a:xfrm>
          <a:prstGeom prst="rect">
            <a:avLst/>
          </a:prstGeom>
          <a:noFill/>
          <a:ln w="9525">
            <a:noFill/>
            <a:miter lim="800000"/>
            <a:headEnd/>
            <a:tailEnd/>
          </a:ln>
        </p:spPr>
      </p:pic>
      <p:pic>
        <p:nvPicPr>
          <p:cNvPr id="5135" name="Picture 15" descr="Вдохновение скрипача">
            <a:hlinkClick r:id="rId10" tooltip="Вдохновение скрипача"/>
          </p:cNvPr>
          <p:cNvPicPr>
            <a:picLocks noChangeAspect="1" noChangeArrowheads="1"/>
          </p:cNvPicPr>
          <p:nvPr/>
        </p:nvPicPr>
        <p:blipFill>
          <a:blip r:embed="rId11" cstate="print"/>
          <a:srcRect/>
          <a:stretch>
            <a:fillRect/>
          </a:stretch>
        </p:blipFill>
        <p:spPr bwMode="auto">
          <a:xfrm>
            <a:off x="0" y="0"/>
            <a:ext cx="9144000" cy="70262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heel(4)">
                                      <p:cBhvr>
                                        <p:cTn id="7" dur="2000"/>
                                        <p:tgtEl>
                                          <p:spTgt spid="5127"/>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5129"/>
                                        </p:tgtEl>
                                        <p:attrNameLst>
                                          <p:attrName>style.visibility</p:attrName>
                                        </p:attrNameLst>
                                      </p:cBhvr>
                                      <p:to>
                                        <p:strVal val="visible"/>
                                      </p:to>
                                    </p:set>
                                    <p:animEffect transition="in" filter="wheel(4)">
                                      <p:cBhvr>
                                        <p:cTn id="11" dur="2000"/>
                                        <p:tgtEl>
                                          <p:spTgt spid="5129"/>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5131"/>
                                        </p:tgtEl>
                                        <p:attrNameLst>
                                          <p:attrName>style.visibility</p:attrName>
                                        </p:attrNameLst>
                                      </p:cBhvr>
                                      <p:to>
                                        <p:strVal val="visible"/>
                                      </p:to>
                                    </p:set>
                                    <p:animEffect transition="in" filter="wheel(4)">
                                      <p:cBhvr>
                                        <p:cTn id="15" dur="2000"/>
                                        <p:tgtEl>
                                          <p:spTgt spid="5131"/>
                                        </p:tgtEl>
                                      </p:cBhvr>
                                    </p:animEffect>
                                  </p:childTnLst>
                                </p:cTn>
                              </p:par>
                            </p:childTnLst>
                          </p:cTn>
                        </p:par>
                        <p:par>
                          <p:cTn id="16" fill="hold">
                            <p:stCondLst>
                              <p:cond delay="6000"/>
                            </p:stCondLst>
                            <p:childTnLst>
                              <p:par>
                                <p:cTn id="17" presetID="21" presetClass="entr" presetSubtype="4" fill="hold" nodeType="afterEffect">
                                  <p:stCondLst>
                                    <p:cond delay="0"/>
                                  </p:stCondLst>
                                  <p:childTnLst>
                                    <p:set>
                                      <p:cBhvr>
                                        <p:cTn id="18" dur="1" fill="hold">
                                          <p:stCondLst>
                                            <p:cond delay="0"/>
                                          </p:stCondLst>
                                        </p:cTn>
                                        <p:tgtEl>
                                          <p:spTgt spid="5133"/>
                                        </p:tgtEl>
                                        <p:attrNameLst>
                                          <p:attrName>style.visibility</p:attrName>
                                        </p:attrNameLst>
                                      </p:cBhvr>
                                      <p:to>
                                        <p:strVal val="visible"/>
                                      </p:to>
                                    </p:set>
                                    <p:animEffect transition="in" filter="wheel(4)">
                                      <p:cBhvr>
                                        <p:cTn id="19" dur="2000"/>
                                        <p:tgtEl>
                                          <p:spTgt spid="5133"/>
                                        </p:tgtEl>
                                      </p:cBhvr>
                                    </p:animEffect>
                                  </p:childTnLst>
                                </p:cTn>
                              </p:par>
                            </p:childTnLst>
                          </p:cTn>
                        </p:par>
                        <p:par>
                          <p:cTn id="20" fill="hold">
                            <p:stCondLst>
                              <p:cond delay="8000"/>
                            </p:stCondLst>
                            <p:childTnLst>
                              <p:par>
                                <p:cTn id="21" presetID="21" presetClass="entr" presetSubtype="4" fill="hold" nodeType="afterEffect">
                                  <p:stCondLst>
                                    <p:cond delay="0"/>
                                  </p:stCondLst>
                                  <p:childTnLst>
                                    <p:set>
                                      <p:cBhvr>
                                        <p:cTn id="22" dur="1" fill="hold">
                                          <p:stCondLst>
                                            <p:cond delay="0"/>
                                          </p:stCondLst>
                                        </p:cTn>
                                        <p:tgtEl>
                                          <p:spTgt spid="5135"/>
                                        </p:tgtEl>
                                        <p:attrNameLst>
                                          <p:attrName>style.visibility</p:attrName>
                                        </p:attrNameLst>
                                      </p:cBhvr>
                                      <p:to>
                                        <p:strVal val="visible"/>
                                      </p:to>
                                    </p:set>
                                    <p:animEffect transition="in" filter="wheel(4)">
                                      <p:cBhvr>
                                        <p:cTn id="23" dur="20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6" descr="C:\Documents and Settings\DmT\Рабочий стол\341375532-kartiny-panno-natyurmort-s-tsvetami-ovoschami.jpg"/>
          <p:cNvPicPr>
            <a:picLocks noGrp="1" noChangeAspect="1" noChangeArrowheads="1"/>
          </p:cNvPicPr>
          <p:nvPr>
            <p:ph idx="1"/>
          </p:nvPr>
        </p:nvPicPr>
        <p:blipFill>
          <a:blip r:embed="rId2" cstate="print"/>
          <a:srcRect/>
          <a:stretch>
            <a:fillRect/>
          </a:stretch>
        </p:blipFill>
        <p:spPr bwMode="auto">
          <a:xfrm>
            <a:off x="463456" y="357166"/>
            <a:ext cx="7949294" cy="6143668"/>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Image22"/>
          <p:cNvPicPr>
            <a:picLocks noChangeAspect="1" noChangeArrowheads="1"/>
          </p:cNvPicPr>
          <p:nvPr/>
        </p:nvPicPr>
        <p:blipFill>
          <a:blip r:embed="rId2" cstate="print"/>
          <a:srcRect/>
          <a:stretch>
            <a:fillRect/>
          </a:stretch>
        </p:blipFill>
        <p:spPr bwMode="auto">
          <a:xfrm>
            <a:off x="1908175" y="0"/>
            <a:ext cx="5761038" cy="68580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8987680" cy="1569660"/>
          </a:xfrm>
          <a:prstGeom prst="rect">
            <a:avLst/>
          </a:prstGeom>
          <a:noFill/>
        </p:spPr>
        <p:txBody>
          <a:bodyPr wrap="square">
            <a:spAutoFit/>
          </a:bodyPr>
          <a:lstStyle/>
          <a:p>
            <a:pPr algn="ctr">
              <a:defRPr/>
            </a:pP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Задача для учащихся</a:t>
            </a:r>
          </a:p>
          <a:p>
            <a:pPr algn="ctr">
              <a:defRPr/>
            </a:pP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200" dirty="0" smtClean="0"/>
              <a:t>выполнить натюрморт из двух-трех предметов и дать ему название</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5363" name="Picture 2" descr="http://t3.gstatic.com/images?q=tbn:ANd9GcSylaqXVJUtlW0MX8E5BwXdfliX7NLorZZtRMqeUsx3EaniQvpff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43174" y="2643182"/>
            <a:ext cx="2881313" cy="3565525"/>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4000582" cy="923330"/>
          </a:xfrm>
          <a:prstGeom prst="rect">
            <a:avLst/>
          </a:prstGeom>
          <a:noFill/>
        </p:spPr>
        <p:txBody>
          <a:bodyPr wrap="none">
            <a:spAutoFit/>
          </a:bodyPr>
          <a:lstStyle/>
          <a:p>
            <a:pPr algn="ctr">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Цель урока:</a:t>
            </a:r>
          </a:p>
        </p:txBody>
      </p:sp>
      <p:sp>
        <p:nvSpPr>
          <p:cNvPr id="4099" name="TextBox 4"/>
          <p:cNvSpPr txBox="1">
            <a:spLocks noChangeArrowheads="1"/>
          </p:cNvSpPr>
          <p:nvPr/>
        </p:nvSpPr>
        <p:spPr bwMode="auto">
          <a:xfrm>
            <a:off x="2700338" y="1052513"/>
            <a:ext cx="6192837" cy="1200150"/>
          </a:xfrm>
          <a:prstGeom prst="rect">
            <a:avLst/>
          </a:prstGeom>
          <a:noFill/>
          <a:ln w="9525">
            <a:noFill/>
            <a:miter lim="800000"/>
            <a:headEnd/>
            <a:tailEnd/>
          </a:ln>
        </p:spPr>
        <p:txBody>
          <a:bodyPr>
            <a:spAutoFit/>
          </a:bodyPr>
          <a:lstStyle/>
          <a:p>
            <a:r>
              <a:rPr lang="ru-RU" sz="2400" dirty="0" smtClean="0"/>
              <a:t>Продолжать знакомить </a:t>
            </a:r>
            <a:r>
              <a:rPr lang="ru-RU" sz="2400" dirty="0"/>
              <a:t>учащихся с жанром натюрморт, основами композиции и правилами постановки.</a:t>
            </a:r>
          </a:p>
        </p:txBody>
      </p:sp>
      <p:sp>
        <p:nvSpPr>
          <p:cNvPr id="6" name="Прямоугольник 5"/>
          <p:cNvSpPr/>
          <p:nvPr/>
        </p:nvSpPr>
        <p:spPr>
          <a:xfrm>
            <a:off x="179512" y="2132856"/>
            <a:ext cx="4572406" cy="923330"/>
          </a:xfrm>
          <a:prstGeom prst="rect">
            <a:avLst/>
          </a:prstGeom>
          <a:noFill/>
        </p:spPr>
        <p:txBody>
          <a:bodyPr wrap="none">
            <a:spAutoFit/>
          </a:bodyPr>
          <a:lstStyle/>
          <a:p>
            <a:pPr algn="ctr">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Задачи урока:</a:t>
            </a:r>
          </a:p>
        </p:txBody>
      </p:sp>
      <p:sp>
        <p:nvSpPr>
          <p:cNvPr id="4101" name="TextBox 6"/>
          <p:cNvSpPr txBox="1">
            <a:spLocks noChangeArrowheads="1"/>
          </p:cNvSpPr>
          <p:nvPr/>
        </p:nvSpPr>
        <p:spPr bwMode="auto">
          <a:xfrm>
            <a:off x="2916238" y="3071813"/>
            <a:ext cx="6048375" cy="3416320"/>
          </a:xfrm>
          <a:prstGeom prst="rect">
            <a:avLst/>
          </a:prstGeom>
          <a:noFill/>
          <a:ln w="9525">
            <a:noFill/>
            <a:miter lim="800000"/>
            <a:headEnd/>
            <a:tailEnd/>
          </a:ln>
        </p:spPr>
        <p:txBody>
          <a:bodyPr>
            <a:spAutoFit/>
          </a:bodyPr>
          <a:lstStyle/>
          <a:p>
            <a:r>
              <a:rPr lang="ru-RU" sz="2400" dirty="0"/>
              <a:t>1.Показать учащимся ценность каждой вещи, формировать умение видеть заложенную в вещи частичку души человека. </a:t>
            </a:r>
            <a:br>
              <a:rPr lang="ru-RU" sz="2400" dirty="0"/>
            </a:br>
            <a:r>
              <a:rPr lang="ru-RU" sz="2400" dirty="0"/>
              <a:t>2.Формировать навыки рационального выбора точки зрения и формата для изображения натюрморта, передавать пропорции изображаемых предметов.</a:t>
            </a:r>
            <a:br>
              <a:rPr lang="ru-RU" sz="2400" dirty="0"/>
            </a:br>
            <a:endParaRPr lang="ru-RU" sz="2400" dirty="0"/>
          </a:p>
        </p:txBody>
      </p:sp>
      <p:pic>
        <p:nvPicPr>
          <p:cNvPr id="4102" name="Picture 2" descr="http://t0.gstatic.com/images?q=tbn:ANd9GcRJ6w4Y1Horc37SzYWKI2OiSaIUUXX_GXAlgvLD-TmH-goYA7bfZS_W4pogHQ"/>
          <p:cNvPicPr>
            <a:picLocks noChangeAspect="1" noChangeArrowheads="1"/>
          </p:cNvPicPr>
          <p:nvPr/>
        </p:nvPicPr>
        <p:blipFill>
          <a:blip r:embed="rId2" cstate="print">
            <a:clrChange>
              <a:clrFrom>
                <a:srgbClr val="FEFCFD"/>
              </a:clrFrom>
              <a:clrTo>
                <a:srgbClr val="FEFCFD">
                  <a:alpha val="0"/>
                </a:srgbClr>
              </a:clrTo>
            </a:clrChange>
          </a:blip>
          <a:srcRect/>
          <a:stretch>
            <a:fillRect/>
          </a:stretch>
        </p:blipFill>
        <p:spPr bwMode="auto">
          <a:xfrm>
            <a:off x="179388" y="3068638"/>
            <a:ext cx="2592387" cy="3024187"/>
          </a:xfrm>
          <a:prstGeom prst="rect">
            <a:avLst/>
          </a:prstGeom>
          <a:noFill/>
          <a:ln w="9525">
            <a:noFill/>
            <a:miter lim="800000"/>
            <a:headEnd/>
            <a:tailEnd/>
          </a:ln>
        </p:spPr>
      </p:pic>
      <p:pic>
        <p:nvPicPr>
          <p:cNvPr id="4103" name="Picture 4" descr="http://t1.gstatic.com/images?q=tbn:ANd9GcRHn6WXSh06Tcb2UaweNspv-LAm8qRl7l3U3CpZLmpr-XXZ8TEV"/>
          <p:cNvPicPr>
            <a:picLocks noChangeAspect="1" noChangeArrowheads="1"/>
          </p:cNvPicPr>
          <p:nvPr/>
        </p:nvPicPr>
        <p:blipFill>
          <a:blip r:embed="rId3" cstate="print">
            <a:clrChange>
              <a:clrFrom>
                <a:srgbClr val="FFFFFF"/>
              </a:clrFrom>
              <a:clrTo>
                <a:srgbClr val="FFFFFF">
                  <a:alpha val="0"/>
                </a:srgbClr>
              </a:clrTo>
            </a:clrChange>
          </a:blip>
          <a:srcRect t="23151" r="2779"/>
          <a:stretch>
            <a:fillRect/>
          </a:stretch>
        </p:blipFill>
        <p:spPr bwMode="auto">
          <a:xfrm>
            <a:off x="179388" y="1052513"/>
            <a:ext cx="2520950" cy="1411287"/>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DmT\Рабочий стол\школа\картинки1\рисунки\Ваза1.jpg"/>
          <p:cNvPicPr>
            <a:picLocks noChangeAspect="1" noChangeArrowheads="1"/>
          </p:cNvPicPr>
          <p:nvPr/>
        </p:nvPicPr>
        <p:blipFill>
          <a:blip r:embed="rId2" cstate="print"/>
          <a:srcRect/>
          <a:stretch>
            <a:fillRect/>
          </a:stretch>
        </p:blipFill>
        <p:spPr bwMode="auto">
          <a:xfrm>
            <a:off x="428596" y="473414"/>
            <a:ext cx="1143008" cy="1501489"/>
          </a:xfrm>
          <a:prstGeom prst="rect">
            <a:avLst/>
          </a:prstGeom>
          <a:noFill/>
        </p:spPr>
      </p:pic>
      <p:pic>
        <p:nvPicPr>
          <p:cNvPr id="32771" name="Picture 3" descr="C:\Documents and Settings\DmT\Рабочий стол\школа\картинки1\рисунки\ваза.jpg"/>
          <p:cNvPicPr>
            <a:picLocks noChangeAspect="1" noChangeArrowheads="1"/>
          </p:cNvPicPr>
          <p:nvPr/>
        </p:nvPicPr>
        <p:blipFill>
          <a:blip r:embed="rId3" cstate="print"/>
          <a:srcRect/>
          <a:stretch>
            <a:fillRect/>
          </a:stretch>
        </p:blipFill>
        <p:spPr bwMode="auto">
          <a:xfrm>
            <a:off x="2643174" y="1214422"/>
            <a:ext cx="1806648" cy="1928806"/>
          </a:xfrm>
          <a:prstGeom prst="rect">
            <a:avLst/>
          </a:prstGeom>
          <a:noFill/>
        </p:spPr>
      </p:pic>
      <p:pic>
        <p:nvPicPr>
          <p:cNvPr id="32772" name="Picture 4" descr="C:\Documents and Settings\DmT\Рабочий стол\школа\картинки1\виноград 6.jpg"/>
          <p:cNvPicPr>
            <a:picLocks noChangeAspect="1" noChangeArrowheads="1"/>
          </p:cNvPicPr>
          <p:nvPr/>
        </p:nvPicPr>
        <p:blipFill>
          <a:blip r:embed="rId4" cstate="print"/>
          <a:srcRect/>
          <a:stretch>
            <a:fillRect/>
          </a:stretch>
        </p:blipFill>
        <p:spPr bwMode="auto">
          <a:xfrm rot="2631322">
            <a:off x="6145571" y="1122987"/>
            <a:ext cx="1068373" cy="1260541"/>
          </a:xfrm>
          <a:prstGeom prst="rect">
            <a:avLst/>
          </a:prstGeom>
          <a:noFill/>
        </p:spPr>
      </p:pic>
      <p:pic>
        <p:nvPicPr>
          <p:cNvPr id="32775" name="Picture 7" descr="C:\Documents and Settings\DmT\Рабочий стол\школа\картинки1\корзина.jpg"/>
          <p:cNvPicPr>
            <a:picLocks noChangeAspect="1" noChangeArrowheads="1"/>
          </p:cNvPicPr>
          <p:nvPr/>
        </p:nvPicPr>
        <p:blipFill>
          <a:blip r:embed="rId5" cstate="print"/>
          <a:srcRect/>
          <a:stretch>
            <a:fillRect/>
          </a:stretch>
        </p:blipFill>
        <p:spPr bwMode="auto">
          <a:xfrm>
            <a:off x="5929322" y="4000504"/>
            <a:ext cx="1500198" cy="1318966"/>
          </a:xfrm>
          <a:prstGeom prst="rect">
            <a:avLst/>
          </a:prstGeom>
          <a:noFill/>
        </p:spPr>
      </p:pic>
      <p:pic>
        <p:nvPicPr>
          <p:cNvPr id="32776" name="Picture 8" descr="C:\Documents and Settings\DmT\Рабочий стол\школа\картинки1\малина.jpg"/>
          <p:cNvPicPr>
            <a:picLocks noChangeAspect="1" noChangeArrowheads="1"/>
          </p:cNvPicPr>
          <p:nvPr/>
        </p:nvPicPr>
        <p:blipFill>
          <a:blip r:embed="rId6" cstate="print"/>
          <a:srcRect/>
          <a:stretch>
            <a:fillRect/>
          </a:stretch>
        </p:blipFill>
        <p:spPr bwMode="auto">
          <a:xfrm>
            <a:off x="2285984" y="3429000"/>
            <a:ext cx="1133475" cy="847725"/>
          </a:xfrm>
          <a:prstGeom prst="rect">
            <a:avLst/>
          </a:prstGeom>
          <a:noFill/>
        </p:spPr>
      </p:pic>
      <p:pic>
        <p:nvPicPr>
          <p:cNvPr id="32777" name="Picture 9" descr="C:\Documents and Settings\DmT\Рабочий стол\школа\картинки1\СВЕКЛА1.jpg"/>
          <p:cNvPicPr>
            <a:picLocks noChangeAspect="1" noChangeArrowheads="1"/>
          </p:cNvPicPr>
          <p:nvPr/>
        </p:nvPicPr>
        <p:blipFill>
          <a:blip r:embed="rId7" cstate="print"/>
          <a:srcRect/>
          <a:stretch>
            <a:fillRect/>
          </a:stretch>
        </p:blipFill>
        <p:spPr bwMode="auto">
          <a:xfrm rot="17679617">
            <a:off x="4879761" y="2937943"/>
            <a:ext cx="600075" cy="904875"/>
          </a:xfrm>
          <a:prstGeom prst="rect">
            <a:avLst/>
          </a:prstGeom>
          <a:noFill/>
        </p:spPr>
      </p:pic>
      <p:pic>
        <p:nvPicPr>
          <p:cNvPr id="32774" name="Picture 6" descr="C:\Documents and Settings\DmT\Рабочий стол\школа\картинки1\ЛУК.jpg"/>
          <p:cNvPicPr>
            <a:picLocks noChangeAspect="1" noChangeArrowheads="1"/>
          </p:cNvPicPr>
          <p:nvPr/>
        </p:nvPicPr>
        <p:blipFill>
          <a:blip r:embed="rId8" cstate="print"/>
          <a:srcRect/>
          <a:stretch>
            <a:fillRect/>
          </a:stretch>
        </p:blipFill>
        <p:spPr bwMode="auto">
          <a:xfrm>
            <a:off x="6143636" y="2571744"/>
            <a:ext cx="602747" cy="581026"/>
          </a:xfrm>
          <a:prstGeom prst="rect">
            <a:avLst/>
          </a:prstGeom>
          <a:noFill/>
        </p:spPr>
      </p:pic>
      <p:pic>
        <p:nvPicPr>
          <p:cNvPr id="32773" name="Picture 5" descr="C:\Documents and Settings\DmT\Рабочий стол\школа\картинки1\КАПУСТА.jpg"/>
          <p:cNvPicPr>
            <a:picLocks noChangeAspect="1" noChangeArrowheads="1"/>
          </p:cNvPicPr>
          <p:nvPr/>
        </p:nvPicPr>
        <p:blipFill>
          <a:blip r:embed="rId9" cstate="print"/>
          <a:srcRect/>
          <a:stretch>
            <a:fillRect/>
          </a:stretch>
        </p:blipFill>
        <p:spPr bwMode="auto">
          <a:xfrm>
            <a:off x="7643834" y="3214686"/>
            <a:ext cx="714380" cy="687674"/>
          </a:xfrm>
          <a:prstGeom prst="rect">
            <a:avLst/>
          </a:prstGeom>
          <a:noFill/>
        </p:spPr>
      </p:pic>
      <p:pic>
        <p:nvPicPr>
          <p:cNvPr id="32778" name="Picture 10" descr="C:\Documents and Settings\DmT\Рабочий стол\школа\картинки1\ОГУРЕЦ.jpg"/>
          <p:cNvPicPr>
            <a:picLocks noChangeAspect="1" noChangeArrowheads="1"/>
          </p:cNvPicPr>
          <p:nvPr/>
        </p:nvPicPr>
        <p:blipFill>
          <a:blip r:embed="rId10" cstate="print"/>
          <a:srcRect/>
          <a:stretch>
            <a:fillRect/>
          </a:stretch>
        </p:blipFill>
        <p:spPr bwMode="auto">
          <a:xfrm>
            <a:off x="3500430" y="4429132"/>
            <a:ext cx="942975" cy="990600"/>
          </a:xfrm>
          <a:prstGeom prst="rect">
            <a:avLst/>
          </a:prstGeom>
          <a:noFill/>
        </p:spPr>
      </p:pic>
      <p:pic>
        <p:nvPicPr>
          <p:cNvPr id="32779" name="Picture 11" descr="C:\Documents and Settings\DmT\Рабочий стол\школа\картинки1\тыква.jpg"/>
          <p:cNvPicPr>
            <a:picLocks noChangeAspect="1" noChangeArrowheads="1"/>
          </p:cNvPicPr>
          <p:nvPr/>
        </p:nvPicPr>
        <p:blipFill>
          <a:blip r:embed="rId11" cstate="print"/>
          <a:srcRect/>
          <a:stretch>
            <a:fillRect/>
          </a:stretch>
        </p:blipFill>
        <p:spPr bwMode="auto">
          <a:xfrm>
            <a:off x="1071538" y="3929066"/>
            <a:ext cx="1500198" cy="1571636"/>
          </a:xfrm>
          <a:prstGeom prst="rect">
            <a:avLst/>
          </a:prstGeom>
          <a:noFill/>
        </p:spPr>
      </p:pic>
      <p:pic>
        <p:nvPicPr>
          <p:cNvPr id="32780" name="Picture 12" descr="C:\Documents and Settings\DmT\Рабочий стол\школа\картинки1\яблоко.jpg"/>
          <p:cNvPicPr>
            <a:picLocks noChangeAspect="1" noChangeArrowheads="1"/>
          </p:cNvPicPr>
          <p:nvPr/>
        </p:nvPicPr>
        <p:blipFill>
          <a:blip r:embed="rId12" cstate="print"/>
          <a:srcRect/>
          <a:stretch>
            <a:fillRect/>
          </a:stretch>
        </p:blipFill>
        <p:spPr bwMode="auto">
          <a:xfrm>
            <a:off x="1071538" y="2357430"/>
            <a:ext cx="785818" cy="855528"/>
          </a:xfrm>
          <a:prstGeom prst="rect">
            <a:avLst/>
          </a:prstGeom>
          <a:noFill/>
        </p:spPr>
      </p:pic>
      <p:pic>
        <p:nvPicPr>
          <p:cNvPr id="32781" name="Picture 13" descr="C:\Documents and Settings\DmT\Рабочий стол\школа\картинки1\перец.jpg"/>
          <p:cNvPicPr>
            <a:picLocks noChangeAspect="1" noChangeArrowheads="1"/>
          </p:cNvPicPr>
          <p:nvPr/>
        </p:nvPicPr>
        <p:blipFill>
          <a:blip r:embed="rId13" cstate="print"/>
          <a:srcRect/>
          <a:stretch>
            <a:fillRect/>
          </a:stretch>
        </p:blipFill>
        <p:spPr bwMode="auto">
          <a:xfrm rot="19274088">
            <a:off x="5819224" y="3896678"/>
            <a:ext cx="1057275" cy="704850"/>
          </a:xfrm>
          <a:prstGeom prst="rect">
            <a:avLst/>
          </a:prstGeom>
          <a:noFill/>
        </p:spPr>
      </p:pic>
      <p:pic>
        <p:nvPicPr>
          <p:cNvPr id="32782" name="Picture 14" descr="C:\Documents and Settings\DmT\Рабочий стол\школа\картинки1\апельсин 6.jpg"/>
          <p:cNvPicPr>
            <a:picLocks noChangeAspect="1" noChangeArrowheads="1"/>
          </p:cNvPicPr>
          <p:nvPr/>
        </p:nvPicPr>
        <p:blipFill>
          <a:blip r:embed="rId14" cstate="print"/>
          <a:srcRect/>
          <a:stretch>
            <a:fillRect/>
          </a:stretch>
        </p:blipFill>
        <p:spPr bwMode="auto">
          <a:xfrm>
            <a:off x="357159" y="3850946"/>
            <a:ext cx="714380" cy="704855"/>
          </a:xfrm>
          <a:prstGeom prst="rect">
            <a:avLst/>
          </a:prstGeom>
          <a:noFill/>
        </p:spPr>
      </p:pic>
      <p:pic>
        <p:nvPicPr>
          <p:cNvPr id="32783" name="Picture 15" descr="C:\Documents and Settings\DmT\Рабочий стол\школа\картинки1\АРБУЗ.jpg"/>
          <p:cNvPicPr>
            <a:picLocks noChangeAspect="1" noChangeArrowheads="1"/>
          </p:cNvPicPr>
          <p:nvPr/>
        </p:nvPicPr>
        <p:blipFill>
          <a:blip r:embed="rId15" cstate="print"/>
          <a:srcRect/>
          <a:stretch>
            <a:fillRect/>
          </a:stretch>
        </p:blipFill>
        <p:spPr bwMode="auto">
          <a:xfrm>
            <a:off x="7143768" y="5143512"/>
            <a:ext cx="1571636" cy="1526732"/>
          </a:xfrm>
          <a:prstGeom prst="rect">
            <a:avLst/>
          </a:prstGeom>
          <a:noFill/>
        </p:spPr>
      </p:pic>
      <p:pic>
        <p:nvPicPr>
          <p:cNvPr id="32784" name="Picture 16" descr="C:\Documents and Settings\DmT\Рабочий стол\школа\картинки1\49.png"/>
          <p:cNvPicPr>
            <a:picLocks noChangeAspect="1" noChangeArrowheads="1"/>
          </p:cNvPicPr>
          <p:nvPr/>
        </p:nvPicPr>
        <p:blipFill>
          <a:blip r:embed="rId16" cstate="print"/>
          <a:srcRect/>
          <a:stretch>
            <a:fillRect/>
          </a:stretch>
        </p:blipFill>
        <p:spPr bwMode="auto">
          <a:xfrm>
            <a:off x="5214942" y="5286388"/>
            <a:ext cx="835025" cy="1292225"/>
          </a:xfrm>
          <a:prstGeom prst="rect">
            <a:avLst/>
          </a:prstGeom>
          <a:noFill/>
        </p:spPr>
      </p:pic>
      <p:pic>
        <p:nvPicPr>
          <p:cNvPr id="32785" name="Picture 17" descr="C:\Documents and Settings\DmT\Рабочий стол\школа\картинки1\51.GIF"/>
          <p:cNvPicPr>
            <a:picLocks noChangeAspect="1" noChangeArrowheads="1" noCrop="1"/>
          </p:cNvPicPr>
          <p:nvPr/>
        </p:nvPicPr>
        <p:blipFill>
          <a:blip r:embed="rId17" cstate="print"/>
          <a:srcRect/>
          <a:stretch>
            <a:fillRect/>
          </a:stretch>
        </p:blipFill>
        <p:spPr bwMode="auto">
          <a:xfrm>
            <a:off x="3786182" y="5572140"/>
            <a:ext cx="1285884" cy="1285884"/>
          </a:xfrm>
          <a:prstGeom prst="rect">
            <a:avLst/>
          </a:prstGeom>
          <a:noFill/>
        </p:spPr>
      </p:pic>
      <p:pic>
        <p:nvPicPr>
          <p:cNvPr id="32786" name="Picture 18" descr="C:\Documents and Settings\DmT\Рабочий стол\школа\картинки1\45.GIF"/>
          <p:cNvPicPr>
            <a:picLocks noChangeAspect="1" noChangeArrowheads="1" noCrop="1"/>
          </p:cNvPicPr>
          <p:nvPr/>
        </p:nvPicPr>
        <p:blipFill>
          <a:blip r:embed="rId18" cstate="print"/>
          <a:srcRect/>
          <a:stretch>
            <a:fillRect/>
          </a:stretch>
        </p:blipFill>
        <p:spPr bwMode="auto">
          <a:xfrm>
            <a:off x="2000232" y="5753100"/>
            <a:ext cx="809625" cy="1104900"/>
          </a:xfrm>
          <a:prstGeom prst="rect">
            <a:avLst/>
          </a:prstGeom>
          <a:noFill/>
        </p:spPr>
      </p:pic>
      <p:pic>
        <p:nvPicPr>
          <p:cNvPr id="32787" name="Picture 19" descr="C:\Documents and Settings\DmT\Рабочий стол\школа\картинки1\рисунки\tcvet66.jpg"/>
          <p:cNvPicPr>
            <a:picLocks noChangeAspect="1" noChangeArrowheads="1"/>
          </p:cNvPicPr>
          <p:nvPr/>
        </p:nvPicPr>
        <p:blipFill>
          <a:blip r:embed="rId19" cstate="print"/>
          <a:srcRect/>
          <a:stretch>
            <a:fillRect/>
          </a:stretch>
        </p:blipFill>
        <p:spPr bwMode="auto">
          <a:xfrm>
            <a:off x="7500958" y="1357298"/>
            <a:ext cx="1508128" cy="1596841"/>
          </a:xfrm>
          <a:prstGeom prst="rect">
            <a:avLst/>
          </a:prstGeom>
          <a:noFill/>
        </p:spPr>
      </p:pic>
      <p:pic>
        <p:nvPicPr>
          <p:cNvPr id="32788" name="Picture 20" descr="C:\Documents and Settings\DmT\Рабочий стол\школа\картинки1\рисунки\школа\kras11.jpg"/>
          <p:cNvPicPr>
            <a:picLocks noChangeAspect="1" noChangeArrowheads="1"/>
          </p:cNvPicPr>
          <p:nvPr/>
        </p:nvPicPr>
        <p:blipFill>
          <a:blip r:embed="rId20" cstate="print"/>
          <a:srcRect/>
          <a:stretch>
            <a:fillRect/>
          </a:stretch>
        </p:blipFill>
        <p:spPr bwMode="auto">
          <a:xfrm>
            <a:off x="285720" y="5443526"/>
            <a:ext cx="1571636" cy="1414473"/>
          </a:xfrm>
          <a:prstGeom prst="rect">
            <a:avLst/>
          </a:prstGeom>
          <a:noFill/>
        </p:spPr>
      </p:pic>
      <p:pic>
        <p:nvPicPr>
          <p:cNvPr id="32789" name="Picture 21" descr="C:\Documents and Settings\DmT\Рабочий стол\школа\картинки1\рисунки\школа\glob15.jpg"/>
          <p:cNvPicPr>
            <a:picLocks noChangeAspect="1" noChangeArrowheads="1"/>
          </p:cNvPicPr>
          <p:nvPr/>
        </p:nvPicPr>
        <p:blipFill>
          <a:blip r:embed="rId21" cstate="print"/>
          <a:srcRect/>
          <a:stretch>
            <a:fillRect/>
          </a:stretch>
        </p:blipFill>
        <p:spPr bwMode="auto">
          <a:xfrm>
            <a:off x="4714875" y="4071942"/>
            <a:ext cx="1309639" cy="1178961"/>
          </a:xfrm>
          <a:prstGeom prst="rect">
            <a:avLst/>
          </a:prstGeom>
          <a:noFill/>
        </p:spPr>
      </p:pic>
      <p:pic>
        <p:nvPicPr>
          <p:cNvPr id="32790" name="Picture 22" descr="C:\Documents and Settings\DmT\Рабочий стол\школа\картинки1\рисунки\школа\kniga10.jpg"/>
          <p:cNvPicPr>
            <a:picLocks noChangeAspect="1" noChangeArrowheads="1"/>
          </p:cNvPicPr>
          <p:nvPr/>
        </p:nvPicPr>
        <p:blipFill>
          <a:blip r:embed="rId22" cstate="print"/>
          <a:srcRect/>
          <a:stretch>
            <a:fillRect/>
          </a:stretch>
        </p:blipFill>
        <p:spPr bwMode="auto">
          <a:xfrm>
            <a:off x="7715272" y="3929066"/>
            <a:ext cx="1270000" cy="1143000"/>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478791" cy="1754326"/>
          </a:xfrm>
          <a:prstGeom prst="rect">
            <a:avLst/>
          </a:prstGeom>
          <a:noFill/>
        </p:spPr>
        <p:txBody>
          <a:bodyPr wrap="square" rtlCol="0">
            <a:spAutoFit/>
          </a:bodyPr>
          <a:lstStyle/>
          <a:p>
            <a:r>
              <a:rPr lang="ru-RU" sz="3600" dirty="0" smtClean="0"/>
              <a:t>С каким жанром изобразительного искусства вы сегодня познакомились?</a:t>
            </a:r>
          </a:p>
          <a:p>
            <a:r>
              <a:rPr lang="ru-RU" sz="3600" dirty="0" smtClean="0"/>
              <a:t>Что представляет собой эта картина?</a:t>
            </a:r>
            <a:endParaRPr lang="ru-RU" sz="3600" dirty="0"/>
          </a:p>
        </p:txBody>
      </p:sp>
      <p:pic>
        <p:nvPicPr>
          <p:cNvPr id="4" name="Picture 7" descr="C:\Documents and Settings\DmT\Рабочий стол\natjurmort_s_barankami_30495_p1.jpg"/>
          <p:cNvPicPr>
            <a:picLocks noChangeAspect="1" noChangeArrowheads="1"/>
          </p:cNvPicPr>
          <p:nvPr/>
        </p:nvPicPr>
        <p:blipFill>
          <a:blip r:embed="rId2" cstate="print"/>
          <a:srcRect/>
          <a:stretch>
            <a:fillRect/>
          </a:stretch>
        </p:blipFill>
        <p:spPr bwMode="auto">
          <a:xfrm>
            <a:off x="2000232" y="2643182"/>
            <a:ext cx="4783794" cy="3571900"/>
          </a:xfrm>
          <a:prstGeom prst="rect">
            <a:avLst/>
          </a:prstGeom>
          <a:noFill/>
        </p:spPr>
      </p:pic>
    </p:spTree>
  </p:cSld>
  <p:clrMapOvr>
    <a:masterClrMapping/>
  </p:clrMapOvr>
  <p:transition spd="slow">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DmT\Рабочий стол\31-16.jpg"/>
          <p:cNvPicPr>
            <a:picLocks noChangeAspect="1" noChangeArrowheads="1"/>
          </p:cNvPicPr>
          <p:nvPr/>
        </p:nvPicPr>
        <p:blipFill>
          <a:blip r:embed="rId2" cstate="print"/>
          <a:srcRect/>
          <a:stretch>
            <a:fillRect/>
          </a:stretch>
        </p:blipFill>
        <p:spPr bwMode="auto">
          <a:xfrm>
            <a:off x="1571604" y="2571744"/>
            <a:ext cx="1929173" cy="1567453"/>
          </a:xfrm>
          <a:prstGeom prst="rect">
            <a:avLst/>
          </a:prstGeom>
          <a:noFill/>
        </p:spPr>
      </p:pic>
      <p:pic>
        <p:nvPicPr>
          <p:cNvPr id="31747" name="Picture 3" descr="C:\Documents and Settings\DmT\Рабочий стол\31-21.jpg"/>
          <p:cNvPicPr>
            <a:picLocks noChangeAspect="1" noChangeArrowheads="1"/>
          </p:cNvPicPr>
          <p:nvPr/>
        </p:nvPicPr>
        <p:blipFill>
          <a:blip r:embed="rId3" cstate="print"/>
          <a:srcRect/>
          <a:stretch>
            <a:fillRect/>
          </a:stretch>
        </p:blipFill>
        <p:spPr bwMode="auto">
          <a:xfrm>
            <a:off x="4286248" y="785794"/>
            <a:ext cx="1618206" cy="2071702"/>
          </a:xfrm>
          <a:prstGeom prst="rect">
            <a:avLst/>
          </a:prstGeom>
          <a:noFill/>
        </p:spPr>
      </p:pic>
      <p:pic>
        <p:nvPicPr>
          <p:cNvPr id="31749" name="Picture 5" descr="C:\Documents and Settings\DmT\Рабочий стол\j47766_1283610969.jpg"/>
          <p:cNvPicPr>
            <a:picLocks noChangeAspect="1" noChangeArrowheads="1"/>
          </p:cNvPicPr>
          <p:nvPr/>
        </p:nvPicPr>
        <p:blipFill>
          <a:blip r:embed="rId4" cstate="print"/>
          <a:srcRect/>
          <a:stretch>
            <a:fillRect/>
          </a:stretch>
        </p:blipFill>
        <p:spPr bwMode="auto">
          <a:xfrm>
            <a:off x="2357422" y="4429132"/>
            <a:ext cx="1571636" cy="2142379"/>
          </a:xfrm>
          <a:prstGeom prst="rect">
            <a:avLst/>
          </a:prstGeom>
          <a:noFill/>
        </p:spPr>
      </p:pic>
      <p:pic>
        <p:nvPicPr>
          <p:cNvPr id="31750" name="Picture 6" descr="C:\Documents and Settings\DmT\Рабочий стол\341375532-kartiny-panno-natyurmort-s-tsvetami-ovoschami.jpg"/>
          <p:cNvPicPr>
            <a:picLocks noChangeAspect="1" noChangeArrowheads="1"/>
          </p:cNvPicPr>
          <p:nvPr/>
        </p:nvPicPr>
        <p:blipFill>
          <a:blip r:embed="rId5" cstate="print"/>
          <a:srcRect/>
          <a:stretch>
            <a:fillRect/>
          </a:stretch>
        </p:blipFill>
        <p:spPr bwMode="auto">
          <a:xfrm>
            <a:off x="2143108" y="785794"/>
            <a:ext cx="1928826" cy="1490707"/>
          </a:xfrm>
          <a:prstGeom prst="rect">
            <a:avLst/>
          </a:prstGeom>
          <a:noFill/>
        </p:spPr>
      </p:pic>
      <p:pic>
        <p:nvPicPr>
          <p:cNvPr id="31751" name="Picture 7" descr="C:\Documents and Settings\DmT\Рабочий стол\natjurmort_s_barankami_30495_p1.jpg"/>
          <p:cNvPicPr>
            <a:picLocks noChangeAspect="1" noChangeArrowheads="1"/>
          </p:cNvPicPr>
          <p:nvPr/>
        </p:nvPicPr>
        <p:blipFill>
          <a:blip r:embed="rId6" cstate="print"/>
          <a:srcRect/>
          <a:stretch>
            <a:fillRect/>
          </a:stretch>
        </p:blipFill>
        <p:spPr bwMode="auto">
          <a:xfrm>
            <a:off x="6929454" y="5143512"/>
            <a:ext cx="2071682" cy="1546856"/>
          </a:xfrm>
          <a:prstGeom prst="rect">
            <a:avLst/>
          </a:prstGeom>
          <a:noFill/>
        </p:spPr>
      </p:pic>
      <p:pic>
        <p:nvPicPr>
          <p:cNvPr id="31752" name="Picture 8" descr="C:\Documents and Settings\DmT\Рабочий стол\112298.jpg"/>
          <p:cNvPicPr>
            <a:picLocks noChangeAspect="1" noChangeArrowheads="1"/>
          </p:cNvPicPr>
          <p:nvPr/>
        </p:nvPicPr>
        <p:blipFill>
          <a:blip r:embed="rId7" cstate="print"/>
          <a:srcRect/>
          <a:stretch>
            <a:fillRect/>
          </a:stretch>
        </p:blipFill>
        <p:spPr bwMode="auto">
          <a:xfrm>
            <a:off x="6929454" y="2643182"/>
            <a:ext cx="1769566" cy="1428760"/>
          </a:xfrm>
          <a:prstGeom prst="rect">
            <a:avLst/>
          </a:prstGeom>
          <a:noFill/>
        </p:spPr>
      </p:pic>
      <p:pic>
        <p:nvPicPr>
          <p:cNvPr id="31753" name="Picture 9" descr="C:\Documents and Settings\DmT\Рабочий стол\RFT1.jpg"/>
          <p:cNvPicPr>
            <a:picLocks noChangeAspect="1" noChangeArrowheads="1"/>
          </p:cNvPicPr>
          <p:nvPr/>
        </p:nvPicPr>
        <p:blipFill>
          <a:blip r:embed="rId8" cstate="print"/>
          <a:srcRect/>
          <a:stretch>
            <a:fillRect/>
          </a:stretch>
        </p:blipFill>
        <p:spPr bwMode="auto">
          <a:xfrm>
            <a:off x="428596" y="5286388"/>
            <a:ext cx="1899038" cy="1340497"/>
          </a:xfrm>
          <a:prstGeom prst="rect">
            <a:avLst/>
          </a:prstGeom>
          <a:noFill/>
        </p:spPr>
      </p:pic>
      <p:pic>
        <p:nvPicPr>
          <p:cNvPr id="31755" name="Picture 11" descr="C:\Documents and Settings\DmT\Рабочий стол\31-3.jpg"/>
          <p:cNvPicPr>
            <a:picLocks noChangeAspect="1" noChangeArrowheads="1"/>
          </p:cNvPicPr>
          <p:nvPr/>
        </p:nvPicPr>
        <p:blipFill>
          <a:blip r:embed="rId9" cstate="print"/>
          <a:srcRect/>
          <a:stretch>
            <a:fillRect/>
          </a:stretch>
        </p:blipFill>
        <p:spPr bwMode="auto">
          <a:xfrm>
            <a:off x="6429388" y="857232"/>
            <a:ext cx="2133120" cy="1714512"/>
          </a:xfrm>
          <a:prstGeom prst="rect">
            <a:avLst/>
          </a:prstGeom>
          <a:noFill/>
        </p:spPr>
      </p:pic>
      <p:pic>
        <p:nvPicPr>
          <p:cNvPr id="31756" name="Picture 12" descr="C:\Documents and Settings\DmT\Рабочий стол\пейзаж.jpeg"/>
          <p:cNvPicPr>
            <a:picLocks noGrp="1" noChangeAspect="1" noChangeArrowheads="1"/>
          </p:cNvPicPr>
          <p:nvPr>
            <p:ph idx="1"/>
          </p:nvPr>
        </p:nvPicPr>
        <p:blipFill>
          <a:blip r:embed="rId10" cstate="print"/>
          <a:srcRect/>
          <a:stretch>
            <a:fillRect/>
          </a:stretch>
        </p:blipFill>
        <p:spPr bwMode="auto">
          <a:xfrm>
            <a:off x="3357554" y="3214686"/>
            <a:ext cx="2000264" cy="1372875"/>
          </a:xfrm>
          <a:prstGeom prst="rect">
            <a:avLst/>
          </a:prstGeom>
          <a:noFill/>
        </p:spPr>
      </p:pic>
      <p:pic>
        <p:nvPicPr>
          <p:cNvPr id="31757" name="Picture 13" descr="C:\Documents and Settings\DmT\Рабочий стол\пейзаж2.jpg"/>
          <p:cNvPicPr>
            <a:picLocks noChangeAspect="1" noChangeArrowheads="1"/>
          </p:cNvPicPr>
          <p:nvPr/>
        </p:nvPicPr>
        <p:blipFill>
          <a:blip r:embed="rId11" cstate="print"/>
          <a:srcRect/>
          <a:stretch>
            <a:fillRect/>
          </a:stretch>
        </p:blipFill>
        <p:spPr bwMode="auto">
          <a:xfrm>
            <a:off x="4071935" y="5129207"/>
            <a:ext cx="2286016" cy="1409710"/>
          </a:xfrm>
          <a:prstGeom prst="rect">
            <a:avLst/>
          </a:prstGeom>
          <a:noFill/>
        </p:spPr>
      </p:pic>
      <p:pic>
        <p:nvPicPr>
          <p:cNvPr id="31758" name="Picture 14" descr="C:\Documents and Settings\DmT\Рабочий стол\пейзаж1.jpg"/>
          <p:cNvPicPr>
            <a:picLocks noChangeAspect="1" noChangeArrowheads="1"/>
          </p:cNvPicPr>
          <p:nvPr/>
        </p:nvPicPr>
        <p:blipFill>
          <a:blip r:embed="rId12" cstate="print"/>
          <a:srcRect/>
          <a:stretch>
            <a:fillRect/>
          </a:stretch>
        </p:blipFill>
        <p:spPr bwMode="auto">
          <a:xfrm>
            <a:off x="214282" y="3214686"/>
            <a:ext cx="1944673" cy="1458505"/>
          </a:xfrm>
          <a:prstGeom prst="rect">
            <a:avLst/>
          </a:prstGeom>
          <a:noFill/>
        </p:spPr>
      </p:pic>
      <p:pic>
        <p:nvPicPr>
          <p:cNvPr id="31759" name="Picture 15" descr="C:\Documents and Settings\DmT\Рабочий стол\портрет\портрет7.jpg"/>
          <p:cNvPicPr>
            <a:picLocks noChangeAspect="1" noChangeArrowheads="1"/>
          </p:cNvPicPr>
          <p:nvPr/>
        </p:nvPicPr>
        <p:blipFill>
          <a:blip r:embed="rId13" cstate="print"/>
          <a:srcRect/>
          <a:stretch>
            <a:fillRect/>
          </a:stretch>
        </p:blipFill>
        <p:spPr bwMode="auto">
          <a:xfrm>
            <a:off x="285720" y="785794"/>
            <a:ext cx="1458907" cy="2006639"/>
          </a:xfrm>
          <a:prstGeom prst="rect">
            <a:avLst/>
          </a:prstGeom>
          <a:noFill/>
        </p:spPr>
      </p:pic>
      <p:pic>
        <p:nvPicPr>
          <p:cNvPr id="31760" name="Picture 16" descr="C:\Documents and Settings\DmT\Рабочий стол\портрет\портрет1.jpg"/>
          <p:cNvPicPr>
            <a:picLocks noChangeAspect="1" noChangeArrowheads="1"/>
          </p:cNvPicPr>
          <p:nvPr/>
        </p:nvPicPr>
        <p:blipFill>
          <a:blip r:embed="rId14" cstate="print"/>
          <a:srcRect/>
          <a:stretch>
            <a:fillRect/>
          </a:stretch>
        </p:blipFill>
        <p:spPr bwMode="auto">
          <a:xfrm>
            <a:off x="6858016" y="3643314"/>
            <a:ext cx="1357312" cy="1845944"/>
          </a:xfrm>
          <a:prstGeom prst="rect">
            <a:avLst/>
          </a:prstGeom>
          <a:noFill/>
        </p:spPr>
      </p:pic>
      <p:pic>
        <p:nvPicPr>
          <p:cNvPr id="31761" name="Picture 17" descr="C:\Documents and Settings\DmT\Рабочий стол\портрет\портрет.jpg"/>
          <p:cNvPicPr>
            <a:picLocks noChangeAspect="1" noChangeArrowheads="1"/>
          </p:cNvPicPr>
          <p:nvPr/>
        </p:nvPicPr>
        <p:blipFill>
          <a:blip r:embed="rId15" cstate="print"/>
          <a:srcRect/>
          <a:stretch>
            <a:fillRect/>
          </a:stretch>
        </p:blipFill>
        <p:spPr bwMode="auto">
          <a:xfrm>
            <a:off x="5420838" y="2643183"/>
            <a:ext cx="1365727" cy="1785950"/>
          </a:xfrm>
          <a:prstGeom prst="rect">
            <a:avLst/>
          </a:prstGeom>
          <a:noFill/>
        </p:spPr>
      </p:pic>
      <p:sp>
        <p:nvSpPr>
          <p:cNvPr id="20" name="TextBox 19"/>
          <p:cNvSpPr txBox="1"/>
          <p:nvPr/>
        </p:nvSpPr>
        <p:spPr>
          <a:xfrm>
            <a:off x="357158" y="285728"/>
            <a:ext cx="1336913" cy="369332"/>
          </a:xfrm>
          <a:prstGeom prst="rect">
            <a:avLst/>
          </a:prstGeom>
          <a:noFill/>
        </p:spPr>
        <p:txBody>
          <a:bodyPr wrap="square" rtlCol="0">
            <a:spAutoFit/>
          </a:bodyPr>
          <a:lstStyle/>
          <a:p>
            <a:r>
              <a:rPr lang="ru-RU" dirty="0" smtClean="0"/>
              <a:t>натюрморт</a:t>
            </a:r>
            <a:endParaRPr lang="ru-RU" dirty="0"/>
          </a:p>
        </p:txBody>
      </p:sp>
      <p:sp>
        <p:nvSpPr>
          <p:cNvPr id="22" name="TextBox 21"/>
          <p:cNvSpPr txBox="1"/>
          <p:nvPr/>
        </p:nvSpPr>
        <p:spPr>
          <a:xfrm>
            <a:off x="3214678" y="285728"/>
            <a:ext cx="1357322" cy="369332"/>
          </a:xfrm>
          <a:prstGeom prst="rect">
            <a:avLst/>
          </a:prstGeom>
          <a:noFill/>
        </p:spPr>
        <p:txBody>
          <a:bodyPr wrap="square" rtlCol="0">
            <a:spAutoFit/>
          </a:bodyPr>
          <a:lstStyle/>
          <a:p>
            <a:r>
              <a:rPr lang="ru-RU" dirty="0" smtClean="0"/>
              <a:t>пейзаж</a:t>
            </a:r>
            <a:endParaRPr lang="ru-RU" dirty="0"/>
          </a:p>
        </p:txBody>
      </p:sp>
      <p:sp>
        <p:nvSpPr>
          <p:cNvPr id="23" name="TextBox 22"/>
          <p:cNvSpPr txBox="1"/>
          <p:nvPr/>
        </p:nvSpPr>
        <p:spPr>
          <a:xfrm>
            <a:off x="6643702" y="357166"/>
            <a:ext cx="1285884" cy="369332"/>
          </a:xfrm>
          <a:prstGeom prst="rect">
            <a:avLst/>
          </a:prstGeom>
          <a:noFill/>
        </p:spPr>
        <p:txBody>
          <a:bodyPr wrap="square" rtlCol="0">
            <a:spAutoFit/>
          </a:bodyPr>
          <a:lstStyle/>
          <a:p>
            <a:r>
              <a:rPr lang="ru-RU" dirty="0" smtClean="0"/>
              <a:t>портрет</a:t>
            </a:r>
            <a:endParaRPr lang="ru-RU" dirty="0"/>
          </a:p>
        </p:txBody>
      </p:sp>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images-photo.ru/_ph/23/1/420747062.jpg">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850" y="4076700"/>
            <a:ext cx="1871663" cy="1873250"/>
          </a:xfrm>
          <a:prstGeom prst="rect">
            <a:avLst/>
          </a:prstGeom>
          <a:noFill/>
          <a:ln w="9525">
            <a:noFill/>
            <a:miter lim="800000"/>
            <a:headEnd/>
            <a:tailEnd/>
          </a:ln>
        </p:spPr>
      </p:pic>
      <p:sp>
        <p:nvSpPr>
          <p:cNvPr id="7" name="Прямоугольник 6"/>
          <p:cNvSpPr/>
          <p:nvPr/>
        </p:nvSpPr>
        <p:spPr>
          <a:xfrm>
            <a:off x="857224" y="525373"/>
            <a:ext cx="7429552" cy="3170099"/>
          </a:xfrm>
          <a:prstGeom prst="rect">
            <a:avLst/>
          </a:prstGeom>
        </p:spPr>
        <p:txBody>
          <a:bodyPr wrap="square">
            <a:spAutoFit/>
          </a:bodyPr>
          <a:lstStyle/>
          <a:p>
            <a:pPr lvl="0"/>
            <a:r>
              <a:rPr lang="ru-RU" sz="4000" dirty="0" smtClean="0">
                <a:solidFill>
                  <a:srgbClr val="000000"/>
                </a:solidFill>
              </a:rPr>
              <a:t>Домашнее задание:</a:t>
            </a:r>
          </a:p>
          <a:p>
            <a:pPr lvl="0"/>
            <a:endParaRPr lang="ru-RU" sz="4000" dirty="0" smtClean="0">
              <a:solidFill>
                <a:srgbClr val="000000"/>
              </a:solidFill>
            </a:endParaRPr>
          </a:p>
          <a:p>
            <a:pPr lvl="0"/>
            <a:r>
              <a:rPr lang="ru-RU" sz="4000" dirty="0" smtClean="0">
                <a:solidFill>
                  <a:srgbClr val="000000"/>
                </a:solidFill>
              </a:rPr>
              <a:t>подберите открытки, вырезки из журналов с изображением натюрмортов.</a:t>
            </a:r>
            <a:endParaRPr lang="ru-RU" sz="4000" dirty="0">
              <a:solidFill>
                <a:srgbClr val="000000"/>
              </a:solidFill>
            </a:endParaRPr>
          </a:p>
        </p:txBody>
      </p:sp>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708400" y="1196975"/>
            <a:ext cx="5040313" cy="4431983"/>
          </a:xfrm>
          <a:prstGeom prst="rect">
            <a:avLst/>
          </a:prstGeom>
          <a:noFill/>
          <a:ln w="9525">
            <a:noFill/>
            <a:miter lim="800000"/>
            <a:headEnd/>
            <a:tailEnd/>
          </a:ln>
        </p:spPr>
        <p:txBody>
          <a:bodyPr>
            <a:spAutoFit/>
          </a:bodyPr>
          <a:lstStyle/>
          <a:p>
            <a:r>
              <a:rPr lang="ru-RU" sz="2400" dirty="0"/>
              <a:t>Каждый день мы окружены множеством различных вещей, которые помогают нам жить, мы называем их – предметами быта, </a:t>
            </a:r>
            <a:endParaRPr lang="ru-RU" sz="2400" dirty="0" smtClean="0"/>
          </a:p>
          <a:p>
            <a:r>
              <a:rPr lang="ru-RU" sz="2400" dirty="0" smtClean="0"/>
              <a:t>т </a:t>
            </a:r>
            <a:r>
              <a:rPr lang="ru-RU" sz="2400" dirty="0"/>
              <a:t>.к. они необходимы  для нашего удобства и комфорта. Многие художники в своих произведениях стараются передать красоту различных предметов. </a:t>
            </a:r>
            <a:endParaRPr lang="ru-RU" sz="2400" dirty="0" smtClean="0"/>
          </a:p>
          <a:p>
            <a:r>
              <a:rPr lang="ru-RU" sz="2400" dirty="0" smtClean="0"/>
              <a:t>Эти </a:t>
            </a:r>
            <a:r>
              <a:rPr lang="ru-RU" sz="2400" dirty="0"/>
              <a:t>картины называются натюрмортами. </a:t>
            </a:r>
          </a:p>
          <a:p>
            <a:endParaRPr lang="ru-RU" dirty="0"/>
          </a:p>
        </p:txBody>
      </p:sp>
      <p:pic>
        <p:nvPicPr>
          <p:cNvPr id="5123" name="Picture 2" descr="http://t2.gstatic.com/images?q=tbn:ANd9GcTm8eOINcCh801Bnu-Bm74f_AV5yfn9AoaSgMs9eoIYJIhXtip8SkZDLKm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0825" y="549275"/>
            <a:ext cx="3313113" cy="2554288"/>
          </a:xfrm>
          <a:prstGeom prst="rect">
            <a:avLst/>
          </a:prstGeom>
          <a:noFill/>
          <a:ln w="9525">
            <a:noFill/>
            <a:miter lim="800000"/>
            <a:headEnd/>
            <a:tailEnd/>
          </a:ln>
        </p:spPr>
      </p:pic>
      <p:pic>
        <p:nvPicPr>
          <p:cNvPr id="5124" name="Picture 4" descr="http://t3.gstatic.com/images?q=tbn:ANd9GcSsWgAwhtEtVjDcLKiflq4ZR0339VYejrBo42QqBqo7oUS2Zokt"/>
          <p:cNvPicPr>
            <a:picLocks noChangeAspect="1" noChangeArrowheads="1"/>
          </p:cNvPicPr>
          <p:nvPr/>
        </p:nvPicPr>
        <p:blipFill>
          <a:blip r:embed="rId3" cstate="print"/>
          <a:srcRect/>
          <a:stretch>
            <a:fillRect/>
          </a:stretch>
        </p:blipFill>
        <p:spPr bwMode="auto">
          <a:xfrm>
            <a:off x="684213" y="3573463"/>
            <a:ext cx="2466975" cy="184785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8411" y="260648"/>
            <a:ext cx="3818609" cy="923330"/>
          </a:xfrm>
          <a:prstGeom prst="rect">
            <a:avLst/>
          </a:prstGeom>
          <a:noFill/>
        </p:spPr>
        <p:txBody>
          <a:bodyPr wrap="none">
            <a:spAutoFit/>
          </a:bodyPr>
          <a:lstStyle/>
          <a:p>
            <a:pPr algn="ctr">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Натюрморт</a:t>
            </a:r>
          </a:p>
        </p:txBody>
      </p:sp>
      <p:sp>
        <p:nvSpPr>
          <p:cNvPr id="6147" name="TextBox 2"/>
          <p:cNvSpPr txBox="1">
            <a:spLocks noChangeArrowheads="1"/>
          </p:cNvSpPr>
          <p:nvPr/>
        </p:nvSpPr>
        <p:spPr bwMode="auto">
          <a:xfrm>
            <a:off x="3491880" y="1196752"/>
            <a:ext cx="5080027" cy="5016758"/>
          </a:xfrm>
          <a:prstGeom prst="rect">
            <a:avLst/>
          </a:prstGeom>
          <a:noFill/>
          <a:ln w="9525">
            <a:noFill/>
            <a:miter lim="800000"/>
            <a:headEnd/>
            <a:tailEnd/>
          </a:ln>
        </p:spPr>
        <p:txBody>
          <a:bodyPr wrap="square">
            <a:spAutoFit/>
          </a:bodyPr>
          <a:lstStyle/>
          <a:p>
            <a:r>
              <a:rPr lang="ru-RU" sz="3200" b="1" dirty="0" err="1"/>
              <a:t>Натюрмо́рт</a:t>
            </a:r>
            <a:r>
              <a:rPr lang="ru-RU" sz="3200" dirty="0"/>
              <a:t> (фр. </a:t>
            </a:r>
            <a:r>
              <a:rPr lang="ru-RU" sz="3200" i="1" dirty="0" err="1"/>
              <a:t>nature</a:t>
            </a:r>
            <a:r>
              <a:rPr lang="ru-RU" sz="3200" i="1" dirty="0"/>
              <a:t> </a:t>
            </a:r>
            <a:r>
              <a:rPr lang="ru-RU" sz="3200" i="1" dirty="0" err="1"/>
              <a:t>morte</a:t>
            </a:r>
            <a:r>
              <a:rPr lang="ru-RU" sz="3200" dirty="0"/>
              <a:t> — «мёртвая природа») — изображение неодушевлённых предметов в изобразительном </a:t>
            </a:r>
            <a:r>
              <a:rPr lang="ru-RU" sz="3200" dirty="0" smtClean="0"/>
              <a:t>искусстве (предметы </a:t>
            </a:r>
            <a:r>
              <a:rPr lang="ru-RU" sz="3200" dirty="0"/>
              <a:t>обихода, снеди, цветов и </a:t>
            </a:r>
            <a:r>
              <a:rPr lang="ru-RU" sz="3200" dirty="0" smtClean="0"/>
              <a:t>прочего).</a:t>
            </a:r>
          </a:p>
          <a:p>
            <a:endParaRPr lang="ru-RU" sz="3200" dirty="0" smtClean="0"/>
          </a:p>
          <a:p>
            <a:endParaRPr lang="ru-RU" sz="3200" dirty="0"/>
          </a:p>
        </p:txBody>
      </p:sp>
      <p:pic>
        <p:nvPicPr>
          <p:cNvPr id="6148" name="Picture 2" descr="http://upload.wikimedia.org/wikipedia/commons/thumb/0/07/Afonina-Taisia-Still-life-with-Pussy-Willows-per02bw.jpg/220px-Afonina-Taisia-Still-life-with-Pussy-Willows-per02bw.jpg">
            <a:hlinkClick r:id="rId2"/>
          </p:cNvPr>
          <p:cNvPicPr>
            <a:picLocks noChangeAspect="1" noChangeArrowheads="1"/>
          </p:cNvPicPr>
          <p:nvPr/>
        </p:nvPicPr>
        <p:blipFill>
          <a:blip r:embed="rId3" cstate="print"/>
          <a:srcRect/>
          <a:stretch>
            <a:fillRect/>
          </a:stretch>
        </p:blipFill>
        <p:spPr bwMode="auto">
          <a:xfrm>
            <a:off x="468313" y="1628775"/>
            <a:ext cx="2844800" cy="3816350"/>
          </a:xfrm>
          <a:prstGeom prst="rect">
            <a:avLst/>
          </a:prstGeom>
          <a:noFill/>
          <a:ln w="9525">
            <a:noFill/>
            <a:miter lim="800000"/>
            <a:headEnd/>
            <a:tailEnd/>
          </a:ln>
        </p:spPr>
      </p:pic>
      <p:sp>
        <p:nvSpPr>
          <p:cNvPr id="6" name="Прямоугольник 5"/>
          <p:cNvSpPr/>
          <p:nvPr/>
        </p:nvSpPr>
        <p:spPr>
          <a:xfrm>
            <a:off x="3275856" y="5229200"/>
            <a:ext cx="5544616" cy="1384995"/>
          </a:xfrm>
          <a:prstGeom prst="rect">
            <a:avLst/>
          </a:prstGeom>
        </p:spPr>
        <p:txBody>
          <a:bodyPr wrap="square">
            <a:spAutoFit/>
          </a:bodyPr>
          <a:lstStyle/>
          <a:p>
            <a:r>
              <a:rPr lang="ru-RU" sz="2800" b="1" dirty="0" smtClean="0"/>
              <a:t>Натюрморт</a:t>
            </a:r>
            <a:r>
              <a:rPr lang="ru-RU" sz="2800" dirty="0" smtClean="0"/>
              <a:t>ы можно разделить на три вида: научный, цветочный и бытовой. </a:t>
            </a:r>
            <a:endParaRPr lang="ru-RU" sz="2800" dirty="0"/>
          </a:p>
        </p:txBody>
      </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74923"/>
          </a:xfrm>
        </p:spPr>
        <p:txBody>
          <a:bodyPr/>
          <a:lstStyle/>
          <a:p>
            <a:r>
              <a:rPr lang="ru-RU" dirty="0" smtClean="0"/>
              <a:t>Научный натюрморт</a:t>
            </a:r>
            <a:endParaRPr lang="ru-RU" dirty="0"/>
          </a:p>
        </p:txBody>
      </p:sp>
      <p:sp>
        <p:nvSpPr>
          <p:cNvPr id="3" name="Содержимое 2"/>
          <p:cNvSpPr>
            <a:spLocks noGrp="1"/>
          </p:cNvSpPr>
          <p:nvPr>
            <p:ph idx="1"/>
          </p:nvPr>
        </p:nvSpPr>
        <p:spPr>
          <a:xfrm>
            <a:off x="467544" y="1196752"/>
            <a:ext cx="8229600" cy="3528392"/>
          </a:xfrm>
        </p:spPr>
        <p:txBody>
          <a:bodyPr/>
          <a:lstStyle/>
          <a:p>
            <a:r>
              <a:rPr lang="ru-RU" sz="2000" dirty="0" smtClean="0"/>
              <a:t>Зародившийся в университетском </a:t>
            </a:r>
            <a:r>
              <a:rPr lang="ru-RU" sz="2000" dirty="0" err="1" smtClean="0">
                <a:hlinkClick r:id="rId2" tooltip="Лейден"/>
              </a:rPr>
              <a:t>Лейдене</a:t>
            </a:r>
            <a:r>
              <a:rPr lang="ru-RU" sz="2000" dirty="0" smtClean="0"/>
              <a:t> жанр «учёного» натюрморта, получает название «</a:t>
            </a:r>
            <a:r>
              <a:rPr lang="ru-RU" sz="2000" dirty="0" smtClean="0">
                <a:hlinkClick r:id="rId3" tooltip="Ванитас"/>
              </a:rPr>
              <a:t>суета сует</a:t>
            </a:r>
            <a:r>
              <a:rPr lang="ru-RU" sz="2000" dirty="0" smtClean="0"/>
              <a:t>» или «</a:t>
            </a:r>
            <a:r>
              <a:rPr lang="ru-RU" sz="2000" dirty="0" err="1" smtClean="0">
                <a:hlinkClick r:id="rId4"/>
              </a:rPr>
              <a:t>memento</a:t>
            </a:r>
            <a:r>
              <a:rPr lang="ru-RU" sz="2000" dirty="0" smtClean="0">
                <a:hlinkClick r:id="rId4"/>
              </a:rPr>
              <a:t> </a:t>
            </a:r>
            <a:r>
              <a:rPr lang="ru-RU" sz="2000" dirty="0" err="1" smtClean="0">
                <a:hlinkClick r:id="rId4"/>
              </a:rPr>
              <a:t>mori</a:t>
            </a:r>
            <a:r>
              <a:rPr lang="ru-RU" sz="2000" dirty="0" smtClean="0"/>
              <a:t>» и является наиболее интеллектуальным видом натюрморта, требующим от зрителя знания Библии и традиций религиозной символики. </a:t>
            </a:r>
          </a:p>
          <a:p>
            <a:r>
              <a:rPr lang="ru-RU" sz="2000" dirty="0" smtClean="0"/>
              <a:t>С развитием академической системы образования возникает учебный, или постановочный, натюрморт, ставший одним из обязательных элементов обучения. </a:t>
            </a:r>
          </a:p>
          <a:p>
            <a:endParaRPr lang="ru-RU" sz="1800" dirty="0" smtClean="0"/>
          </a:p>
          <a:p>
            <a:endParaRPr lang="ru-RU" sz="1800" dirty="0" smtClean="0"/>
          </a:p>
          <a:p>
            <a:endParaRPr lang="ru-RU" sz="1800" dirty="0"/>
          </a:p>
        </p:txBody>
      </p:sp>
      <p:pic>
        <p:nvPicPr>
          <p:cNvPr id="4" name="Рисунок 3" descr="http://www.tikiwiki.ru/books/images/tmp7D3-77.jpg"/>
          <p:cNvPicPr/>
          <p:nvPr/>
        </p:nvPicPr>
        <p:blipFill>
          <a:blip r:embed="rId5" cstate="print"/>
          <a:srcRect/>
          <a:stretch>
            <a:fillRect/>
          </a:stretch>
        </p:blipFill>
        <p:spPr bwMode="auto">
          <a:xfrm>
            <a:off x="467544" y="3573016"/>
            <a:ext cx="3672408" cy="2808312"/>
          </a:xfrm>
          <a:prstGeom prst="rect">
            <a:avLst/>
          </a:prstGeom>
          <a:noFill/>
          <a:ln w="9525">
            <a:noFill/>
            <a:miter lim="800000"/>
            <a:headEnd/>
            <a:tailEnd/>
          </a:ln>
        </p:spPr>
      </p:pic>
      <p:pic>
        <p:nvPicPr>
          <p:cNvPr id="5" name="Рисунок 4" descr="http://arts.in.ua/i/669/uchebnyy-natyurmort_makovkin_ruslan_1299388705.jpg"/>
          <p:cNvPicPr/>
          <p:nvPr/>
        </p:nvPicPr>
        <p:blipFill>
          <a:blip r:embed="rId6" cstate="print"/>
          <a:srcRect/>
          <a:stretch>
            <a:fillRect/>
          </a:stretch>
        </p:blipFill>
        <p:spPr bwMode="auto">
          <a:xfrm>
            <a:off x="4644008" y="3284984"/>
            <a:ext cx="2952328" cy="3573016"/>
          </a:xfrm>
          <a:prstGeom prst="rect">
            <a:avLst/>
          </a:prstGeom>
          <a:noFill/>
          <a:ln w="9525">
            <a:noFill/>
            <a:miter lim="800000"/>
            <a:headEnd/>
            <a:tailEnd/>
          </a:ln>
        </p:spPr>
      </p:pic>
    </p:spTree>
  </p:cSld>
  <p:clrMapOvr>
    <a:masterClrMapping/>
  </p:clrMapOvr>
  <p:transition spd="slow">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918939"/>
          </a:xfrm>
        </p:spPr>
        <p:txBody>
          <a:bodyPr/>
          <a:lstStyle/>
          <a:p>
            <a:r>
              <a:rPr lang="ru-RU" dirty="0" smtClean="0"/>
              <a:t>Цветочный натюрморт</a:t>
            </a:r>
            <a:endParaRPr lang="ru-RU" dirty="0"/>
          </a:p>
        </p:txBody>
      </p:sp>
      <p:sp>
        <p:nvSpPr>
          <p:cNvPr id="3" name="Содержимое 2"/>
          <p:cNvSpPr>
            <a:spLocks noGrp="1"/>
          </p:cNvSpPr>
          <p:nvPr>
            <p:ph idx="1"/>
          </p:nvPr>
        </p:nvSpPr>
        <p:spPr>
          <a:xfrm>
            <a:off x="0" y="2060849"/>
            <a:ext cx="8686800" cy="1584176"/>
          </a:xfrm>
        </p:spPr>
        <p:txBody>
          <a:bodyPr/>
          <a:lstStyle/>
          <a:p>
            <a:endParaRPr lang="ru-RU" dirty="0" smtClean="0"/>
          </a:p>
          <a:p>
            <a:r>
              <a:rPr lang="ru-RU" sz="2000" dirty="0" smtClean="0"/>
              <a:t>Позже появлялись картины, основанные на игре света и тени. С помощью света натюрморт всегда оживлялся, звучание цветов усиливалось, атмосфера становилась летней, радостной.</a:t>
            </a:r>
          </a:p>
          <a:p>
            <a:endParaRPr lang="ru-RU" dirty="0" smtClean="0"/>
          </a:p>
          <a:p>
            <a:endParaRPr lang="ru-RU" dirty="0"/>
          </a:p>
        </p:txBody>
      </p:sp>
      <p:pic>
        <p:nvPicPr>
          <p:cNvPr id="4" name="Рисунок 3" descr="http://s16.radikal.ru/i190/1304/58/8483bc1167d2.jpg"/>
          <p:cNvPicPr/>
          <p:nvPr/>
        </p:nvPicPr>
        <p:blipFill>
          <a:blip r:embed="rId2" cstate="print"/>
          <a:srcRect/>
          <a:stretch>
            <a:fillRect/>
          </a:stretch>
        </p:blipFill>
        <p:spPr bwMode="auto">
          <a:xfrm>
            <a:off x="467544" y="4272727"/>
            <a:ext cx="3575358" cy="2585273"/>
          </a:xfrm>
          <a:prstGeom prst="rect">
            <a:avLst/>
          </a:prstGeom>
          <a:noFill/>
          <a:ln w="9525">
            <a:noFill/>
            <a:miter lim="800000"/>
            <a:headEnd/>
            <a:tailEnd/>
          </a:ln>
        </p:spPr>
      </p:pic>
      <p:sp>
        <p:nvSpPr>
          <p:cNvPr id="5" name="Прямоугольник 4"/>
          <p:cNvSpPr/>
          <p:nvPr/>
        </p:nvSpPr>
        <p:spPr>
          <a:xfrm>
            <a:off x="323528" y="1196752"/>
            <a:ext cx="8424936" cy="1600438"/>
          </a:xfrm>
          <a:prstGeom prst="rect">
            <a:avLst/>
          </a:prstGeom>
        </p:spPr>
        <p:txBody>
          <a:bodyPr wrap="square">
            <a:spAutoFit/>
          </a:bodyPr>
          <a:lstStyle/>
          <a:p>
            <a:r>
              <a:rPr lang="ru-RU" sz="2000" dirty="0" smtClean="0"/>
              <a:t>С 40-х годов XVII века появился отдельный жанр натюрморта — цветочный.. Популярность цветочного натюрморта была очень большой. Это объяснялось тем, что большинство голландцев имели свои сады, загородные виллы, комнатные растения и хорошо разбирались в цветах.</a:t>
            </a:r>
          </a:p>
          <a:p>
            <a:endParaRPr lang="ru-RU" dirty="0" smtClean="0"/>
          </a:p>
        </p:txBody>
      </p:sp>
      <p:pic>
        <p:nvPicPr>
          <p:cNvPr id="2050" name="Picture 2" descr="http://img1.liveinternet.ru/images/attach/c/3/75/207/75207799_1Sergeev_Aleksandr2.jpg"/>
          <p:cNvPicPr>
            <a:picLocks noChangeAspect="1" noChangeArrowheads="1"/>
          </p:cNvPicPr>
          <p:nvPr/>
        </p:nvPicPr>
        <p:blipFill>
          <a:blip r:embed="rId3" cstate="print"/>
          <a:srcRect/>
          <a:stretch>
            <a:fillRect/>
          </a:stretch>
        </p:blipFill>
        <p:spPr bwMode="auto">
          <a:xfrm>
            <a:off x="4283968" y="3789040"/>
            <a:ext cx="4104456" cy="2917918"/>
          </a:xfrm>
          <a:prstGeom prst="rect">
            <a:avLst/>
          </a:prstGeom>
          <a:noFill/>
        </p:spPr>
      </p:pic>
    </p:spTree>
  </p:cSld>
  <p:clrMapOvr>
    <a:masterClrMapping/>
  </p:clrMapOvr>
  <p:transition spd="slow">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Бытовой натюрморт</a:t>
            </a:r>
            <a:endParaRPr lang="ru-RU" dirty="0"/>
          </a:p>
        </p:txBody>
      </p:sp>
      <p:sp>
        <p:nvSpPr>
          <p:cNvPr id="3" name="Содержимое 2"/>
          <p:cNvSpPr>
            <a:spLocks noGrp="1"/>
          </p:cNvSpPr>
          <p:nvPr>
            <p:ph idx="1"/>
          </p:nvPr>
        </p:nvSpPr>
        <p:spPr>
          <a:xfrm>
            <a:off x="457200" y="1412776"/>
            <a:ext cx="8229600" cy="4718149"/>
          </a:xfrm>
        </p:spPr>
        <p:txBody>
          <a:bodyPr/>
          <a:lstStyle/>
          <a:p>
            <a:r>
              <a:rPr lang="ru-RU" sz="2800" dirty="0" smtClean="0"/>
              <a:t>Наиболее распространенной разновидностью натюрморта является изображение предметов домашнего обихода. Этот тип натюрморта тесно связан с развитием бытового жанра, интерьера, пейзажа. </a:t>
            </a:r>
            <a:endParaRPr lang="ru-RU" sz="2800" dirty="0"/>
          </a:p>
        </p:txBody>
      </p:sp>
      <p:pic>
        <p:nvPicPr>
          <p:cNvPr id="4" name="Рисунок 3" descr="http://arts.in.ua/i/3031/f_75767.jpg"/>
          <p:cNvPicPr/>
          <p:nvPr/>
        </p:nvPicPr>
        <p:blipFill>
          <a:blip r:embed="rId2" cstate="print"/>
          <a:srcRect/>
          <a:stretch>
            <a:fillRect/>
          </a:stretch>
        </p:blipFill>
        <p:spPr bwMode="auto">
          <a:xfrm>
            <a:off x="1115616" y="3717032"/>
            <a:ext cx="3194448" cy="3140968"/>
          </a:xfrm>
          <a:prstGeom prst="rect">
            <a:avLst/>
          </a:prstGeom>
          <a:noFill/>
          <a:ln w="9525">
            <a:noFill/>
            <a:miter lim="800000"/>
            <a:headEnd/>
            <a:tailEnd/>
          </a:ln>
        </p:spPr>
      </p:pic>
      <p:pic>
        <p:nvPicPr>
          <p:cNvPr id="6" name="Picture 4" descr="Image22"/>
          <p:cNvPicPr>
            <a:picLocks noChangeAspect="1" noChangeArrowheads="1"/>
          </p:cNvPicPr>
          <p:nvPr/>
        </p:nvPicPr>
        <p:blipFill>
          <a:blip r:embed="rId3" cstate="print"/>
          <a:srcRect/>
          <a:stretch>
            <a:fillRect/>
          </a:stretch>
        </p:blipFill>
        <p:spPr bwMode="auto">
          <a:xfrm>
            <a:off x="5292080" y="3257600"/>
            <a:ext cx="3024503" cy="3600400"/>
          </a:xfrm>
          <a:prstGeom prst="rect">
            <a:avLst/>
          </a:prstGeom>
          <a:noFill/>
          <a:ln w="9525">
            <a:noFill/>
            <a:miter lim="800000"/>
            <a:headEnd/>
            <a:tailEnd/>
          </a:ln>
        </p:spPr>
      </p:pic>
    </p:spTree>
  </p:cSld>
  <p:clrMapOvr>
    <a:masterClrMapping/>
  </p:clrMapOvr>
  <p:transition spd="slow">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6261"/>
          </a:xfrm>
        </p:spPr>
        <p:txBody>
          <a:bodyPr/>
          <a:lstStyle/>
          <a:p>
            <a:endParaRPr lang="ru-RU" sz="2000" dirty="0" smtClean="0"/>
          </a:p>
          <a:p>
            <a:r>
              <a:rPr lang="ru-RU" sz="2000" dirty="0" smtClean="0"/>
              <a:t>В натюрморте важен каждый предмет. Художник старается передать форму, краски, особенность каждого изображаемого предмета. Мастера замечали мельчайшие подробности предметов и передавали их на холсте. Каждая картина голландских мастеров наполнена множеством оживляющих подробностей. Вот, по кожице плода ползёт насекомое, вот, проеден лист. Натюрморты представляются некой иной реальностью. Очень тихой, малоподвижной, замершей. При этом целостной и гармоничной, так как они объединены общим духом и общей идеей.</a:t>
            </a:r>
          </a:p>
          <a:p>
            <a:r>
              <a:rPr lang="ru-RU" sz="2000" dirty="0" smtClean="0"/>
              <a:t>Натюрморты это не просто картина случайно поместившихся на одном столе фруктов, цветов и столовых приборов. Здесь не бывает ни одного лишнего предмета. Определённая мысль и смысл всегда присутствует.</a:t>
            </a:r>
          </a:p>
          <a:p>
            <a:endParaRPr lang="ru-RU" dirty="0"/>
          </a:p>
        </p:txBody>
      </p:sp>
    </p:spTree>
  </p:cSld>
  <p:clrMapOvr>
    <a:masterClrMapping/>
  </p:clrMapOvr>
  <p:transition spd="slow">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Картины </a:t>
            </a:r>
            <a:r>
              <a:rPr lang="ru-RU" dirty="0" smtClean="0"/>
              <a:t>русских художников.</a:t>
            </a:r>
            <a:endParaRPr lang="ru-RU" dirty="0"/>
          </a:p>
        </p:txBody>
      </p:sp>
      <p:pic>
        <p:nvPicPr>
          <p:cNvPr id="4" name="Picture 2" descr="C:\Users\Антон\Downloads\s_1_1_109-24.jpg"/>
          <p:cNvPicPr>
            <a:picLocks noGrp="1" noChangeAspect="1" noChangeArrowheads="1"/>
          </p:cNvPicPr>
          <p:nvPr>
            <p:ph idx="1"/>
          </p:nvPr>
        </p:nvPicPr>
        <p:blipFill>
          <a:blip r:embed="rId2" cstate="print"/>
          <a:srcRect/>
          <a:stretch>
            <a:fillRect/>
          </a:stretch>
        </p:blipFill>
        <p:spPr bwMode="auto">
          <a:xfrm>
            <a:off x="539552" y="1412776"/>
            <a:ext cx="2893928" cy="3168352"/>
          </a:xfrm>
          <a:prstGeom prst="rect">
            <a:avLst/>
          </a:prstGeom>
          <a:noFill/>
          <a:ln w="9525">
            <a:noFill/>
            <a:miter lim="800000"/>
            <a:headEnd/>
            <a:tailEnd/>
          </a:ln>
        </p:spPr>
      </p:pic>
      <p:sp>
        <p:nvSpPr>
          <p:cNvPr id="5" name="Прямоугольник 4"/>
          <p:cNvSpPr/>
          <p:nvPr/>
        </p:nvSpPr>
        <p:spPr>
          <a:xfrm>
            <a:off x="395536" y="5013176"/>
            <a:ext cx="3168352" cy="923330"/>
          </a:xfrm>
          <a:prstGeom prst="rect">
            <a:avLst/>
          </a:prstGeom>
        </p:spPr>
        <p:txBody>
          <a:bodyPr wrap="square">
            <a:spAutoFit/>
          </a:bodyPr>
          <a:lstStyle/>
          <a:p>
            <a:r>
              <a:rPr lang="ru-RU" b="1" dirty="0" smtClean="0"/>
              <a:t>Н. </a:t>
            </a:r>
            <a:r>
              <a:rPr lang="ru-RU" b="1" dirty="0" err="1" smtClean="0"/>
              <a:t>Шереметевская</a:t>
            </a:r>
            <a:r>
              <a:rPr lang="ru-RU" b="1" dirty="0" smtClean="0"/>
              <a:t>. Натюрморт с яблоками. 1903</a:t>
            </a:r>
            <a:endParaRPr lang="ru-RU" dirty="0"/>
          </a:p>
        </p:txBody>
      </p:sp>
      <p:pic>
        <p:nvPicPr>
          <p:cNvPr id="6" name="Picture 3" descr="C:\Users\Антон\Downloads\109-11.jpg"/>
          <p:cNvPicPr>
            <a:picLocks noChangeAspect="1" noChangeArrowheads="1"/>
          </p:cNvPicPr>
          <p:nvPr/>
        </p:nvPicPr>
        <p:blipFill>
          <a:blip r:embed="rId3" cstate="print"/>
          <a:srcRect/>
          <a:stretch>
            <a:fillRect/>
          </a:stretch>
        </p:blipFill>
        <p:spPr bwMode="auto">
          <a:xfrm>
            <a:off x="3707904" y="1484784"/>
            <a:ext cx="4833354" cy="3168352"/>
          </a:xfrm>
          <a:prstGeom prst="rect">
            <a:avLst/>
          </a:prstGeom>
          <a:noFill/>
          <a:ln w="9525">
            <a:noFill/>
            <a:miter lim="800000"/>
            <a:headEnd/>
            <a:tailEnd/>
          </a:ln>
          <a:effectLst/>
        </p:spPr>
      </p:pic>
      <p:sp>
        <p:nvSpPr>
          <p:cNvPr id="7" name="Прямоугольник 6"/>
          <p:cNvSpPr/>
          <p:nvPr/>
        </p:nvSpPr>
        <p:spPr>
          <a:xfrm>
            <a:off x="4499992" y="5085184"/>
            <a:ext cx="3292953" cy="369332"/>
          </a:xfrm>
          <a:prstGeom prst="rect">
            <a:avLst/>
          </a:prstGeom>
        </p:spPr>
        <p:txBody>
          <a:bodyPr wrap="none">
            <a:spAutoFit/>
          </a:bodyPr>
          <a:lstStyle/>
          <a:p>
            <a:r>
              <a:rPr lang="ru-RU" b="1" dirty="0" smtClean="0"/>
              <a:t>М. </a:t>
            </a:r>
            <a:r>
              <a:rPr lang="ru-RU" b="1" dirty="0" err="1" smtClean="0"/>
              <a:t>Добужинский</a:t>
            </a:r>
            <a:r>
              <a:rPr lang="ru-RU" b="1" dirty="0" smtClean="0"/>
              <a:t>. Кукла. 1905</a:t>
            </a:r>
            <a:endParaRPr lang="ru-RU" dirty="0"/>
          </a:p>
        </p:txBody>
      </p:sp>
    </p:spTree>
  </p:cSld>
  <p:clrMapOvr>
    <a:masterClrMapping/>
  </p:clrMapOvr>
  <p:transition spd="slow">
    <p:diamond/>
  </p:transition>
</p:sld>
</file>

<file path=ppt/theme/theme1.xml><?xml version="1.0" encoding="utf-8"?>
<a:theme xmlns:a="http://schemas.openxmlformats.org/drawingml/2006/main" name="Клен">
  <a:themeElements>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388</TotalTime>
  <Words>465</Words>
  <Application>Microsoft Office PowerPoint</Application>
  <PresentationFormat>Экран (4:3)</PresentationFormat>
  <Paragraphs>50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Клен</vt:lpstr>
      <vt:lpstr>МБОУ «Бакчарская СОШ»  Урок изобразительного искусства  в 6 классе «Натюрморт»</vt:lpstr>
      <vt:lpstr>Слайд 2</vt:lpstr>
      <vt:lpstr>Слайд 3</vt:lpstr>
      <vt:lpstr>Слайд 4</vt:lpstr>
      <vt:lpstr>Научный натюрморт</vt:lpstr>
      <vt:lpstr>Цветочный натюрморт</vt:lpstr>
      <vt:lpstr>Бытовой натюрморт</vt:lpstr>
      <vt:lpstr>Слайд 8</vt:lpstr>
      <vt:lpstr>Картины русских художников.</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Министерство образования Российской Федерации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user1</cp:lastModifiedBy>
  <cp:revision>40</cp:revision>
  <dcterms:created xsi:type="dcterms:W3CDTF">2005-10-07T08:14:36Z</dcterms:created>
  <dcterms:modified xsi:type="dcterms:W3CDTF">2015-10-08T14:25:00Z</dcterms:modified>
</cp:coreProperties>
</file>