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57" r:id="rId4"/>
    <p:sldId id="258" r:id="rId5"/>
    <p:sldId id="260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847F-6900-47C9-9BAF-35F515AF026F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9656-4C9A-4AE1-8811-E690B8397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9770-4AB6-4084-971F-EFA94D4189D7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6A3F-E16B-4727-9153-E8B7CFF78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3335-7F73-4C2E-AC92-1CAA382C3A4A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DD4C-7355-48E4-BEB3-C8CBD5613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49F2-4680-4830-94C5-82FDB1003F33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BA96-4AC4-4561-9FC5-19E2999A1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209C-C93D-45DA-A8D5-80C94DF15F65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A669-4D21-4506-ABA3-8D2A264B1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9C85-5DD0-4A47-9495-0BA546086907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B452C-EC1D-4234-94E1-D798D19B0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0C40-C5A8-4648-AC9C-DBD53D047C2F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245F-5184-4574-BB10-AA88EFF57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1678-03BF-4015-94CB-3F63F2324F8A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D1F5-C010-46F1-A240-4A6933DE2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7A8B-855A-4448-9B79-FDC5B06D342E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D62E-4438-4939-AE07-8CB2A0CF9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4E3D-6192-400E-AEC8-2B55FE9DCF79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3226-AF67-439F-BF5A-40429D275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BE16-6146-45EF-867D-0E60F0C01432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B61C-68D9-4803-8535-32260A3B6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1957AA-20E1-426C-9B9E-1AE0DF67A5F4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18545-85BD-43A2-8CF9-C60759EC1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ransition spd="slow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258175" cy="443388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04617B">
                    <a:lumMod val="50000"/>
                  </a:srgbClr>
                </a:solidFill>
                <a:latin typeface="Calibri"/>
                <a:ea typeface="+mj-ea"/>
                <a:cs typeface="Aharoni" panose="02010803020104030203" pitchFamily="2" charset="-79"/>
              </a:rPr>
              <a:t>Методы </a:t>
            </a:r>
            <a:r>
              <a:rPr lang="ru-RU" sz="5400" dirty="0">
                <a:solidFill>
                  <a:srgbClr val="04617B">
                    <a:lumMod val="50000"/>
                  </a:srgbClr>
                </a:solidFill>
                <a:latin typeface="Calibri"/>
                <a:ea typeface="+mj-ea"/>
                <a:cs typeface="Aharoni" panose="02010803020104030203" pitchFamily="2" charset="-79"/>
              </a:rPr>
              <a:t>оценки достижения</a:t>
            </a:r>
            <a:br>
              <a:rPr lang="ru-RU" sz="5400" dirty="0">
                <a:solidFill>
                  <a:srgbClr val="04617B">
                    <a:lumMod val="50000"/>
                  </a:srgbClr>
                </a:solidFill>
                <a:latin typeface="Calibri"/>
                <a:ea typeface="+mj-ea"/>
                <a:cs typeface="Aharoni" panose="02010803020104030203" pitchFamily="2" charset="-79"/>
              </a:rPr>
            </a:br>
            <a:r>
              <a:rPr lang="ru-RU" sz="5400" dirty="0">
                <a:solidFill>
                  <a:srgbClr val="04617B">
                    <a:lumMod val="50000"/>
                  </a:srgbClr>
                </a:solidFill>
                <a:latin typeface="Calibri"/>
                <a:ea typeface="+mj-ea"/>
                <a:cs typeface="Aharoni" panose="02010803020104030203" pitchFamily="2" charset="-79"/>
              </a:rPr>
              <a:t>учащихся в контексте </a:t>
            </a:r>
            <a:r>
              <a:rPr lang="ru-RU" sz="5400" dirty="0" smtClean="0">
                <a:solidFill>
                  <a:srgbClr val="04617B">
                    <a:lumMod val="50000"/>
                  </a:srgbClr>
                </a:solidFill>
                <a:latin typeface="Calibri"/>
                <a:ea typeface="+mj-ea"/>
                <a:cs typeface="Aharoni" panose="02010803020104030203" pitchFamily="2" charset="-79"/>
              </a:rPr>
              <a:t>ФГОС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04617B">
                    <a:lumMod val="50000"/>
                  </a:srgbClr>
                </a:solidFill>
                <a:latin typeface="Calibri"/>
                <a:ea typeface="+mj-ea"/>
                <a:cs typeface="Aharoni" panose="02010803020104030203" pitchFamily="2" charset="-79"/>
              </a:rPr>
              <a:t> на основе личностных УУД</a:t>
            </a:r>
          </a:p>
          <a:p>
            <a:pPr marL="0" indent="0">
              <a:buNone/>
            </a:pPr>
            <a:r>
              <a:rPr lang="ru-RU" sz="2800" dirty="0" smtClean="0">
                <a:cs typeface="Aharoni" panose="02010803020104030203" pitchFamily="2" charset="-79"/>
              </a:rPr>
              <a:t>АВТОР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ru-RU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r>
              <a:rPr lang="ru-RU" sz="2800" dirty="0" smtClean="0">
                <a:cs typeface="Aharoni" panose="02010803020104030203" pitchFamily="2" charset="-79"/>
              </a:rPr>
              <a:t> УЧИТЕЛЬ ГБОУ СОШ № 404</a:t>
            </a:r>
          </a:p>
          <a:p>
            <a:pPr marL="0" indent="0">
              <a:buNone/>
            </a:pPr>
            <a:r>
              <a:rPr lang="ru-RU" sz="4400" dirty="0" smtClean="0">
                <a:cs typeface="Aharoni" panose="02010803020104030203" pitchFamily="2" charset="-79"/>
              </a:rPr>
              <a:t>ЕГОРОВА Н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ru-RU" sz="4400" dirty="0" smtClean="0">
                <a:cs typeface="Aharoni" panose="02010803020104030203" pitchFamily="2" charset="-79"/>
              </a:rPr>
              <a:t>Ф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ru-RU" sz="4400" dirty="0" smtClean="0">
              <a:cs typeface="Aharoni" panose="02010803020104030203" pitchFamily="2" charset="-79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5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8258175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«УНИВЕРСАЛЬНЫЕ УЧЕБНЫЕ ДЕЙСТВИЯ»-ЭТОТ ТЕРМИН ОЗНАЧАЕТ УМЕНИЕ УЧИТЬСЯ</a:t>
            </a:r>
            <a:r>
              <a:rPr lang="en-US" dirty="0" smtClean="0"/>
              <a:t>, </a:t>
            </a:r>
            <a:r>
              <a:rPr lang="ru-RU" dirty="0" smtClean="0"/>
              <a:t>Т</a:t>
            </a:r>
            <a:r>
              <a:rPr lang="en-US" dirty="0" smtClean="0"/>
              <a:t>.</a:t>
            </a:r>
            <a:r>
              <a:rPr lang="ru-RU" dirty="0" smtClean="0"/>
              <a:t>Е</a:t>
            </a:r>
            <a:r>
              <a:rPr lang="en-US" dirty="0" smtClean="0"/>
              <a:t>.</a:t>
            </a:r>
            <a:r>
              <a:rPr lang="ru-RU" dirty="0" smtClean="0"/>
              <a:t>СПОСОБНОСТЬ СУБЪЕКТА К САМОРАЗВИТИЮ</a:t>
            </a:r>
          </a:p>
          <a:p>
            <a:pPr marL="0" indent="0">
              <a:buNone/>
            </a:pPr>
            <a:r>
              <a:rPr lang="ru-RU" dirty="0" smtClean="0"/>
              <a:t>И САМОСОВЕРШЕНСТВОВАНИЮ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СПОСОБНОСТЬ ОБУЧАЮЩЕГОСЯ САМОСТОЯТЕЛЬНО УСПЕШНО  УСВАИВАТЬ НОВЫЕ ЗНАНИЯ ФОРМИРОВАТЬ УМЕНИЯ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универсальных учебных действий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3125" y="1920875"/>
            <a:ext cx="6543675" cy="443388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Основные виды УУД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Личностные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Регулятивные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Познавательные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Коммуникативные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Личностные действия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813" y="1920875"/>
            <a:ext cx="6757987" cy="443388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Обеспечивают </a:t>
            </a:r>
            <a:r>
              <a:rPr lang="ru-RU" dirty="0" err="1" smtClean="0"/>
              <a:t>ценностно</a:t>
            </a:r>
            <a:r>
              <a:rPr lang="ru-RU" dirty="0" smtClean="0"/>
              <a:t> –смысловую ориентацию учащихся(знание моральных норм</a:t>
            </a:r>
            <a:r>
              <a:rPr lang="en-US" dirty="0" smtClean="0"/>
              <a:t>,</a:t>
            </a:r>
            <a:r>
              <a:rPr lang="ru-RU" dirty="0" smtClean="0"/>
              <a:t>умение соотносить поступки и  события с принятыми этическими принципами</a:t>
            </a:r>
            <a:r>
              <a:rPr lang="en-US" dirty="0" smtClean="0"/>
              <a:t>,</a:t>
            </a:r>
            <a:r>
              <a:rPr lang="ru-RU" dirty="0" smtClean="0"/>
              <a:t>знание ориентации в социальных ролях и межличностных отношениях</a:t>
            </a:r>
            <a:r>
              <a:rPr lang="en-US" dirty="0" smtClean="0"/>
              <a:t>.</a:t>
            </a:r>
            <a:r>
              <a:rPr lang="ru-RU" dirty="0" err="1" smtClean="0"/>
              <a:t>Примнительно</a:t>
            </a:r>
            <a:r>
              <a:rPr lang="ru-RU" dirty="0" smtClean="0"/>
              <a:t> к учебной деятельности следует выделить 3 вида действий: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Самоопределение-личностное профессиональное</a:t>
            </a:r>
            <a:r>
              <a:rPr lang="en-US" dirty="0" smtClean="0"/>
              <a:t>,</a:t>
            </a:r>
            <a:r>
              <a:rPr lang="ru-RU" dirty="0" smtClean="0"/>
              <a:t>жизненное  самоопределение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Смыслообразование</a:t>
            </a:r>
            <a:r>
              <a:rPr lang="ru-RU" dirty="0" smtClean="0"/>
              <a:t> –установление связи между целью учебной деятельности и её мотивом</a:t>
            </a:r>
            <a:r>
              <a:rPr lang="en-US" dirty="0" smtClean="0"/>
              <a:t>,</a:t>
            </a:r>
            <a:r>
              <a:rPr lang="ru-RU" dirty="0" smtClean="0"/>
              <a:t>другими словами</a:t>
            </a:r>
            <a:r>
              <a:rPr lang="en-US" dirty="0" smtClean="0"/>
              <a:t>,</a:t>
            </a:r>
            <a:r>
              <a:rPr lang="ru-RU" dirty="0" smtClean="0"/>
              <a:t>между результатом учения и тем</a:t>
            </a:r>
            <a:r>
              <a:rPr lang="en-US" dirty="0" smtClean="0"/>
              <a:t>,</a:t>
            </a:r>
            <a:r>
              <a:rPr lang="ru-RU" dirty="0" smtClean="0"/>
              <a:t>что побуждает деятельность</a:t>
            </a:r>
            <a:r>
              <a:rPr lang="en-US" dirty="0" smtClean="0"/>
              <a:t>,</a:t>
            </a:r>
            <a:r>
              <a:rPr lang="ru-RU" dirty="0" smtClean="0"/>
              <a:t>ради  чего она осуществляется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Нравственно-этическая ориентация- действие нравственно-этического оценивания усваиваемого содержания</a:t>
            </a:r>
            <a:r>
              <a:rPr lang="en-US" dirty="0" smtClean="0"/>
              <a:t>,</a:t>
            </a:r>
            <a:r>
              <a:rPr lang="ru-RU" dirty="0" smtClean="0"/>
              <a:t>обеспечивающее личностный моральный выбор на основе  социальных и личностных ценностей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0" name="Содержимое 4" descr="PA1809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6" descr="PB2015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3286125"/>
            <a:ext cx="3286125" cy="3571875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z="6600" smtClean="0"/>
              <a:t>МОЁ ВИДЕНИЕ МИРА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920875"/>
            <a:ext cx="6215063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КАК Я ПОНИМАЮ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ТАК И ВЫРАЖАЮ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PC28008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0" y="1920875"/>
            <a:ext cx="8686800" cy="44338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Содержимое 4" descr="PB2015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150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Виды универсальных учебных действий.</vt:lpstr>
      <vt:lpstr>Личностные действия </vt:lpstr>
      <vt:lpstr>Презентация PowerPoint</vt:lpstr>
      <vt:lpstr>МОЁ ВИДЕНИЕ МИРА</vt:lpstr>
      <vt:lpstr>Презентация PowerPoint</vt:lpstr>
      <vt:lpstr>Презентация PowerPoint</vt:lpstr>
    </vt:vector>
  </TitlesOfParts>
  <Company>школа 404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оценки достижения учащихся в контексте ГОСТ на основе личностных УУД</dc:title>
  <dc:creator>ПК</dc:creator>
  <cp:lastModifiedBy>Ирина Сеничева</cp:lastModifiedBy>
  <cp:revision>16</cp:revision>
  <dcterms:created xsi:type="dcterms:W3CDTF">2014-10-15T05:03:58Z</dcterms:created>
  <dcterms:modified xsi:type="dcterms:W3CDTF">2015-10-08T16:59:07Z</dcterms:modified>
</cp:coreProperties>
</file>