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88" r:id="rId1"/>
  </p:sldMasterIdLst>
  <p:notesMasterIdLst>
    <p:notesMasterId r:id="rId13"/>
  </p:notes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7" r:id="rId9"/>
    <p:sldId id="273" r:id="rId10"/>
    <p:sldId id="274" r:id="rId11"/>
    <p:sldId id="275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808"/>
    <a:srgbClr val="FF3300"/>
    <a:srgbClr val="0000FF"/>
    <a:srgbClr val="66FF33"/>
    <a:srgbClr val="00FFFF"/>
    <a:srgbClr val="FF0000"/>
    <a:srgbClr val="CC0099"/>
    <a:srgbClr val="33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8671808-3AF0-4758-BEBF-BDAAC26BFBC0}" type="datetimeFigureOut">
              <a:rPr lang="ru-RU"/>
              <a:pPr>
                <a:defRPr/>
              </a:pPr>
              <a:t>14.07.2011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0C033D2-F685-4CD6-A953-EC379CE32B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9BD8D-68AD-4877-AE82-3D7DD92B6B7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68F62-1C0D-445E-B909-ABFAB86A475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39377-4674-4E0A-9A1F-47B92664030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0A2CD-C451-4E97-B8C1-56C2B1B00F4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419E6-D9A9-4257-9CD4-B561106FB94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9B0EA-7EF3-4839-AB7C-4DAD744B897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B6E60-D476-429C-9020-FA107FF5C8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63304-A39C-49A2-87B4-97BC56FFF04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A99BC-BD10-48E2-9BE7-68816BECE87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A4A44-FA1B-4BD7-9677-17C8AAF7D29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6FDB0-BE54-4266-913F-4739D104EBA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45160-050E-4BBE-878E-3B526844E05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D8B9ADEB-5D54-4F43-AFEB-4123ED1B0F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55" r:id="rId1"/>
    <p:sldLayoutId id="2147484456" r:id="rId2"/>
    <p:sldLayoutId id="2147484466" r:id="rId3"/>
    <p:sldLayoutId id="2147484457" r:id="rId4"/>
    <p:sldLayoutId id="2147484458" r:id="rId5"/>
    <p:sldLayoutId id="2147484459" r:id="rId6"/>
    <p:sldLayoutId id="2147484460" r:id="rId7"/>
    <p:sldLayoutId id="2147484461" r:id="rId8"/>
    <p:sldLayoutId id="2147484462" r:id="rId9"/>
    <p:sldLayoutId id="2147484463" r:id="rId10"/>
    <p:sldLayoutId id="2147484464" r:id="rId11"/>
    <p:sldLayoutId id="214748446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304800"/>
            <a:ext cx="8458200" cy="1752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7200" dirty="0" smtClean="0">
                <a:solidFill>
                  <a:schemeClr val="hlink"/>
                </a:solidFill>
              </a:rPr>
              <a:t>Смертельный дым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67000" y="4191000"/>
            <a:ext cx="5105400" cy="685800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3076" name="Picture 4" descr="C:\Documents and Settings\Администратор\Рабочий стол\мультики\табак5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362200"/>
            <a:ext cx="5943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ru-RU" sz="5400" b="1" smtClean="0">
                <a:solidFill>
                  <a:srgbClr val="0000FF"/>
                </a:solidFill>
              </a:rPr>
              <a:t>Спасибо за внимание</a:t>
            </a:r>
            <a:r>
              <a:rPr lang="ru-RU" sz="5400" b="1" smtClean="0">
                <a:solidFill>
                  <a:srgbClr val="0000FF"/>
                </a:solidFill>
                <a:latin typeface="Arial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rgbClr val="FF3300"/>
                </a:solidFill>
              </a:rPr>
              <a:t>Литература</a:t>
            </a:r>
            <a:endParaRPr lang="ru-RU" dirty="0">
              <a:solidFill>
                <a:srgbClr val="FF3300"/>
              </a:solidFill>
            </a:endParaRP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0875" indent="-514350">
              <a:buFont typeface="Lucida Sans" pitchFamily="34" charset="0"/>
              <a:buAutoNum type="arabicPeriod"/>
            </a:pPr>
            <a:r>
              <a:rPr lang="ru-RU" smtClean="0">
                <a:solidFill>
                  <a:srgbClr val="080808"/>
                </a:solidFill>
              </a:rPr>
              <a:t>Романовой, О.Л. Пособие по профилактике приобщения к психоактивным веществам </a:t>
            </a:r>
            <a:r>
              <a:rPr lang="en-US" smtClean="0">
                <a:solidFill>
                  <a:srgbClr val="080808"/>
                </a:solidFill>
              </a:rPr>
              <a:t>[</a:t>
            </a:r>
            <a:r>
              <a:rPr lang="ru-RU" smtClean="0">
                <a:solidFill>
                  <a:srgbClr val="080808"/>
                </a:solidFill>
              </a:rPr>
              <a:t>Текст</a:t>
            </a:r>
            <a:r>
              <a:rPr lang="en-US" smtClean="0">
                <a:solidFill>
                  <a:srgbClr val="080808"/>
                </a:solidFill>
              </a:rPr>
              <a:t>]</a:t>
            </a:r>
            <a:r>
              <a:rPr lang="ru-RU" smtClean="0">
                <a:solidFill>
                  <a:srgbClr val="080808"/>
                </a:solidFill>
              </a:rPr>
              <a:t>: пособие для учителей и учеников/О.Л.Романовой, И.В. Иванниковой, О.В. Шведовой. – М.,1999 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0"/>
            <a:ext cx="8540750" cy="1295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dirty="0" smtClean="0">
                <a:solidFill>
                  <a:schemeClr val="hlink"/>
                </a:solidFill>
              </a:rPr>
              <a:t>Знаете ли вы что…</a:t>
            </a:r>
          </a:p>
        </p:txBody>
      </p:sp>
      <p:sp>
        <p:nvSpPr>
          <p:cNvPr id="3072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1295400"/>
            <a:ext cx="854075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3200" smtClean="0">
                <a:solidFill>
                  <a:srgbClr val="080808"/>
                </a:solidFill>
              </a:rPr>
              <a:t> Ежегодно люди выкуривают 3600 миллиардов сигарет. </a:t>
            </a:r>
            <a:endParaRPr lang="en-US" sz="3200" smtClean="0">
              <a:solidFill>
                <a:srgbClr val="080808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ru-RU" sz="3200" smtClean="0">
                <a:solidFill>
                  <a:srgbClr val="080808"/>
                </a:solidFill>
              </a:rPr>
              <a:t>3,5 миллиарда жителей планеты пропускают через  легкие ядовитый дым от 5 миллиардов килограммов табака. </a:t>
            </a:r>
          </a:p>
          <a:p>
            <a:pPr eaLnBrk="1" hangingPunct="1">
              <a:lnSpc>
                <a:spcPct val="90000"/>
              </a:lnSpc>
            </a:pPr>
            <a:r>
              <a:rPr lang="ru-RU" sz="3200" smtClean="0">
                <a:solidFill>
                  <a:srgbClr val="080808"/>
                </a:solidFill>
              </a:rPr>
              <a:t>Каждая сигарета сокращает жизнь на 5-6 минут. </a:t>
            </a:r>
          </a:p>
          <a:p>
            <a:pPr eaLnBrk="1" hangingPunct="1">
              <a:lnSpc>
                <a:spcPct val="90000"/>
              </a:lnSpc>
            </a:pPr>
            <a:r>
              <a:rPr lang="ru-RU" sz="3200" smtClean="0">
                <a:solidFill>
                  <a:srgbClr val="080808"/>
                </a:solidFill>
              </a:rPr>
              <a:t>Человек выкуривающий в день по 9 сигарет уходит в мир иной на 5 лет раньше, выкуривающий по 10-19 сигарет на 5.5  лет, до 40 сигарет на </a:t>
            </a:r>
            <a:r>
              <a:rPr lang="ru-RU" sz="3200" smtClean="0">
                <a:solidFill>
                  <a:srgbClr val="080808"/>
                </a:solidFill>
                <a:latin typeface="Arial" charset="0"/>
              </a:rPr>
              <a:t>8</a:t>
            </a:r>
            <a:r>
              <a:rPr lang="ru-RU" sz="3200" smtClean="0">
                <a:solidFill>
                  <a:srgbClr val="080808"/>
                </a:solidFill>
              </a:rPr>
              <a:t>.</a:t>
            </a:r>
            <a:r>
              <a:rPr lang="ru-RU" sz="3200" smtClean="0">
                <a:solidFill>
                  <a:srgbClr val="080808"/>
                </a:solidFill>
                <a:latin typeface="Arial" charset="0"/>
              </a:rPr>
              <a:t>5</a:t>
            </a:r>
            <a:r>
              <a:rPr lang="ru-RU" sz="3200" smtClean="0">
                <a:solidFill>
                  <a:srgbClr val="080808"/>
                </a:solidFill>
              </a:rPr>
              <a:t>года.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</a:rPr>
              <a:t>Курение</a:t>
            </a:r>
          </a:p>
        </p:txBody>
      </p:sp>
      <p:sp>
        <p:nvSpPr>
          <p:cNvPr id="3789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3200" smtClean="0">
                <a:solidFill>
                  <a:schemeClr val="tx2"/>
                </a:solidFill>
              </a:rPr>
              <a:t>Это вдыхание дыма некоторых тлеющих растений</a:t>
            </a:r>
          </a:p>
          <a:p>
            <a:pPr eaLnBrk="1" hangingPunct="1">
              <a:lnSpc>
                <a:spcPct val="90000"/>
              </a:lnSpc>
            </a:pPr>
            <a:r>
              <a:rPr lang="ru-RU" sz="3200" smtClean="0">
                <a:solidFill>
                  <a:schemeClr val="tx2"/>
                </a:solidFill>
              </a:rPr>
              <a:t>Это процесс, при котором происходит выкуривание сигареты в которой находятся много вредных ядовитых веществ</a:t>
            </a:r>
          </a:p>
          <a:p>
            <a:pPr eaLnBrk="1" hangingPunct="1">
              <a:lnSpc>
                <a:spcPct val="90000"/>
              </a:lnSpc>
            </a:pPr>
            <a:r>
              <a:rPr lang="ru-RU" sz="3200" smtClean="0">
                <a:solidFill>
                  <a:schemeClr val="tx2"/>
                </a:solidFill>
              </a:rPr>
              <a:t>Это распространённая вредная привычка отрицательно влияющая на здоровье курильщика и окружающих его людей</a:t>
            </a:r>
            <a:r>
              <a:rPr lang="ru-RU" smtClean="0">
                <a:solidFill>
                  <a:schemeClr val="tx2"/>
                </a:solidFill>
              </a:rPr>
              <a:t>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1" name="Rectangle 9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CC0099"/>
                </a:solidFill>
              </a:rPr>
              <a:t>Причины:</a:t>
            </a:r>
          </a:p>
        </p:txBody>
      </p:sp>
      <p:sp>
        <p:nvSpPr>
          <p:cNvPr id="33804" name="Rectangle 12"/>
          <p:cNvSpPr>
            <a:spLocks noGrp="1" noRot="1" noChangeArrowheads="1"/>
          </p:cNvSpPr>
          <p:nvPr>
            <p:ph sz="half" idx="1"/>
          </p:nvPr>
        </p:nvSpPr>
        <p:spPr/>
        <p:txBody>
          <a:bodyPr/>
          <a:lstStyle/>
          <a:p>
            <a:pPr marL="533400" indent="-53340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400" smtClean="0">
                <a:solidFill>
                  <a:srgbClr val="0000FF"/>
                </a:solidFill>
              </a:rPr>
              <a:t>Не курить</a:t>
            </a:r>
          </a:p>
          <a:p>
            <a:pPr marL="533400" indent="-533400" eaLnBrk="1" hangingPunct="1">
              <a:lnSpc>
                <a:spcPct val="80000"/>
              </a:lnSpc>
              <a:buFont typeface="Lucida Sans" pitchFamily="34" charset="0"/>
              <a:buAutoNum type="arabicPeriod"/>
            </a:pPr>
            <a:r>
              <a:rPr lang="ru-RU" sz="2400" smtClean="0"/>
              <a:t>Не нравится</a:t>
            </a:r>
          </a:p>
          <a:p>
            <a:pPr marL="533400" indent="-533400" eaLnBrk="1" hangingPunct="1">
              <a:lnSpc>
                <a:spcPct val="80000"/>
              </a:lnSpc>
              <a:buFont typeface="Lucida Sans" pitchFamily="34" charset="0"/>
              <a:buAutoNum type="arabicPeriod"/>
            </a:pPr>
            <a:r>
              <a:rPr lang="ru-RU" sz="2400" smtClean="0"/>
              <a:t>Вредно для здоровья</a:t>
            </a:r>
          </a:p>
          <a:p>
            <a:pPr marL="533400" indent="-533400" eaLnBrk="1" hangingPunct="1">
              <a:lnSpc>
                <a:spcPct val="80000"/>
              </a:lnSpc>
              <a:buFont typeface="Lucida Sans" pitchFamily="34" charset="0"/>
              <a:buAutoNum type="arabicPeriod"/>
            </a:pPr>
            <a:r>
              <a:rPr lang="ru-RU" sz="2400" smtClean="0"/>
              <a:t>Неприятно выглядит</a:t>
            </a:r>
          </a:p>
          <a:p>
            <a:pPr marL="533400" indent="-533400" eaLnBrk="1" hangingPunct="1">
              <a:lnSpc>
                <a:spcPct val="80000"/>
              </a:lnSpc>
              <a:buFont typeface="Lucida Sans" pitchFamily="34" charset="0"/>
              <a:buAutoNum type="arabicPeriod"/>
            </a:pPr>
            <a:r>
              <a:rPr lang="ru-RU" sz="2400" smtClean="0"/>
              <a:t>Дорого</a:t>
            </a:r>
          </a:p>
          <a:p>
            <a:pPr marL="533400" indent="-533400" eaLnBrk="1" hangingPunct="1">
              <a:lnSpc>
                <a:spcPct val="80000"/>
              </a:lnSpc>
              <a:buFont typeface="Lucida Sans" pitchFamily="34" charset="0"/>
              <a:buAutoNum type="arabicPeriod"/>
            </a:pPr>
            <a:r>
              <a:rPr lang="ru-RU" sz="2400" smtClean="0"/>
              <a:t>Вызов другим, что я не курю</a:t>
            </a:r>
          </a:p>
          <a:p>
            <a:pPr marL="533400" indent="-533400" eaLnBrk="1" hangingPunct="1">
              <a:lnSpc>
                <a:spcPct val="80000"/>
              </a:lnSpc>
              <a:buFont typeface="Lucida Sans" pitchFamily="34" charset="0"/>
              <a:buAutoNum type="arabicPeriod"/>
            </a:pPr>
            <a:r>
              <a:rPr lang="ru-RU" sz="2400" smtClean="0"/>
              <a:t>«Никто из моих друзей не курит»</a:t>
            </a:r>
          </a:p>
          <a:p>
            <a:pPr marL="533400" indent="-533400" eaLnBrk="1" hangingPunct="1">
              <a:lnSpc>
                <a:spcPct val="80000"/>
              </a:lnSpc>
              <a:buFont typeface="Lucida Sans" pitchFamily="34" charset="0"/>
              <a:buAutoNum type="arabicPeriod"/>
            </a:pPr>
            <a:r>
              <a:rPr lang="ru-RU" sz="2400" smtClean="0"/>
              <a:t>Повредит спортивным достижениям</a:t>
            </a:r>
          </a:p>
          <a:p>
            <a:pPr marL="533400" indent="-533400" eaLnBrk="1" hangingPunct="1">
              <a:lnSpc>
                <a:spcPct val="80000"/>
              </a:lnSpc>
              <a:buFont typeface="Lucida Sans" pitchFamily="34" charset="0"/>
              <a:buAutoNum type="arabicPeriod"/>
            </a:pPr>
            <a:r>
              <a:rPr lang="ru-RU" sz="2400" smtClean="0"/>
              <a:t>Неодобрение родителей</a:t>
            </a:r>
          </a:p>
        </p:txBody>
      </p:sp>
      <p:sp>
        <p:nvSpPr>
          <p:cNvPr id="33805" name="Rectangle 13"/>
          <p:cNvSpPr>
            <a:spLocks noGrp="1" noRot="1" noChangeArrowheads="1"/>
          </p:cNvSpPr>
          <p:nvPr>
            <p:ph sz="half" idx="2"/>
          </p:nvPr>
        </p:nvSpPr>
        <p:spPr/>
        <p:txBody>
          <a:bodyPr/>
          <a:lstStyle/>
          <a:p>
            <a:pPr marL="457200" indent="-45720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400" smtClean="0">
                <a:solidFill>
                  <a:srgbClr val="0000FF"/>
                </a:solidFill>
              </a:rPr>
              <a:t>Курить</a:t>
            </a:r>
          </a:p>
          <a:p>
            <a:pPr marL="457200" indent="-457200" eaLnBrk="1" hangingPunct="1">
              <a:lnSpc>
                <a:spcPct val="80000"/>
              </a:lnSpc>
              <a:buFont typeface="Lucida Sans" pitchFamily="34" charset="0"/>
              <a:buAutoNum type="arabicPeriod"/>
            </a:pPr>
            <a:r>
              <a:rPr lang="ru-RU" sz="2400" smtClean="0"/>
              <a:t>Нравится</a:t>
            </a:r>
          </a:p>
          <a:p>
            <a:pPr marL="457200" indent="-457200" eaLnBrk="1" hangingPunct="1">
              <a:lnSpc>
                <a:spcPct val="80000"/>
              </a:lnSpc>
              <a:buFont typeface="Lucida Sans" pitchFamily="34" charset="0"/>
              <a:buAutoNum type="arabicPeriod"/>
            </a:pPr>
            <a:r>
              <a:rPr lang="ru-RU" sz="2400" smtClean="0"/>
              <a:t>Снимает раздражение</a:t>
            </a:r>
          </a:p>
          <a:p>
            <a:pPr marL="457200" indent="-457200" eaLnBrk="1" hangingPunct="1">
              <a:lnSpc>
                <a:spcPct val="80000"/>
              </a:lnSpc>
              <a:buFont typeface="Lucida Sans" pitchFamily="34" charset="0"/>
              <a:buAutoNum type="arabicPeriod"/>
            </a:pPr>
            <a:r>
              <a:rPr lang="ru-RU" sz="2400" smtClean="0"/>
              <a:t>Привычка</a:t>
            </a:r>
          </a:p>
          <a:p>
            <a:pPr marL="457200" indent="-457200" eaLnBrk="1" hangingPunct="1">
              <a:lnSpc>
                <a:spcPct val="80000"/>
              </a:lnSpc>
              <a:buFont typeface="Lucida Sans" pitchFamily="34" charset="0"/>
              <a:buAutoNum type="arabicPeriod"/>
            </a:pPr>
            <a:r>
              <a:rPr lang="ru-RU" sz="2400" smtClean="0"/>
              <a:t>«Вокруг меня курят»</a:t>
            </a:r>
          </a:p>
          <a:p>
            <a:pPr marL="457200" indent="-457200" eaLnBrk="1" hangingPunct="1">
              <a:lnSpc>
                <a:spcPct val="80000"/>
              </a:lnSpc>
              <a:buFont typeface="Lucida Sans" pitchFamily="34" charset="0"/>
              <a:buAutoNum type="arabicPeriod"/>
            </a:pPr>
            <a:r>
              <a:rPr lang="ru-RU" sz="2400" smtClean="0"/>
              <a:t>Выглядеть старше</a:t>
            </a:r>
          </a:p>
          <a:p>
            <a:pPr marL="457200" indent="-457200" eaLnBrk="1" hangingPunct="1">
              <a:lnSpc>
                <a:spcPct val="80000"/>
              </a:lnSpc>
              <a:buFont typeface="Lucida Sans" pitchFamily="34" charset="0"/>
              <a:buAutoNum type="arabicPeriod"/>
            </a:pPr>
            <a:r>
              <a:rPr lang="ru-RU" sz="2400" smtClean="0"/>
              <a:t>Избавление от лишнего веса</a:t>
            </a:r>
          </a:p>
          <a:p>
            <a:pPr marL="457200" indent="-457200" eaLnBrk="1" hangingPunct="1">
              <a:lnSpc>
                <a:spcPct val="80000"/>
              </a:lnSpc>
              <a:buFont typeface="Lucida Sans" pitchFamily="34" charset="0"/>
              <a:buAutoNum type="arabicPeriod"/>
            </a:pPr>
            <a:r>
              <a:rPr lang="ru-RU" sz="2400" smtClean="0"/>
              <a:t>Скучно</a:t>
            </a:r>
          </a:p>
          <a:p>
            <a:pPr marL="457200" indent="-457200" eaLnBrk="1" hangingPunct="1">
              <a:lnSpc>
                <a:spcPct val="80000"/>
              </a:lnSpc>
              <a:buFont typeface="Lucida Sans" pitchFamily="34" charset="0"/>
              <a:buAutoNum type="arabicPeriod"/>
            </a:pPr>
            <a:r>
              <a:rPr lang="ru-RU" sz="2400" smtClean="0"/>
              <a:t>Независимость</a:t>
            </a:r>
          </a:p>
          <a:p>
            <a:pPr marL="457200" indent="-457200" eaLnBrk="1" hangingPunct="1">
              <a:lnSpc>
                <a:spcPct val="80000"/>
              </a:lnSpc>
              <a:buFont typeface="Lucida Sans" pitchFamily="34" charset="0"/>
              <a:buAutoNum type="arabicPeriod"/>
            </a:pPr>
            <a:endParaRPr lang="ru-RU" sz="2400" smtClean="0"/>
          </a:p>
          <a:p>
            <a:pPr marL="457200" indent="-457200" eaLnBrk="1" hangingPunct="1">
              <a:lnSpc>
                <a:spcPct val="80000"/>
              </a:lnSpc>
              <a:buFont typeface="Arial" charset="0"/>
              <a:buAutoNum type="arabicPeriod"/>
            </a:pPr>
            <a:endParaRPr lang="ru-RU" sz="240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3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3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8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8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38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3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3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8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38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38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3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3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38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38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8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38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38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38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38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38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38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38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38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38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3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3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3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38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38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38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38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38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38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38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38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38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38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38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38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38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38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38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38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38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38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38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38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38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338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38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38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4" grpId="0" build="p"/>
      <p:bldP spid="3380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00FFFF"/>
                </a:solidFill>
              </a:rPr>
              <a:t>Виды курения:</a:t>
            </a:r>
            <a:endParaRPr lang="ru-RU" dirty="0" smtClean="0">
              <a:solidFill>
                <a:srgbClr val="FF0000"/>
              </a:solidFill>
            </a:endParaRPr>
          </a:p>
        </p:txBody>
      </p:sp>
      <p:sp>
        <p:nvSpPr>
          <p:cNvPr id="38918" name="Rectangle 6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3600" b="1" smtClean="0">
                <a:solidFill>
                  <a:srgbClr val="FF0000"/>
                </a:solidFill>
              </a:rPr>
              <a:t>Активное</a:t>
            </a:r>
          </a:p>
          <a:p>
            <a:pPr eaLnBrk="1" hangingPunct="1">
              <a:buFont typeface="Arial" charset="0"/>
              <a:buNone/>
            </a:pPr>
            <a:endParaRPr lang="ru-RU" b="1" smtClean="0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ru-RU" b="1" smtClean="0">
                <a:solidFill>
                  <a:srgbClr val="002060"/>
                </a:solidFill>
              </a:rPr>
              <a:t>Вдыхание курильщиком табачного дыма, который вызывает привыкание</a:t>
            </a:r>
          </a:p>
        </p:txBody>
      </p:sp>
      <p:pic>
        <p:nvPicPr>
          <p:cNvPr id="717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3886200"/>
            <a:ext cx="3429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</a:rPr>
              <a:t>Пассивное</a:t>
            </a:r>
          </a:p>
        </p:txBody>
      </p:sp>
      <p:sp>
        <p:nvSpPr>
          <p:cNvPr id="46083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ru-RU" smtClean="0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ru-RU" smtClean="0">
                <a:solidFill>
                  <a:schemeClr val="bg1"/>
                </a:solidFill>
              </a:rPr>
              <a:t>Вдыхание некурящим дыма чужих сигарет и дыма, выдыхаемого курильщиками</a:t>
            </a:r>
          </a:p>
          <a:p>
            <a:pPr eaLnBrk="1" hangingPunct="1">
              <a:buFont typeface="Arial" charset="0"/>
              <a:buNone/>
            </a:pPr>
            <a:endParaRPr lang="ru-RU" smtClean="0">
              <a:solidFill>
                <a:schemeClr val="bg1"/>
              </a:solidFill>
            </a:endParaRP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3657600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66FF33"/>
                </a:solidFill>
              </a:rPr>
              <a:t>Вещества содержащиеся в сигарете:</a:t>
            </a:r>
          </a:p>
        </p:txBody>
      </p:sp>
      <p:sp>
        <p:nvSpPr>
          <p:cNvPr id="49158" name="Rectangle 6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 eaLnBrk="1" hangingPunct="1">
              <a:buFont typeface="Arial" charset="0"/>
              <a:buAutoNum type="arabicPeriod"/>
            </a:pPr>
            <a:r>
              <a:rPr lang="ru-RU" smtClean="0">
                <a:solidFill>
                  <a:srgbClr val="002060"/>
                </a:solidFill>
              </a:rPr>
              <a:t>Аммиак</a:t>
            </a:r>
          </a:p>
          <a:p>
            <a:pPr marL="533400" indent="-533400" eaLnBrk="1" hangingPunct="1">
              <a:buFont typeface="Arial" charset="0"/>
              <a:buAutoNum type="arabicPeriod"/>
            </a:pPr>
            <a:r>
              <a:rPr lang="ru-RU" smtClean="0">
                <a:solidFill>
                  <a:srgbClr val="002060"/>
                </a:solidFill>
              </a:rPr>
              <a:t>Мышьяк</a:t>
            </a:r>
          </a:p>
          <a:p>
            <a:pPr marL="533400" indent="-533400" eaLnBrk="1" hangingPunct="1">
              <a:buFont typeface="Arial" charset="0"/>
              <a:buAutoNum type="arabicPeriod"/>
            </a:pPr>
            <a:r>
              <a:rPr lang="ru-RU" smtClean="0">
                <a:solidFill>
                  <a:srgbClr val="002060"/>
                </a:solidFill>
              </a:rPr>
              <a:t>Угарный газ</a:t>
            </a:r>
          </a:p>
          <a:p>
            <a:pPr marL="533400" indent="-533400" eaLnBrk="1" hangingPunct="1">
              <a:buFont typeface="Arial" charset="0"/>
              <a:buAutoNum type="arabicPeriod"/>
            </a:pPr>
            <a:r>
              <a:rPr lang="ru-RU" smtClean="0">
                <a:solidFill>
                  <a:srgbClr val="002060"/>
                </a:solidFill>
              </a:rPr>
              <a:t>Цианид</a:t>
            </a:r>
          </a:p>
          <a:p>
            <a:pPr marL="533400" indent="-533400" eaLnBrk="1" hangingPunct="1">
              <a:buFont typeface="Arial" charset="0"/>
              <a:buAutoNum type="arabicPeriod"/>
            </a:pPr>
            <a:r>
              <a:rPr lang="ru-RU" smtClean="0">
                <a:solidFill>
                  <a:srgbClr val="002060"/>
                </a:solidFill>
              </a:rPr>
              <a:t>Никотин</a:t>
            </a:r>
          </a:p>
          <a:p>
            <a:pPr marL="533400" indent="-533400" eaLnBrk="1" hangingPunct="1">
              <a:buFont typeface="Arial" charset="0"/>
              <a:buAutoNum type="arabicPeriod"/>
            </a:pPr>
            <a:r>
              <a:rPr lang="ru-RU" smtClean="0">
                <a:solidFill>
                  <a:srgbClr val="002060"/>
                </a:solidFill>
              </a:rPr>
              <a:t>Смола</a:t>
            </a:r>
          </a:p>
          <a:p>
            <a:pPr marL="533400" indent="-533400" eaLnBrk="1" hangingPunct="1">
              <a:buFont typeface="Arial" charset="0"/>
              <a:buAutoNum type="arabicPeriod"/>
            </a:pPr>
            <a:r>
              <a:rPr lang="ru-RU" smtClean="0">
                <a:solidFill>
                  <a:srgbClr val="002060"/>
                </a:solidFill>
              </a:rPr>
              <a:t>Радиоактивные вещества</a:t>
            </a:r>
          </a:p>
          <a:p>
            <a:pPr marL="533400" indent="-533400" eaLnBrk="1" hangingPunct="1">
              <a:buFont typeface="Arial" charset="0"/>
              <a:buAutoNum type="arabicPeriod"/>
            </a:pPr>
            <a:endParaRPr lang="ru-RU" smtClean="0">
              <a:solidFill>
                <a:srgbClr val="FF0000"/>
              </a:solidFill>
            </a:endParaRPr>
          </a:p>
          <a:p>
            <a:pPr marL="533400" indent="-533400" eaLnBrk="1" hangingPunct="1">
              <a:buFont typeface="Arial" charset="0"/>
              <a:buNone/>
            </a:pPr>
            <a:endParaRPr lang="ru-RU" smtClean="0">
              <a:solidFill>
                <a:srgbClr val="FF0000"/>
              </a:solidFill>
            </a:endParaRPr>
          </a:p>
        </p:txBody>
      </p:sp>
      <p:sp>
        <p:nvSpPr>
          <p:cNvPr id="9220" name="Rectangle 7"/>
          <p:cNvSpPr>
            <a:spLocks noGrp="1" noRot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600200"/>
            <a:ext cx="4191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</a:rPr>
              <a:t>Скажи курению нет!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7411" name="Содержимое 3" descr="табак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057400" y="1981200"/>
            <a:ext cx="4953000" cy="39624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C00000"/>
                </a:solidFill>
              </a:rPr>
              <a:t>Стоит ли губить себя </a:t>
            </a:r>
            <a:r>
              <a:rPr lang="en-US" dirty="0" smtClean="0">
                <a:solidFill>
                  <a:srgbClr val="C00000"/>
                </a:solidFill>
              </a:rPr>
              <a:t>?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11267" name="Содержимое 3" descr="p402_1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1000" y="1295400"/>
            <a:ext cx="2819400" cy="2438400"/>
          </a:xfrm>
        </p:spPr>
      </p:pic>
      <p:pic>
        <p:nvPicPr>
          <p:cNvPr id="5" name="Рисунок 4" descr="усинск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1371600"/>
            <a:ext cx="2438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23SC086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09800" y="3886200"/>
            <a:ext cx="4618038" cy="276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585</TotalTime>
  <Words>240</Words>
  <Application>Microsoft Office PowerPoint</Application>
  <PresentationFormat>Экран (4:3)</PresentationFormat>
  <Paragraphs>51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1" baseType="lpstr">
      <vt:lpstr>Tahoma</vt:lpstr>
      <vt:lpstr>Arial</vt:lpstr>
      <vt:lpstr>Times New Roman</vt:lpstr>
      <vt:lpstr>Wingdings 2</vt:lpstr>
      <vt:lpstr>Wingdings</vt:lpstr>
      <vt:lpstr>Wingdings 3</vt:lpstr>
      <vt:lpstr>Calibri</vt:lpstr>
      <vt:lpstr>Book Antiqua</vt:lpstr>
      <vt:lpstr>Lucida Sans</vt:lpstr>
      <vt:lpstr>Апекс</vt:lpstr>
      <vt:lpstr>Смертельный дым</vt:lpstr>
      <vt:lpstr>Знаете ли вы что…</vt:lpstr>
      <vt:lpstr>Курение</vt:lpstr>
      <vt:lpstr>Причины:</vt:lpstr>
      <vt:lpstr>Виды курения:</vt:lpstr>
      <vt:lpstr>Пассивное</vt:lpstr>
      <vt:lpstr>Вещества содержащиеся в сигарете:</vt:lpstr>
      <vt:lpstr>Скажи курению нет!</vt:lpstr>
      <vt:lpstr>Стоит ли губить себя ?</vt:lpstr>
      <vt:lpstr>Слайд 10</vt:lpstr>
      <vt:lpstr>Литература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Смертельный дым.</dc:title>
  <dc:creator>user</dc:creator>
  <cp:lastModifiedBy>ZhivanovichOV</cp:lastModifiedBy>
  <cp:revision>35</cp:revision>
  <dcterms:created xsi:type="dcterms:W3CDTF">2007-11-11T15:18:54Z</dcterms:created>
  <dcterms:modified xsi:type="dcterms:W3CDTF">2011-07-14T09:34:03Z</dcterms:modified>
</cp:coreProperties>
</file>