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8" r:id="rId3"/>
    <p:sldId id="258" r:id="rId4"/>
    <p:sldId id="271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47667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9920" algn="ctr">
              <a:lnSpc>
                <a:spcPct val="150000"/>
              </a:lnSpc>
            </a:pPr>
            <a:r>
              <a:rPr lang="ru-RU" sz="2800" b="1" dirty="0">
                <a:ea typeface="Times New Roman"/>
              </a:rPr>
              <a:t>Создание системы профилактики неуспеваемости как средство повышения качества знаний</a:t>
            </a:r>
            <a:endParaRPr lang="ru-RU" sz="2800" dirty="0"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5518119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Чеснокова</a:t>
            </a:r>
            <a:r>
              <a:rPr lang="ru-RU" dirty="0" smtClean="0"/>
              <a:t> Ольга Викторовна,</a:t>
            </a:r>
          </a:p>
          <a:p>
            <a:r>
              <a:rPr lang="ru-RU" dirty="0" smtClean="0"/>
              <a:t> учитель русского языка и литературы</a:t>
            </a:r>
            <a:endParaRPr lang="ru-RU" dirty="0"/>
          </a:p>
        </p:txBody>
      </p:sp>
      <p:pic>
        <p:nvPicPr>
          <p:cNvPr id="1027" name="Picture 3" descr="C:\Documents and Settings\User\Рабочий стол\педсовет\1315838566_728ec1c8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225652" cy="31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09" y="47667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marR="47625" algn="ctr">
              <a:spcAft>
                <a:spcPts val="0"/>
              </a:spcAft>
            </a:pPr>
            <a:r>
              <a:rPr lang="ru-RU" sz="2800" b="1" dirty="0" smtClean="0">
                <a:ea typeface="Times New Roman"/>
              </a:rPr>
              <a:t>Этап 3. </a:t>
            </a:r>
            <a:r>
              <a:rPr lang="ru-RU" sz="2800" b="1" dirty="0" err="1" smtClean="0">
                <a:ea typeface="Times New Roman"/>
              </a:rPr>
              <a:t>Тренировочно</a:t>
            </a:r>
            <a:r>
              <a:rPr lang="ru-RU" sz="2800" b="1" dirty="0" smtClean="0">
                <a:ea typeface="Times New Roman"/>
              </a:rPr>
              <a:t>-технологический</a:t>
            </a:r>
          </a:p>
          <a:p>
            <a:pPr marL="47625" marR="47625" algn="ctr">
              <a:spcAft>
                <a:spcPts val="0"/>
              </a:spcAft>
            </a:pPr>
            <a:endParaRPr lang="ru-RU" sz="2800" b="1" dirty="0"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Цель: подобрать или разработать такие виды упражнений и заданий, </a:t>
            </a:r>
            <a:r>
              <a:rPr lang="ru-RU" sz="2800" dirty="0">
                <a:latin typeface="Arial"/>
                <a:ea typeface="Times New Roman"/>
              </a:rPr>
              <a:t>чтобы </a:t>
            </a:r>
            <a:endParaRPr lang="ru-RU" sz="2800" dirty="0" smtClean="0">
              <a:latin typeface="Arial"/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неуспевающие школьники </a:t>
            </a: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научились грамотно и </a:t>
            </a: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осознанно </a:t>
            </a:r>
            <a:r>
              <a:rPr lang="ru-RU" sz="2800" dirty="0">
                <a:latin typeface="Arial"/>
                <a:ea typeface="Times New Roman"/>
              </a:rPr>
              <a:t>писать, </a:t>
            </a:r>
            <a:endParaRPr lang="ru-RU" sz="2800" dirty="0" smtClean="0">
              <a:latin typeface="Arial"/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безошибочно </a:t>
            </a:r>
            <a:r>
              <a:rPr lang="ru-RU" sz="2800" dirty="0">
                <a:latin typeface="Arial"/>
                <a:ea typeface="Times New Roman"/>
              </a:rPr>
              <a:t>находили </a:t>
            </a:r>
            <a:endParaRPr lang="ru-RU" sz="2800" dirty="0" smtClean="0">
              <a:latin typeface="Arial"/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в </a:t>
            </a:r>
            <a:r>
              <a:rPr lang="ru-RU" sz="2800" dirty="0">
                <a:latin typeface="Arial"/>
                <a:ea typeface="Times New Roman"/>
              </a:rPr>
              <a:t>слове «опасное место», </a:t>
            </a:r>
            <a:endParaRPr lang="ru-RU" sz="2800" dirty="0" smtClean="0">
              <a:latin typeface="Arial"/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обосновывали </a:t>
            </a:r>
            <a:r>
              <a:rPr lang="ru-RU" sz="2800" dirty="0">
                <a:latin typeface="Arial"/>
                <a:ea typeface="Times New Roman"/>
              </a:rPr>
              <a:t>и </a:t>
            </a:r>
            <a:r>
              <a:rPr lang="ru-RU" sz="2800" dirty="0" smtClean="0">
                <a:latin typeface="Arial"/>
                <a:ea typeface="Times New Roman"/>
              </a:rPr>
              <a:t>доказывали</a:t>
            </a: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свой </a:t>
            </a:r>
            <a:r>
              <a:rPr lang="ru-RU" sz="2800" dirty="0">
                <a:latin typeface="Arial"/>
                <a:ea typeface="Times New Roman"/>
              </a:rPr>
              <a:t>вывод.</a:t>
            </a:r>
            <a:endParaRPr lang="ru-RU" sz="2800" dirty="0">
              <a:ea typeface="Times New Roman"/>
            </a:endParaRPr>
          </a:p>
        </p:txBody>
      </p:sp>
      <p:pic>
        <p:nvPicPr>
          <p:cNvPr id="6146" name="Picture 2" descr="C:\Documents and Settings\User\Рабочий стол\педсовет\3a55becb50aeaad50a7b5aec9a2b5207_i-3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915548"/>
            <a:ext cx="3118816" cy="417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Виды заданий:</a:t>
            </a:r>
          </a:p>
          <a:p>
            <a:pPr algn="ctr"/>
            <a:endParaRPr lang="ru-RU" sz="2800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Письмо с </a:t>
            </a:r>
            <a:r>
              <a:rPr lang="ru-RU" sz="2000" dirty="0" smtClean="0">
                <a:ea typeface="Times New Roman"/>
              </a:rPr>
              <a:t>проговариванием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Письмо с </a:t>
            </a:r>
            <a:r>
              <a:rPr lang="ru-RU" sz="2000" dirty="0" smtClean="0">
                <a:ea typeface="Times New Roman"/>
              </a:rPr>
              <a:t>комментарием</a:t>
            </a: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Списывание </a:t>
            </a:r>
            <a:r>
              <a:rPr lang="ru-RU" sz="2000" dirty="0" smtClean="0">
                <a:ea typeface="Times New Roman"/>
              </a:rPr>
              <a:t>текста</a:t>
            </a: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Попутное повторение </a:t>
            </a:r>
            <a:endParaRPr lang="ru-RU" sz="2000" dirty="0" smtClean="0">
              <a:ea typeface="Times New Roman"/>
            </a:endParaRP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Формулировка правил с опорой на ключевые </a:t>
            </a:r>
            <a:r>
              <a:rPr lang="ru-RU" sz="2000" dirty="0" smtClean="0">
                <a:ea typeface="Times New Roman"/>
              </a:rPr>
              <a:t>слова</a:t>
            </a: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Использование сознательно – ассоциативного </a:t>
            </a:r>
            <a:r>
              <a:rPr lang="ru-RU" sz="2000" dirty="0" smtClean="0">
                <a:ea typeface="Times New Roman"/>
              </a:rPr>
              <a:t>метода</a:t>
            </a: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Диктанты зрительные, объяснительные, </a:t>
            </a:r>
            <a:r>
              <a:rPr lang="ru-RU" sz="2000" dirty="0" smtClean="0">
                <a:ea typeface="Times New Roman"/>
              </a:rPr>
              <a:t>выборочные</a:t>
            </a: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Диктант «Проверяю себя», когда ученик пишет слова с пропуском букв, в написании которых сомневается. </a:t>
            </a:r>
            <a:endParaRPr lang="ru-RU" sz="2000" dirty="0" smtClean="0">
              <a:ea typeface="Times New Roman"/>
            </a:endParaRP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Самопроверка по готовому образцу. </a:t>
            </a:r>
            <a:endParaRPr lang="ru-RU" sz="2000" dirty="0" smtClean="0">
              <a:ea typeface="Times New Roman"/>
            </a:endParaRP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Взаимопроверка. </a:t>
            </a:r>
            <a:endParaRPr lang="ru-RU" sz="2000" dirty="0" smtClean="0">
              <a:ea typeface="Times New Roman"/>
            </a:endParaRP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Диктант «Найди слова</a:t>
            </a:r>
            <a:r>
              <a:rPr lang="ru-RU" sz="2000" dirty="0" smtClean="0">
                <a:ea typeface="Times New Roman"/>
              </a:rPr>
              <a:t>»</a:t>
            </a:r>
          </a:p>
          <a:p>
            <a:pPr marL="333375" marR="47625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ea typeface="Times New Roman"/>
              </a:rPr>
              <a:t>Использование игровых упражнений ребусов, кроссвордов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99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u="sng" dirty="0">
                <a:solidFill>
                  <a:srgbClr val="000000"/>
                </a:solidFill>
                <a:ea typeface="Times New Roman"/>
              </a:rPr>
              <a:t>Виды работ со слабоуспевающими </a:t>
            </a:r>
            <a:r>
              <a:rPr lang="ru-RU" sz="2800" b="1" u="sng" dirty="0" smtClean="0">
                <a:solidFill>
                  <a:srgbClr val="000000"/>
                </a:solidFill>
                <a:ea typeface="Times New Roman"/>
              </a:rPr>
              <a:t>учениками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Карточки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для индивидуальной работы.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Задания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с выбором ответа.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Деформированные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задания.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Перфокарты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.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Карточки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- тренажеры.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Творческие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задания.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“Карточки-информаторы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”,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“Карточки с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образцами решения”,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“Карточки-конспекты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7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ea typeface="Times New Roman"/>
              </a:rPr>
              <a:t>Мотивация </a:t>
            </a:r>
            <a:r>
              <a:rPr lang="ru-RU" sz="2800" b="1" u="sng" dirty="0">
                <a:ea typeface="Times New Roman"/>
              </a:rPr>
              <a:t>деятельности и поведения неуспевающего </a:t>
            </a:r>
            <a:r>
              <a:rPr lang="ru-RU" sz="2800" b="1" u="sng" dirty="0" smtClean="0">
                <a:ea typeface="Times New Roman"/>
              </a:rPr>
              <a:t>школьника </a:t>
            </a:r>
            <a:r>
              <a:rPr lang="ru-RU" sz="2800" dirty="0" smtClean="0">
                <a:ea typeface="Times New Roman"/>
              </a:rPr>
              <a:t>- одно </a:t>
            </a:r>
            <a:r>
              <a:rPr lang="ru-RU" sz="2800" dirty="0">
                <a:ea typeface="Times New Roman"/>
              </a:rPr>
              <a:t>из основных условий успешности. </a:t>
            </a:r>
            <a:endParaRPr lang="ru-RU" sz="2800" dirty="0" smtClean="0">
              <a:ea typeface="Times New Roman"/>
            </a:endParaRPr>
          </a:p>
          <a:p>
            <a:endParaRPr lang="ru-RU" sz="2800" dirty="0" smtClean="0">
              <a:ea typeface="Times New Roman"/>
            </a:endParaRPr>
          </a:p>
          <a:p>
            <a:r>
              <a:rPr lang="ru-RU" sz="2800" dirty="0" smtClean="0">
                <a:ea typeface="Times New Roman"/>
              </a:rPr>
              <a:t>Учитель </a:t>
            </a:r>
            <a:r>
              <a:rPr lang="ru-RU" sz="2800" dirty="0">
                <a:ea typeface="Times New Roman"/>
              </a:rPr>
              <a:t>должен поддерживать таких ребят</a:t>
            </a:r>
            <a:r>
              <a:rPr lang="ru-RU" sz="2800" dirty="0" smtClean="0">
                <a:ea typeface="Times New Roman"/>
              </a:rPr>
              <a:t>.</a:t>
            </a:r>
          </a:p>
          <a:p>
            <a:endParaRPr lang="ru-RU" sz="2800" dirty="0" smtClean="0">
              <a:ea typeface="Times New Roman"/>
            </a:endParaRPr>
          </a:p>
          <a:p>
            <a:r>
              <a:rPr lang="ru-RU" sz="2800" dirty="0" smtClean="0">
                <a:ea typeface="Times New Roman"/>
              </a:rPr>
              <a:t> </a:t>
            </a:r>
            <a:r>
              <a:rPr lang="ru-RU" sz="2800" dirty="0">
                <a:ea typeface="Times New Roman"/>
              </a:rPr>
              <a:t>Для этого можно использовать следующие фразы: </a:t>
            </a:r>
            <a:endParaRPr lang="ru-RU" sz="2800" dirty="0" smtClean="0">
              <a:ea typeface="Times New Roman"/>
            </a:endParaRPr>
          </a:p>
          <a:p>
            <a:r>
              <a:rPr lang="ru-RU" sz="2800" dirty="0" smtClean="0">
                <a:ea typeface="Times New Roman"/>
              </a:rPr>
              <a:t>«</a:t>
            </a:r>
            <a:r>
              <a:rPr lang="ru-RU" sz="2800" dirty="0">
                <a:ea typeface="Times New Roman"/>
              </a:rPr>
              <a:t>У тебя это замечательно получается», </a:t>
            </a:r>
            <a:endParaRPr lang="ru-RU" sz="2800" dirty="0" smtClean="0">
              <a:ea typeface="Times New Roman"/>
            </a:endParaRPr>
          </a:p>
          <a:p>
            <a:r>
              <a:rPr lang="ru-RU" sz="2800" dirty="0" smtClean="0">
                <a:ea typeface="Times New Roman"/>
              </a:rPr>
              <a:t>«</a:t>
            </a:r>
            <a:r>
              <a:rPr lang="ru-RU" sz="2800" dirty="0">
                <a:ea typeface="Times New Roman"/>
              </a:rPr>
              <a:t>У тебя обязательно </a:t>
            </a:r>
            <a:r>
              <a:rPr lang="ru-RU" sz="2800" dirty="0" smtClean="0">
                <a:ea typeface="Times New Roman"/>
              </a:rPr>
              <a:t>получится</a:t>
            </a:r>
            <a:r>
              <a:rPr lang="ru-RU" sz="2800" dirty="0">
                <a:ea typeface="Times New Roman"/>
              </a:rPr>
              <a:t>», </a:t>
            </a:r>
            <a:endParaRPr lang="ru-RU" sz="2800" dirty="0" smtClean="0">
              <a:ea typeface="Times New Roman"/>
            </a:endParaRPr>
          </a:p>
          <a:p>
            <a:r>
              <a:rPr lang="ru-RU" sz="2800" dirty="0" smtClean="0">
                <a:ea typeface="Times New Roman"/>
              </a:rPr>
              <a:t>«</a:t>
            </a:r>
            <a:r>
              <a:rPr lang="ru-RU" sz="2800" dirty="0">
                <a:ea typeface="Times New Roman"/>
              </a:rPr>
              <a:t>Ты же помнишь, как надо делать</a:t>
            </a:r>
            <a:r>
              <a:rPr lang="ru-RU" sz="2800" dirty="0" smtClean="0">
                <a:ea typeface="Times New Roman"/>
              </a:rPr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63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 algn="ctr">
              <a:spcAft>
                <a:spcPts val="0"/>
              </a:spcAft>
            </a:pPr>
            <a:r>
              <a:rPr lang="ru-RU" sz="2800" b="1" u="sng" dirty="0" smtClean="0">
                <a:ea typeface="Times New Roman"/>
              </a:rPr>
              <a:t>Этап 4. </a:t>
            </a:r>
            <a:r>
              <a:rPr lang="ru-RU" sz="2800" b="1" u="sng" dirty="0" err="1" smtClean="0">
                <a:ea typeface="Times New Roman"/>
              </a:rPr>
              <a:t>Итогово</a:t>
            </a:r>
            <a:r>
              <a:rPr lang="ru-RU" sz="2800" b="1" u="sng" dirty="0" smtClean="0">
                <a:ea typeface="Times New Roman"/>
              </a:rPr>
              <a:t> </a:t>
            </a:r>
            <a:r>
              <a:rPr lang="ru-RU" sz="2800" b="1" u="sng" dirty="0">
                <a:ea typeface="Times New Roman"/>
              </a:rPr>
              <a:t>– контрольный </a:t>
            </a:r>
            <a:r>
              <a:rPr lang="ru-RU" sz="2800" b="1" u="sng" dirty="0" smtClean="0">
                <a:ea typeface="Times New Roman"/>
              </a:rPr>
              <a:t>.</a:t>
            </a:r>
          </a:p>
          <a:p>
            <a:pPr marL="47625" marR="47625" algn="ctr">
              <a:spcAft>
                <a:spcPts val="0"/>
              </a:spcAft>
            </a:pPr>
            <a:endParaRPr lang="ru-RU" sz="2800" b="1" u="sng" dirty="0">
              <a:ea typeface="Times New Roman"/>
            </a:endParaRPr>
          </a:p>
          <a:p>
            <a:pPr marL="47625" marR="47625" algn="ctr">
              <a:spcAft>
                <a:spcPts val="0"/>
              </a:spcAft>
            </a:pPr>
            <a:endParaRPr lang="ru-RU" sz="2800" b="1" u="sng" dirty="0" smtClean="0">
              <a:ea typeface="Times New Roman"/>
            </a:endParaRPr>
          </a:p>
          <a:p>
            <a:pPr marL="47625" marR="47625" algn="ctr">
              <a:spcAft>
                <a:spcPts val="0"/>
              </a:spcAft>
            </a:pPr>
            <a:endParaRPr lang="ru-RU" sz="2800" b="1" u="sng" dirty="0" smtClean="0"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endParaRPr lang="ru-RU" sz="2800" b="1" u="sng" dirty="0" smtClean="0"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ea typeface="Times New Roman"/>
              </a:rPr>
              <a:t>Цель: </a:t>
            </a:r>
            <a:r>
              <a:rPr lang="ru-RU" sz="2800" dirty="0">
                <a:ea typeface="Times New Roman"/>
              </a:rPr>
              <a:t>проверить уровень </a:t>
            </a:r>
            <a:endParaRPr lang="ru-RU" sz="2800" dirty="0" smtClean="0"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ea typeface="Times New Roman"/>
              </a:rPr>
              <a:t>ликвидации </a:t>
            </a:r>
            <a:r>
              <a:rPr lang="ru-RU" sz="2800" dirty="0">
                <a:ea typeface="Times New Roman"/>
              </a:rPr>
              <a:t>пробелов в </a:t>
            </a:r>
            <a:endParaRPr lang="ru-RU" sz="2800" dirty="0" smtClean="0"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ea typeface="Times New Roman"/>
              </a:rPr>
              <a:t>знаниях </a:t>
            </a:r>
            <a:r>
              <a:rPr lang="ru-RU" sz="2800" dirty="0">
                <a:ea typeface="Times New Roman"/>
              </a:rPr>
              <a:t>учащихся. </a:t>
            </a:r>
          </a:p>
        </p:txBody>
      </p:sp>
      <p:pic>
        <p:nvPicPr>
          <p:cNvPr id="7172" name="Picture 4" descr="Будущее 2010 от онлайн-журнала &quot;Русский репортер&quot; Хаос. Нелинейная динам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392488" cy="35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 algn="ctr">
              <a:spcAft>
                <a:spcPts val="0"/>
              </a:spcAft>
            </a:pPr>
            <a:r>
              <a:rPr lang="ru-RU" sz="2800" b="1" u="sng" dirty="0" smtClean="0">
                <a:ea typeface="Times New Roman"/>
              </a:rPr>
              <a:t>Рекомендации</a:t>
            </a:r>
          </a:p>
          <a:p>
            <a:pPr marL="47625" marR="47625" algn="ctr">
              <a:spcAft>
                <a:spcPts val="0"/>
              </a:spcAft>
            </a:pPr>
            <a:endParaRPr lang="ru-RU" sz="2800" b="1" u="sng" dirty="0" smtClean="0">
              <a:ea typeface="Times New Roman"/>
            </a:endParaRP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Сопоставлять </a:t>
            </a:r>
            <a:r>
              <a:rPr lang="ru-RU" sz="2000" dirty="0">
                <a:ea typeface="Times New Roman"/>
              </a:rPr>
              <a:t>каждого ребенка только с ним самим, отслеживая его относительную успешность.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Темп </a:t>
            </a:r>
            <a:r>
              <a:rPr lang="ru-RU" sz="2000" dirty="0">
                <a:ea typeface="Times New Roman"/>
              </a:rPr>
              <a:t>работы – </a:t>
            </a:r>
            <a:r>
              <a:rPr lang="ru-RU" sz="2000" dirty="0" smtClean="0">
                <a:ea typeface="Times New Roman"/>
              </a:rPr>
              <a:t>индивидуальный.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Создавать </a:t>
            </a:r>
            <a:r>
              <a:rPr lang="ru-RU" sz="2000" dirty="0">
                <a:ea typeface="Times New Roman"/>
              </a:rPr>
              <a:t>атмосферу комфортности: «Мы это сделаем вместе». 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Начинать </a:t>
            </a:r>
            <a:r>
              <a:rPr lang="ru-RU" sz="2000" dirty="0">
                <a:ea typeface="Times New Roman"/>
              </a:rPr>
              <a:t>опрос со слабого учащегося.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Спрашивать </a:t>
            </a:r>
            <a:r>
              <a:rPr lang="ru-RU" sz="2000" dirty="0">
                <a:ea typeface="Times New Roman"/>
              </a:rPr>
              <a:t>слабых, предупредив об этом заранее.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Любому </a:t>
            </a:r>
            <a:r>
              <a:rPr lang="ru-RU" sz="2000" dirty="0">
                <a:ea typeface="Times New Roman"/>
              </a:rPr>
              <a:t>заданию – уровень сложности.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Упражнения </a:t>
            </a:r>
            <a:r>
              <a:rPr lang="ru-RU" sz="2000" dirty="0">
                <a:ea typeface="Times New Roman"/>
              </a:rPr>
              <a:t>выстраивать в соответствии с правилом </a:t>
            </a:r>
            <a:r>
              <a:rPr lang="ru-RU" sz="2000" dirty="0" err="1">
                <a:ea typeface="Times New Roman"/>
              </a:rPr>
              <a:t>Дистервега</a:t>
            </a:r>
            <a:r>
              <a:rPr lang="ru-RU" sz="2000" dirty="0">
                <a:ea typeface="Times New Roman"/>
              </a:rPr>
              <a:t>: от простого к сложному.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Любой </a:t>
            </a:r>
            <a:r>
              <a:rPr lang="ru-RU" sz="2000" dirty="0">
                <a:ea typeface="Times New Roman"/>
              </a:rPr>
              <a:t>ответ, даже отрицательный, принимать положительно.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Больше </a:t>
            </a:r>
            <a:r>
              <a:rPr lang="ru-RU" sz="2000" dirty="0">
                <a:ea typeface="Times New Roman"/>
              </a:rPr>
              <a:t>оценок – меньше отметок! (Дитя растет не от еды, а от радости)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Анализ </a:t>
            </a:r>
            <a:r>
              <a:rPr lang="ru-RU" sz="2000" dirty="0">
                <a:ea typeface="Times New Roman"/>
              </a:rPr>
              <a:t>контрольного диктанта начинать с продвижения слабых, о неудачах – строго индивидуально!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ea typeface="Times New Roman"/>
              </a:rPr>
              <a:t>Урок </a:t>
            </a:r>
            <a:r>
              <a:rPr lang="ru-RU" sz="2000" dirty="0">
                <a:ea typeface="Times New Roman"/>
              </a:rPr>
              <a:t>должен заканчиваться до звонка.</a:t>
            </a:r>
          </a:p>
        </p:txBody>
      </p:sp>
    </p:spTree>
    <p:extLst>
      <p:ext uri="{BB962C8B-B14F-4D97-AF65-F5344CB8AC3E}">
        <p14:creationId xmlns:p14="http://schemas.microsoft.com/office/powerpoint/2010/main" val="13575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ea typeface="Times New Roman"/>
              </a:rPr>
              <a:t>Целью работы с неуспевающими </a:t>
            </a:r>
            <a:r>
              <a:rPr lang="ru-RU" sz="2400" dirty="0">
                <a:ea typeface="Times New Roman"/>
              </a:rPr>
              <a:t>признается не только </a:t>
            </a:r>
            <a:r>
              <a:rPr lang="ru-RU" sz="2400" u="sng" dirty="0">
                <a:ea typeface="Times New Roman"/>
              </a:rPr>
              <a:t>восполнение пробелов </a:t>
            </a:r>
            <a:r>
              <a:rPr lang="ru-RU" sz="2400" dirty="0">
                <a:ea typeface="Times New Roman"/>
              </a:rPr>
              <a:t>в их учебной подготовке, но одновременно и </a:t>
            </a:r>
            <a:r>
              <a:rPr lang="ru-RU" sz="2400" u="sng" dirty="0">
                <a:ea typeface="Times New Roman"/>
              </a:rPr>
              <a:t>развитие их познавательной самостоятельности. </a:t>
            </a:r>
            <a:r>
              <a:rPr lang="ru-RU" sz="2400" dirty="0">
                <a:ea typeface="Times New Roman"/>
              </a:rPr>
              <a:t>Это важно потому, что, догнав своих товарищей, ученик не должен в дальнейшем от них отставать.</a:t>
            </a:r>
          </a:p>
          <a:p>
            <a:pPr marL="47625" marR="4762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/>
              </a:rPr>
              <a:t>Лев Николаевич Толстой: « Важно </a:t>
            </a:r>
            <a:r>
              <a:rPr lang="ru-RU" sz="2800" b="1" dirty="0">
                <a:ea typeface="Times New Roman"/>
              </a:rPr>
              <a:t>не то, где мы находимся, а то, куда </a:t>
            </a:r>
            <a:r>
              <a:rPr lang="ru-RU" sz="2800" b="1" dirty="0" smtClean="0">
                <a:ea typeface="Times New Roman"/>
              </a:rPr>
              <a:t>движемся».</a:t>
            </a:r>
            <a:endParaRPr lang="ru-RU" sz="2800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9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6972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a typeface="Times New Roman"/>
              </a:rPr>
              <a:t>Увидеть </a:t>
            </a:r>
            <a:r>
              <a:rPr lang="ru-RU" sz="2800" b="1" dirty="0">
                <a:ea typeface="Times New Roman"/>
              </a:rPr>
              <a:t>и понять проблему – наполовину решить её, если же не видишь проблему, это значит, что она в тебе </a:t>
            </a:r>
            <a:r>
              <a:rPr lang="ru-RU" sz="2800" b="1" dirty="0" smtClean="0">
                <a:ea typeface="Times New Roman"/>
              </a:rPr>
              <a:t>самом </a:t>
            </a:r>
            <a:endParaRPr lang="ru-RU" sz="2800" b="1" dirty="0"/>
          </a:p>
        </p:txBody>
      </p:sp>
      <p:pic>
        <p:nvPicPr>
          <p:cNvPr id="8196" name="Picture 4" descr="Ни один ученик не хочет быть двоечником - Картинка 8969/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11797" b="27221"/>
          <a:stretch/>
        </p:blipFill>
        <p:spPr bwMode="auto">
          <a:xfrm>
            <a:off x="3959424" y="2455257"/>
            <a:ext cx="5184576" cy="377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3528"/>
            <a:ext cx="8178423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42" y="476672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u="sng" dirty="0">
                <a:solidFill>
                  <a:srgbClr val="000000"/>
                </a:solidFill>
                <a:ea typeface="Times New Roman"/>
              </a:rPr>
              <a:t>Особенности неуспевающих учащихся </a:t>
            </a:r>
            <a:r>
              <a:rPr lang="ru-RU" sz="2800" u="sng" dirty="0">
                <a:solidFill>
                  <a:srgbClr val="000000"/>
                </a:solidFill>
                <a:ea typeface="Times New Roman"/>
              </a:rPr>
              <a:t/>
            </a:r>
            <a:br>
              <a:rPr lang="ru-RU" sz="2800" u="sng" dirty="0">
                <a:solidFill>
                  <a:srgbClr val="000000"/>
                </a:solidFill>
                <a:ea typeface="Times New Roman"/>
              </a:rPr>
            </a:br>
            <a:endParaRPr lang="ru-RU" sz="2800" u="sng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низкий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уровень знаний, как следствие этого низкий уровень интеллектуального развития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отсутствие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познавательного интереса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err="1" smtClean="0">
                <a:solidFill>
                  <a:srgbClr val="000000"/>
                </a:solidFill>
                <a:ea typeface="Times New Roman"/>
              </a:rPr>
              <a:t>несформированность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 элементарных организационных навыков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учащиеся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требуют индивидуального подхода с психологической и педагогической (в плане обучения) точки зрения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нет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опоры на родителей как союзников учителя - предметника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отсутствие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адекватной самооценки со стороны учащихся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частые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пропуски уроков без уважительной причины, что приводит к отсутствию системы в знаниях и как следствие этого - низкий уровень интеллекта</a:t>
            </a:r>
          </a:p>
        </p:txBody>
      </p:sp>
    </p:spTree>
    <p:extLst>
      <p:ext uri="{BB962C8B-B14F-4D97-AF65-F5344CB8AC3E}">
        <p14:creationId xmlns:p14="http://schemas.microsoft.com/office/powerpoint/2010/main" val="5666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             </a:t>
            </a:r>
            <a:r>
              <a:rPr lang="ru-RU" sz="2800" b="1" u="sng" dirty="0" smtClean="0"/>
              <a:t>Этап1.</a:t>
            </a:r>
            <a:r>
              <a:rPr lang="ru-RU" sz="2800" u="sng" dirty="0" smtClean="0"/>
              <a:t> </a:t>
            </a:r>
            <a:r>
              <a:rPr lang="ru-RU" sz="2800" b="1" u="sng" dirty="0" smtClean="0"/>
              <a:t>Диагностический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>
                <a:ea typeface="Times New Roman"/>
              </a:rPr>
              <a:t>Цель: выявить причины</a:t>
            </a:r>
          </a:p>
          <a:p>
            <a:r>
              <a:rPr lang="ru-RU" sz="2800" dirty="0" smtClean="0">
                <a:ea typeface="Times New Roman"/>
              </a:rPr>
              <a:t>стойкой </a:t>
            </a:r>
            <a:r>
              <a:rPr lang="ru-RU" sz="2800" dirty="0">
                <a:ea typeface="Times New Roman"/>
              </a:rPr>
              <a:t>неуспеваемости, </a:t>
            </a:r>
            <a:endParaRPr lang="ru-RU" sz="2800" dirty="0" smtClean="0">
              <a:ea typeface="Times New Roman"/>
            </a:endParaRPr>
          </a:p>
          <a:p>
            <a:r>
              <a:rPr lang="ru-RU" sz="2800" dirty="0" smtClean="0">
                <a:ea typeface="Times New Roman"/>
              </a:rPr>
              <a:t>определить</a:t>
            </a:r>
            <a:r>
              <a:rPr lang="ru-RU" sz="2800" dirty="0">
                <a:ea typeface="Times New Roman"/>
              </a:rPr>
              <a:t> </a:t>
            </a:r>
            <a:r>
              <a:rPr lang="ru-RU" sz="2800" dirty="0" smtClean="0">
                <a:ea typeface="Times New Roman"/>
              </a:rPr>
              <a:t>тип </a:t>
            </a:r>
            <a:r>
              <a:rPr lang="ru-RU" sz="2800" dirty="0">
                <a:ea typeface="Times New Roman"/>
              </a:rPr>
              <a:t>неуспевающего школьника, проанализировать </a:t>
            </a:r>
            <a:endParaRPr lang="ru-RU" sz="2800" dirty="0" smtClean="0">
              <a:ea typeface="Times New Roman"/>
            </a:endParaRPr>
          </a:p>
          <a:p>
            <a:r>
              <a:rPr lang="ru-RU" sz="2800" dirty="0" smtClean="0">
                <a:ea typeface="Times New Roman"/>
              </a:rPr>
              <a:t>ошибки</a:t>
            </a:r>
            <a:r>
              <a:rPr lang="ru-RU" sz="2800" dirty="0">
                <a:ea typeface="Times New Roman"/>
              </a:rPr>
              <a:t>  </a:t>
            </a:r>
            <a:r>
              <a:rPr lang="ru-RU" sz="2800" dirty="0" smtClean="0">
                <a:ea typeface="Times New Roman"/>
              </a:rPr>
              <a:t>в </a:t>
            </a:r>
            <a:r>
              <a:rPr lang="ru-RU" sz="2800" dirty="0">
                <a:ea typeface="Times New Roman"/>
              </a:rPr>
              <a:t>работах учащихся. </a:t>
            </a:r>
            <a:endParaRPr lang="ru-RU" sz="2800" dirty="0"/>
          </a:p>
        </p:txBody>
      </p:sp>
      <p:pic>
        <p:nvPicPr>
          <p:cNvPr id="2050" name="Picture 2" descr="C:\Documents and Settings\User\Рабочий стол\педсовет\3a55becb50aeaad50a7b5aec9a2b5207_i-36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3733" r="5148"/>
          <a:stretch/>
        </p:blipFill>
        <p:spPr bwMode="auto">
          <a:xfrm>
            <a:off x="5292080" y="2060849"/>
            <a:ext cx="3677451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333333"/>
                </a:solidFill>
                <a:ea typeface="Times New Roman"/>
              </a:rPr>
              <a:t>Ученик может отставать в обучении по разным зависящим и независящим от него причинам</a:t>
            </a:r>
            <a:r>
              <a:rPr lang="ru-RU" sz="2800" b="1" u="sng" dirty="0" smtClean="0">
                <a:solidFill>
                  <a:srgbClr val="333333"/>
                </a:solidFill>
                <a:ea typeface="Times New Roman"/>
              </a:rPr>
              <a:t>:</a:t>
            </a:r>
          </a:p>
          <a:p>
            <a:endParaRPr lang="ru-RU" sz="2800" b="1" u="sng" dirty="0">
              <a:ea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ea typeface="Times New Roman"/>
              </a:rPr>
              <a:t>пропуски занятий по болезни;</a:t>
            </a:r>
            <a:endParaRPr lang="ru-RU" sz="2000" dirty="0">
              <a:ea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ea typeface="Times New Roman"/>
              </a:rPr>
              <a:t>слабое общее физическое развитие, наличие хронических заболеваний;</a:t>
            </a:r>
            <a:endParaRPr lang="ru-RU" sz="2000" dirty="0">
              <a:ea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ea typeface="Times New Roman"/>
              </a:rPr>
              <a:t> задержка психического развития, часто дети с диагнозом обучаются в общеобразовательных классах в связи с отсутствием классов коррекционных или нежеланием родителей перевести ребенка в специализированный класс или школу;</a:t>
            </a:r>
            <a:endParaRPr lang="ru-RU" sz="2000" dirty="0">
              <a:ea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ea typeface="Times New Roman"/>
              </a:rPr>
              <a:t>педагогическая запущенность: отсутствие у ребенка наработанных </a:t>
            </a:r>
            <a:r>
              <a:rPr lang="ru-RU" sz="2000" dirty="0" err="1">
                <a:solidFill>
                  <a:srgbClr val="333333"/>
                </a:solidFill>
                <a:ea typeface="Times New Roman"/>
              </a:rPr>
              <a:t>общеучебных</a:t>
            </a:r>
            <a:r>
              <a:rPr lang="ru-RU" sz="2000" dirty="0">
                <a:solidFill>
                  <a:srgbClr val="333333"/>
                </a:solidFill>
                <a:ea typeface="Times New Roman"/>
              </a:rPr>
              <a:t> умений и навыков за предыдущие годы обучения: низкая техника чтения, техника письма, счета, отсутствие навыков самостоятельности в </a:t>
            </a:r>
            <a:r>
              <a:rPr lang="ru-RU" sz="2000" dirty="0" smtClean="0">
                <a:solidFill>
                  <a:srgbClr val="333333"/>
                </a:solidFill>
                <a:ea typeface="Times New Roman"/>
              </a:rPr>
              <a:t>работе;</a:t>
            </a:r>
            <a:endParaRPr lang="ru-RU" sz="2000" dirty="0">
              <a:ea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ea typeface="Times New Roman"/>
              </a:rPr>
              <a:t>прогулы.</a:t>
            </a:r>
            <a:endParaRPr lang="ru-RU" sz="20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3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613" y="404664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 algn="ctr">
              <a:spcAft>
                <a:spcPts val="0"/>
              </a:spcAft>
            </a:pPr>
            <a:r>
              <a:rPr lang="ru-RU" sz="2800" b="1" u="sng" dirty="0" smtClean="0">
                <a:latin typeface="Arial"/>
                <a:ea typeface="Times New Roman"/>
              </a:rPr>
              <a:t>Типы отставания</a:t>
            </a:r>
          </a:p>
          <a:p>
            <a:pPr marL="47625" marR="47625" algn="just">
              <a:spcAft>
                <a:spcPts val="0"/>
              </a:spcAft>
            </a:pPr>
            <a:r>
              <a:rPr lang="ru-RU" sz="2800" dirty="0" smtClean="0">
                <a:latin typeface="Arial"/>
                <a:ea typeface="Times New Roman"/>
              </a:rPr>
              <a:t>1 </a:t>
            </a:r>
            <a:r>
              <a:rPr lang="ru-RU" sz="2800" dirty="0">
                <a:latin typeface="Arial"/>
                <a:ea typeface="Times New Roman"/>
              </a:rPr>
              <a:t>тип . Низкая интенсивность учебной деятельности. ( Ученик просто не работает).</a:t>
            </a:r>
            <a:endParaRPr lang="ru-RU" sz="2800" dirty="0"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>
                <a:latin typeface="Arial"/>
                <a:ea typeface="Times New Roman"/>
              </a:rPr>
              <a:t>2 тип . Низкая эффективность учебной деятельности. (Ученик затрачивает значительные усилия на выполнение учебных занятий, но не справляется с ними).</a:t>
            </a:r>
            <a:endParaRPr lang="ru-RU" sz="2800" dirty="0">
              <a:ea typeface="Times New Roman"/>
            </a:endParaRPr>
          </a:p>
          <a:p>
            <a:pPr marL="47625" marR="47625" algn="just">
              <a:spcAft>
                <a:spcPts val="0"/>
              </a:spcAft>
            </a:pPr>
            <a:r>
              <a:rPr lang="ru-RU" sz="2800" dirty="0">
                <a:latin typeface="Arial"/>
                <a:ea typeface="Times New Roman"/>
              </a:rPr>
              <a:t>3 тип . Сочетание признаков низкой интенсивности и низкой эффективности учебной деятельности. (От переживания неудач к равнодушию).</a:t>
            </a:r>
            <a:endParaRPr lang="ru-RU" sz="28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24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42058"/>
              </p:ext>
            </p:extLst>
          </p:nvPr>
        </p:nvGraphicFramePr>
        <p:xfrm>
          <a:off x="971601" y="1556792"/>
          <a:ext cx="6768751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2029313"/>
                <a:gridCol w="1858814"/>
                <a:gridCol w="1521390"/>
                <a:gridCol w="1359234"/>
              </a:tblGrid>
              <a:tr h="835242"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      18 сентября          (вход)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     10 октября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    28 октября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14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орф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№1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№4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№ 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14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/>
                          <a:ea typeface="Times New Roman"/>
                        </a:rPr>
                        <a:t>Гуреев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 К.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14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/>
                          <a:ea typeface="Times New Roman"/>
                        </a:rPr>
                        <a:t>Сабитова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 А.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14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Смагина А.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14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/>
                          <a:ea typeface="Times New Roman"/>
                        </a:rPr>
                        <a:t>Бировец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 С.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76470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Карта грамотности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14049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476672"/>
            <a:ext cx="8264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Этап 2. Методико-отборочный</a:t>
            </a:r>
          </a:p>
          <a:p>
            <a:pPr algn="ctr"/>
            <a:endParaRPr lang="ru-RU" sz="2800" b="1" u="sng" dirty="0" smtClean="0"/>
          </a:p>
          <a:p>
            <a:r>
              <a:rPr lang="ru-RU" sz="2800" dirty="0" smtClean="0">
                <a:latin typeface="Arial"/>
                <a:ea typeface="Times New Roman"/>
              </a:rPr>
              <a:t>Цель: </a:t>
            </a:r>
            <a:r>
              <a:rPr lang="ru-RU" sz="2800" dirty="0">
                <a:latin typeface="Arial"/>
                <a:ea typeface="Times New Roman"/>
              </a:rPr>
              <a:t>отбор методов, приемов, средств, направленных на повышение мотивации учебного труда, познавательной активности и ликвидацию </a:t>
            </a:r>
            <a:r>
              <a:rPr lang="ru-RU" sz="2800" dirty="0" smtClean="0">
                <a:latin typeface="Arial"/>
                <a:ea typeface="Times New Roman"/>
              </a:rPr>
              <a:t>пробелов </a:t>
            </a:r>
            <a:r>
              <a:rPr lang="ru-RU" sz="2800" dirty="0">
                <a:latin typeface="Arial"/>
                <a:ea typeface="Times New Roman"/>
              </a:rPr>
              <a:t>в </a:t>
            </a:r>
            <a:r>
              <a:rPr lang="ru-RU" sz="2800" dirty="0" smtClean="0">
                <a:latin typeface="Arial"/>
                <a:ea typeface="Times New Roman"/>
              </a:rPr>
              <a:t>знаниях </a:t>
            </a:r>
            <a:r>
              <a:rPr lang="ru-RU" sz="2800" dirty="0">
                <a:latin typeface="Arial"/>
                <a:ea typeface="Times New Roman"/>
              </a:rPr>
              <a:t>учащихся. </a:t>
            </a:r>
            <a:endParaRPr lang="ru-RU" sz="2800" b="1" u="sng" dirty="0"/>
          </a:p>
        </p:txBody>
      </p:sp>
      <p:pic>
        <p:nvPicPr>
          <p:cNvPr id="4098" name="Picture 2" descr="C:\Documents and Settings\User\Рабочий стол\педсовет\3a55becb50aeaad50a7b5aec9a2b5207_i-36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6050" r="13811" b="14219"/>
          <a:stretch/>
        </p:blipFill>
        <p:spPr bwMode="auto">
          <a:xfrm>
            <a:off x="3635896" y="3078183"/>
            <a:ext cx="5040560" cy="30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5750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Дневник грамотности</a:t>
            </a:r>
            <a:endParaRPr lang="ru-RU" sz="2800" b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2399"/>
              </p:ext>
            </p:extLst>
          </p:nvPr>
        </p:nvGraphicFramePr>
        <p:xfrm>
          <a:off x="251520" y="1124744"/>
          <a:ext cx="8352927" cy="2242325"/>
        </p:xfrm>
        <a:graphic>
          <a:graphicData uri="http://schemas.openxmlformats.org/drawingml/2006/table">
            <a:tbl>
              <a:tblPr firstRow="1" firstCol="1" bandRow="1"/>
              <a:tblGrid>
                <a:gridCol w="2504259"/>
                <a:gridCol w="2293855"/>
                <a:gridCol w="1877460"/>
                <a:gridCol w="1677353"/>
              </a:tblGrid>
              <a:tr h="608299"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      18 сентября          (вход)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     10 октября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    28 октября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6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орф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№1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№4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№ 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6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Гуреев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К.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33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Сабитова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33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Смагина 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6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Бировец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С.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165148"/>
              </p:ext>
            </p:extLst>
          </p:nvPr>
        </p:nvGraphicFramePr>
        <p:xfrm>
          <a:off x="323529" y="3861048"/>
          <a:ext cx="8208912" cy="2072640"/>
        </p:xfrm>
        <a:graphic>
          <a:graphicData uri="http://schemas.openxmlformats.org/drawingml/2006/table">
            <a:tbl>
              <a:tblPr firstRow="1" firstCol="1" bandRow="1"/>
              <a:tblGrid>
                <a:gridCol w="1740752"/>
                <a:gridCol w="1191527"/>
                <a:gridCol w="2343508"/>
                <a:gridCol w="2933125"/>
              </a:tblGrid>
              <a:tr h="0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орф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Допущенная ошибка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Работа над ошибкой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10.10.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№1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Ум </a:t>
                      </a:r>
                      <a:r>
                        <a:rPr lang="ru-RU" sz="2000" b="1" u="sng" dirty="0" err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лять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(м</a:t>
                      </a:r>
                      <a:r>
                        <a:rPr lang="ru-RU" sz="2000" b="1" u="sng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лый)</a:t>
                      </a:r>
                    </a:p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Безударная гласная в корне проверяется ударением. Например:</a:t>
                      </a:r>
                    </a:p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Пок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b="1" u="sng" dirty="0" err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зался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(к</a:t>
                      </a:r>
                      <a:r>
                        <a:rPr lang="ru-RU" sz="2000" b="1" u="sng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жется)</a:t>
                      </a:r>
                    </a:p>
                    <a:p>
                      <a:pPr marL="47625" marR="4762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6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68639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 algn="ctr">
              <a:spcAft>
                <a:spcPts val="0"/>
              </a:spcAft>
            </a:pPr>
            <a:r>
              <a:rPr lang="ru-RU" sz="2800" b="1" u="sng" dirty="0" smtClean="0">
                <a:latin typeface="Arial"/>
                <a:ea typeface="Times New Roman"/>
              </a:rPr>
              <a:t>Памятка  </a:t>
            </a:r>
            <a:r>
              <a:rPr lang="ru-RU" sz="2800" b="1" u="sng" dirty="0">
                <a:latin typeface="Arial"/>
                <a:ea typeface="Times New Roman"/>
              </a:rPr>
              <a:t>«Работа над ошибками</a:t>
            </a:r>
            <a:r>
              <a:rPr lang="ru-RU" sz="2800" b="1" u="sng" dirty="0" smtClean="0">
                <a:latin typeface="Arial"/>
                <a:ea typeface="Times New Roman"/>
              </a:rPr>
              <a:t>».</a:t>
            </a: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/>
                <a:ea typeface="Times New Roman"/>
              </a:rPr>
              <a:t>Выпиши </a:t>
            </a:r>
            <a:r>
              <a:rPr lang="ru-RU" sz="2400" dirty="0">
                <a:latin typeface="Arial"/>
                <a:ea typeface="Times New Roman"/>
              </a:rPr>
              <a:t>слово с </a:t>
            </a:r>
            <a:r>
              <a:rPr lang="ru-RU" sz="2400" dirty="0" smtClean="0">
                <a:latin typeface="Arial"/>
                <a:ea typeface="Times New Roman"/>
              </a:rPr>
              <a:t>ошибкой.</a:t>
            </a:r>
            <a:endParaRPr lang="ru-RU" sz="2400" dirty="0" smtClean="0">
              <a:ea typeface="Times New Roman"/>
            </a:endParaRP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/>
                <a:ea typeface="Times New Roman"/>
              </a:rPr>
              <a:t>Определи</a:t>
            </a:r>
            <a:r>
              <a:rPr lang="ru-RU" sz="2400" dirty="0">
                <a:latin typeface="Arial"/>
                <a:ea typeface="Times New Roman"/>
              </a:rPr>
              <a:t>, в какой части слова допущена </a:t>
            </a:r>
            <a:r>
              <a:rPr lang="ru-RU" sz="2400" dirty="0" smtClean="0">
                <a:latin typeface="Arial"/>
                <a:ea typeface="Times New Roman"/>
              </a:rPr>
              <a:t>ошибка.</a:t>
            </a:r>
            <a:endParaRPr lang="ru-RU" sz="2400" dirty="0" smtClean="0">
              <a:ea typeface="Times New Roman"/>
            </a:endParaRP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/>
                <a:ea typeface="Times New Roman"/>
              </a:rPr>
              <a:t>Определи орфограмму.</a:t>
            </a:r>
            <a:endParaRPr lang="ru-RU" sz="2400" dirty="0" smtClean="0">
              <a:ea typeface="Times New Roman"/>
            </a:endParaRP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/>
                <a:ea typeface="Times New Roman"/>
              </a:rPr>
              <a:t>Если </a:t>
            </a:r>
            <a:r>
              <a:rPr lang="ru-RU" sz="2400" dirty="0">
                <a:latin typeface="Arial"/>
                <a:ea typeface="Times New Roman"/>
              </a:rPr>
              <a:t>есть, подбери проверочное </a:t>
            </a:r>
            <a:r>
              <a:rPr lang="ru-RU" sz="2400" dirty="0" smtClean="0">
                <a:latin typeface="Arial"/>
                <a:ea typeface="Times New Roman"/>
              </a:rPr>
              <a:t>слово.</a:t>
            </a:r>
            <a:endParaRPr lang="ru-RU" sz="2400" dirty="0" smtClean="0">
              <a:ea typeface="Times New Roman"/>
            </a:endParaRP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/>
                <a:ea typeface="Times New Roman"/>
              </a:rPr>
              <a:t>Графически </a:t>
            </a:r>
            <a:r>
              <a:rPr lang="ru-RU" sz="2400" dirty="0">
                <a:latin typeface="Arial"/>
                <a:ea typeface="Times New Roman"/>
              </a:rPr>
              <a:t>выдели </a:t>
            </a:r>
            <a:r>
              <a:rPr lang="ru-RU" sz="2400" dirty="0" smtClean="0">
                <a:latin typeface="Arial"/>
                <a:ea typeface="Times New Roman"/>
              </a:rPr>
              <a:t>орфограмму.</a:t>
            </a:r>
            <a:endParaRPr lang="ru-RU" sz="2400" dirty="0" smtClean="0">
              <a:ea typeface="Times New Roman"/>
            </a:endParaRP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/>
                <a:ea typeface="Times New Roman"/>
              </a:rPr>
              <a:t>Подбери </a:t>
            </a:r>
            <a:r>
              <a:rPr lang="ru-RU" sz="2400" dirty="0">
                <a:latin typeface="Arial"/>
                <a:ea typeface="Times New Roman"/>
              </a:rPr>
              <a:t>свой пример на данную орфограмму, выдели </a:t>
            </a:r>
            <a:r>
              <a:rPr lang="ru-RU" sz="2400" dirty="0" smtClean="0">
                <a:latin typeface="Arial"/>
                <a:ea typeface="Times New Roman"/>
              </a:rPr>
              <a:t>ее.</a:t>
            </a:r>
            <a:endParaRPr lang="ru-RU" sz="2400" dirty="0" smtClean="0">
              <a:ea typeface="Times New Roman"/>
            </a:endParaRPr>
          </a:p>
          <a:p>
            <a:pPr marL="390525" marR="47625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Arial"/>
                <a:ea typeface="Times New Roman"/>
              </a:rPr>
              <a:t>Сгруппируй </a:t>
            </a:r>
            <a:r>
              <a:rPr lang="ru-RU" sz="2400" dirty="0">
                <a:latin typeface="Arial"/>
                <a:ea typeface="Times New Roman"/>
              </a:rPr>
              <a:t>слова с ошибками по орфограммам.</a:t>
            </a:r>
            <a:endParaRPr lang="ru-RU" sz="2400" dirty="0"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5292080" cy="274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197</TotalTime>
  <Words>617</Words>
  <Application>Microsoft Office PowerPoint</Application>
  <PresentationFormat>Экран (4:3)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Userous</cp:lastModifiedBy>
  <cp:revision>15</cp:revision>
  <dcterms:modified xsi:type="dcterms:W3CDTF">2015-02-11T16:35:24Z</dcterms:modified>
</cp:coreProperties>
</file>