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42" y="-90"/>
      </p:cViewPr>
      <p:guideLst>
        <p:guide orient="horz" pos="2160"/>
        <p:guide orient="horz" pos="22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32BC0-4834-42D9-B994-639F7F6CECAD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55E6F-C729-4A69-A74D-EB41222D58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A7FF5-7D51-4736-B194-0FA5197EA62C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AB792-BF7A-4D44-B17A-AF7862DB0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A9D8C-4CE8-46FD-95E5-887F436FE112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ABB9E-39F5-43CE-92DE-56D558F9B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1820C-8DB5-4C24-8A76-1D8DE4595FF4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5B80C-BB5F-4689-BE33-41B094E91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90F10-D16D-420A-A544-D801560364E2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E967E-33B6-452D-89F7-5DE571CC6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B9869-FF19-403A-9121-3A466E724096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B39F2-4F89-4FA2-9F94-599B3DDEE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31259-740B-48C1-A701-E8AEAA34123F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F4072-B3DF-4597-9B3C-C333A01336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EE348-0DCE-4412-A256-9324BE48D27D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EF511-8E6A-448C-B94E-FBFE6B384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D236A-D8C4-4490-943C-6D924E827F04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72E95-D708-40AC-A99F-3A43BED1C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7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12F1F-0F3E-459C-97A1-B83B174F68D8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F22BBC2-98D3-468E-87EE-98B5D419D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FD7FD-4FE0-4821-A8FE-CF4A2D8B93DC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A60BC-92E3-40B5-A3FF-1FE9691DB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5FE0ACD-EB88-41C1-807A-13CFEBCFAFC9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spc="20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5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92069427-A6DE-4B3A-81B8-70B227A20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09" r:id="rId2"/>
    <p:sldLayoutId id="2147483817" r:id="rId3"/>
    <p:sldLayoutId id="2147483810" r:id="rId4"/>
    <p:sldLayoutId id="2147483811" r:id="rId5"/>
    <p:sldLayoutId id="2147483812" r:id="rId6"/>
    <p:sldLayoutId id="2147483813" r:id="rId7"/>
    <p:sldLayoutId id="2147483818" r:id="rId8"/>
    <p:sldLayoutId id="2147483819" r:id="rId9"/>
    <p:sldLayoutId id="2147483814" r:id="rId10"/>
    <p:sldLayoutId id="214748381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4438" y="1773238"/>
            <a:ext cx="7116762" cy="1470025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sz="8800" cap="none" smtClean="0">
                <a:latin typeface="Arial" charset="0"/>
              </a:rPr>
              <a:t>   </a:t>
            </a:r>
            <a:r>
              <a:rPr lang="ru-RU" sz="8800" cap="none" smtClean="0"/>
              <a:t>СИЛА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3800" y="4724400"/>
            <a:ext cx="3455988" cy="720725"/>
          </a:xfrm>
        </p:spPr>
        <p:txBody>
          <a:bodyPr/>
          <a:lstStyle/>
          <a:p>
            <a:pPr algn="r"/>
            <a:r>
              <a:rPr lang="ru-RU" cap="none">
                <a:latin typeface="Arial" charset="0"/>
                <a:ea typeface="Tunga" pitchFamily="2"/>
              </a:rPr>
              <a:t>Учитель физической культуры</a:t>
            </a:r>
          </a:p>
          <a:p>
            <a:pPr algn="r"/>
            <a:r>
              <a:rPr lang="ru-RU" cap="none">
                <a:latin typeface="Arial" charset="0"/>
                <a:ea typeface="Tunga" pitchFamily="2"/>
              </a:rPr>
              <a:t> Полянская Г.В.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ъект 2"/>
          <p:cNvSpPr>
            <a:spLocks noGrp="1"/>
          </p:cNvSpPr>
          <p:nvPr>
            <p:ph idx="1"/>
          </p:nvPr>
        </p:nvSpPr>
        <p:spPr>
          <a:xfrm>
            <a:off x="0" y="549275"/>
            <a:ext cx="9144000" cy="5715000"/>
          </a:xfrm>
        </p:spPr>
        <p:txBody>
          <a:bodyPr/>
          <a:lstStyle/>
          <a:p>
            <a:r>
              <a:rPr lang="ru-RU" sz="2000" i="1" smtClean="0">
                <a:latin typeface="Times New Roman" pitchFamily="18" charset="0"/>
              </a:rPr>
              <a:t>         Сила – это способность преодолевать внешнее сопротивление или противодействовать ему за счет мышечных усилий.</a:t>
            </a:r>
          </a:p>
        </p:txBody>
      </p:sp>
      <p:pic>
        <p:nvPicPr>
          <p:cNvPr id="14338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773238"/>
            <a:ext cx="30956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1025" y="1341438"/>
            <a:ext cx="4752975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2"/>
          <p:cNvSpPr>
            <a:spLocks noGrp="1"/>
          </p:cNvSpPr>
          <p:nvPr>
            <p:ph idx="1"/>
          </p:nvPr>
        </p:nvSpPr>
        <p:spPr>
          <a:xfrm>
            <a:off x="107950" y="981075"/>
            <a:ext cx="6767513" cy="3984625"/>
          </a:xfrm>
        </p:spPr>
        <p:txBody>
          <a:bodyPr/>
          <a:lstStyle/>
          <a:p>
            <a:pPr marL="0" indent="0"/>
            <a:r>
              <a:rPr lang="ru-RU" sz="2000" i="1" smtClean="0"/>
              <a:t>                 </a:t>
            </a:r>
            <a:r>
              <a:rPr lang="ru-RU" sz="2000" b="0" i="1" smtClean="0"/>
              <a:t>                </a:t>
            </a:r>
            <a:endParaRPr lang="ru-RU" smtClean="0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27025" y="1428750"/>
            <a:ext cx="3733800" cy="5334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абсолютная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4822825" y="1428750"/>
            <a:ext cx="3581400" cy="533400"/>
          </a:xfrm>
          <a:prstGeom prst="rect">
            <a:avLst/>
          </a:prstGeom>
          <a:solidFill>
            <a:srgbClr val="FDE7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относительная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327025" y="1962150"/>
            <a:ext cx="3733800" cy="192722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определяется максимальными показателями мышечных напряжений без учета массы тела человека 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4822825" y="1962150"/>
            <a:ext cx="3581400" cy="1927225"/>
          </a:xfrm>
          <a:prstGeom prst="rect">
            <a:avLst/>
          </a:prstGeom>
          <a:solidFill>
            <a:srgbClr val="FDE7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altLang="ru-RU" sz="12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определяется отношением величины абсолютной силы к собственной массе тела</a:t>
            </a:r>
          </a:p>
          <a:p>
            <a:pPr algn="ctr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323850" y="549275"/>
            <a:ext cx="823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 b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Различают абсолютную и относительную силы действия:</a:t>
            </a: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07950" y="404813"/>
            <a:ext cx="8610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Силовые способности определяются мышечными напряжениями, которые проявляются в </a:t>
            </a:r>
            <a:r>
              <a:rPr lang="ru-RU" alt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динамическом</a:t>
            </a: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  и </a:t>
            </a:r>
            <a:r>
              <a:rPr lang="ru-RU" alt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статическом  режимах</a:t>
            </a: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  сокращения, </a:t>
            </a: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27000" y="2060575"/>
            <a:ext cx="44640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где первый характеризуется изменением длины мышц и присущ преимущественно скоростно-силовым способностям – </a:t>
            </a:r>
            <a:r>
              <a:rPr lang="ru-RU" altLang="ru-RU" sz="2400" b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«динамическая сила»,</a:t>
            </a: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4662488" y="2133600"/>
            <a:ext cx="396081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а второй - постоянством длины мышц при напряжении и является прерогативой собственно силовых способностей – </a:t>
            </a:r>
            <a:r>
              <a:rPr lang="ru-RU" altLang="ru-RU" sz="2400" b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«статическая  сила».</a:t>
            </a: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2"/>
          <p:cNvSpPr>
            <a:spLocks noGrp="1"/>
          </p:cNvSpPr>
          <p:nvPr>
            <p:ph idx="1"/>
          </p:nvPr>
        </p:nvSpPr>
        <p:spPr>
          <a:xfrm>
            <a:off x="179388" y="0"/>
            <a:ext cx="6810375" cy="3024188"/>
          </a:xfrm>
        </p:spPr>
        <p:txBody>
          <a:bodyPr/>
          <a:lstStyle/>
          <a:p>
            <a:r>
              <a:rPr lang="ru-RU" sz="1800" b="0" smtClean="0">
                <a:latin typeface="Times New Roman" pitchFamily="18" charset="0"/>
              </a:rPr>
              <a:t>Для развития силы используются упражнения с повышенным сопротивлением. Они делятся на две группы:</a:t>
            </a:r>
          </a:p>
          <a:p>
            <a:r>
              <a:rPr lang="ru-RU" sz="1800" b="0" smtClean="0">
                <a:latin typeface="Times New Roman" pitchFamily="18" charset="0"/>
              </a:rPr>
              <a:t>Упражнения с внешним сопротивлением. В качестве сопротивления используют вес предметов (гири, штанга и пр.), противодействие партнера, самосопротивление, сопротивление упругих предметов (пружинные эспандеры, резина), сопротивление внешней среды. </a:t>
            </a:r>
          </a:p>
          <a:p>
            <a:r>
              <a:rPr lang="ru-RU" sz="1800" b="0" smtClean="0">
                <a:latin typeface="Times New Roman" pitchFamily="18" charset="0"/>
              </a:rPr>
              <a:t>Упражнения с преодолением тяжести собственного тела (например, отжимание в упоре лежа).</a:t>
            </a:r>
          </a:p>
          <a:p>
            <a:endParaRPr lang="ru-RU" sz="1800" b="0" smtClean="0">
              <a:latin typeface="Times New Roman" pitchFamily="18" charset="0"/>
            </a:endParaRPr>
          </a:p>
        </p:txBody>
      </p:sp>
      <p:pic>
        <p:nvPicPr>
          <p:cNvPr id="1741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3357563"/>
            <a:ext cx="457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2781300"/>
            <a:ext cx="3868738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ъект 2"/>
          <p:cNvSpPr>
            <a:spLocks noGrp="1"/>
          </p:cNvSpPr>
          <p:nvPr>
            <p:ph idx="1"/>
          </p:nvPr>
        </p:nvSpPr>
        <p:spPr>
          <a:xfrm>
            <a:off x="107950" y="33338"/>
            <a:ext cx="7519988" cy="5208587"/>
          </a:xfrm>
        </p:spPr>
        <p:txBody>
          <a:bodyPr/>
          <a:lstStyle/>
          <a:p>
            <a:r>
              <a:rPr lang="ru-RU" sz="1800" smtClean="0">
                <a:latin typeface="Times New Roman" pitchFamily="18" charset="0"/>
              </a:rPr>
              <a:t>Типичными средствами развития силы являются: </a:t>
            </a:r>
            <a:r>
              <a:rPr lang="ru-RU" sz="1800" b="0" smtClean="0">
                <a:latin typeface="Times New Roman" pitchFamily="18" charset="0"/>
              </a:rPr>
              <a:t>в 7-9 лет -- общеразвивающие упражнения с предметами, лазанье по наклонной скамейке, по гимнастической стенке, прыжки, метания; в 10-11 лет -- общеразвивающие упражнения с большими отягощениями (набивными мячами, гимнастическими палками и пр.), лазанье по вертикальному канату в три приема, метание легких предметов на дальность и т. д.; в 14-15 лет -- упражнения с набивными мячами, гантелями небольшого веса, силовые игры типа «перетягивание каната», подтягивания, стойки и т. п. Правда, вес внешних отягощений у подростков ограничен (примерно 60-70% от максимального), кроме того, не рекомендуется выполнять упражнения до отказа</a:t>
            </a:r>
            <a:r>
              <a:rPr lang="ru-RU" b="0" smtClean="0"/>
              <a:t>.</a:t>
            </a:r>
          </a:p>
          <a:p>
            <a:endParaRPr lang="ru-RU" b="0" smtClean="0"/>
          </a:p>
        </p:txBody>
      </p:sp>
      <p:pic>
        <p:nvPicPr>
          <p:cNvPr id="18434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3057525"/>
            <a:ext cx="292417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2852738"/>
            <a:ext cx="29337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131</TotalTime>
  <Words>226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6</vt:i4>
      </vt:variant>
    </vt:vector>
  </HeadingPairs>
  <TitlesOfParts>
    <vt:vector size="18" baseType="lpstr">
      <vt:lpstr>Franklin Gothic Book</vt:lpstr>
      <vt:lpstr>Arial</vt:lpstr>
      <vt:lpstr>Franklin Gothic Medium</vt:lpstr>
      <vt:lpstr>Wingdings</vt:lpstr>
      <vt:lpstr>Calibri</vt:lpstr>
      <vt:lpstr>Tunga</vt:lpstr>
      <vt:lpstr>Times New Roman</vt:lpstr>
      <vt:lpstr>Углы</vt:lpstr>
      <vt:lpstr>Углы</vt:lpstr>
      <vt:lpstr>Углы</vt:lpstr>
      <vt:lpstr>Углы</vt:lpstr>
      <vt:lpstr>Углы</vt:lpstr>
      <vt:lpstr>   СИЛА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Гибкость</dc:title>
  <dc:creator>1</dc:creator>
  <cp:lastModifiedBy>Музыка</cp:lastModifiedBy>
  <cp:revision>13</cp:revision>
  <dcterms:created xsi:type="dcterms:W3CDTF">2012-12-03T14:13:34Z</dcterms:created>
  <dcterms:modified xsi:type="dcterms:W3CDTF">2015-09-24T06:45:12Z</dcterms:modified>
</cp:coreProperties>
</file>