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7" r:id="rId2"/>
    <p:sldId id="286" r:id="rId3"/>
    <p:sldId id="285" r:id="rId4"/>
    <p:sldId id="284" r:id="rId5"/>
    <p:sldId id="283" r:id="rId6"/>
    <p:sldId id="282" r:id="rId7"/>
    <p:sldId id="300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39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Работа\Моя работа 1\шаблоны для презентаций\1392640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00100" y="714357"/>
            <a:ext cx="750099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err="1" smtClean="0">
                <a:solidFill>
                  <a:srgbClr val="333333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Предыгровые</a:t>
            </a:r>
            <a:r>
              <a:rPr lang="ru-RU" sz="2400" b="1" dirty="0" smtClean="0">
                <a:solidFill>
                  <a:srgbClr val="333333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lang="ru-RU" sz="2400" b="1" i="1" dirty="0" err="1" smtClean="0">
                <a:solidFill>
                  <a:srgbClr val="333333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зазывалки</a:t>
            </a:r>
            <a:r>
              <a:rPr lang="ru-RU" sz="2400" dirty="0" smtClean="0">
                <a:solidFill>
                  <a:srgbClr val="333333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, как метод сбора участников будущей совместной игры при помощи специальной </a:t>
            </a:r>
            <a:r>
              <a:rPr lang="ru-RU" sz="2400" dirty="0" err="1" smtClean="0">
                <a:solidFill>
                  <a:srgbClr val="333333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речевки</a:t>
            </a:r>
            <a:r>
              <a:rPr lang="ru-RU" sz="2400" dirty="0" smtClean="0">
                <a:solidFill>
                  <a:srgbClr val="333333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, имеет давнюю традицию. 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err="1" smtClean="0">
                <a:solidFill>
                  <a:srgbClr val="333333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Зазывалки</a:t>
            </a:r>
            <a:r>
              <a:rPr lang="ru-RU" sz="2400" i="1" dirty="0" smtClean="0">
                <a:solidFill>
                  <a:srgbClr val="333333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333333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использовались как зачин, призывающий потенциальных участников к игре:</a:t>
            </a:r>
            <a:endParaRPr lang="ru-RU" sz="2000" dirty="0" smtClean="0"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solidFill>
                <a:srgbClr val="333333"/>
              </a:solidFill>
              <a:latin typeface="Monotype Corsiva" pitchFamily="66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333333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Чижик-пыжик воробушек,</a:t>
            </a:r>
            <a:br>
              <a:rPr lang="ru-RU" sz="2400" dirty="0" smtClean="0">
                <a:solidFill>
                  <a:srgbClr val="333333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333333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По </a:t>
            </a:r>
            <a:r>
              <a:rPr lang="ru-RU" sz="2400" dirty="0" err="1" smtClean="0">
                <a:solidFill>
                  <a:srgbClr val="333333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улоньке</a:t>
            </a:r>
            <a:r>
              <a:rPr lang="ru-RU" sz="2400" dirty="0" smtClean="0">
                <a:solidFill>
                  <a:srgbClr val="333333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скачет,</a:t>
            </a:r>
            <a:br>
              <a:rPr lang="ru-RU" sz="2400" dirty="0" smtClean="0">
                <a:solidFill>
                  <a:srgbClr val="333333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333333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Девиц собирает</a:t>
            </a:r>
            <a:br>
              <a:rPr lang="ru-RU" sz="2400" dirty="0" smtClean="0">
                <a:solidFill>
                  <a:srgbClr val="333333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333333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Поиграть-поплясать</a:t>
            </a:r>
            <a:br>
              <a:rPr lang="ru-RU" sz="2400" dirty="0" smtClean="0">
                <a:solidFill>
                  <a:srgbClr val="333333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333333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Себя показать?</a:t>
            </a:r>
            <a:endParaRPr lang="ru-RU" sz="2000" dirty="0" smtClean="0"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333333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Или:</a:t>
            </a:r>
            <a:endParaRPr lang="ru-RU" sz="2000" dirty="0" smtClean="0"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333333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Тай-тай, налетай!</a:t>
            </a:r>
            <a:br>
              <a:rPr lang="ru-RU" sz="2400" dirty="0" smtClean="0">
                <a:solidFill>
                  <a:srgbClr val="333333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333333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Кто в жмурки (прятки, салки и т.д.) играй?</a:t>
            </a:r>
            <a:endParaRPr lang="ru-RU" sz="3200" dirty="0" smtClean="0"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4" name="Рисунок 3" descr="C:\Users\detsad\Pictures\img436.jpg"/>
          <p:cNvPicPr/>
          <p:nvPr/>
        </p:nvPicPr>
        <p:blipFill>
          <a:blip r:embed="rId3" cstate="print"/>
          <a:srcRect l="3843" t="23029" r="43792"/>
          <a:stretch>
            <a:fillRect/>
          </a:stretch>
        </p:blipFill>
        <p:spPr bwMode="auto">
          <a:xfrm>
            <a:off x="5643570" y="2428868"/>
            <a:ext cx="2428892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Работа\Моя работа 1\шаблоны для презентаций\1392640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57224" y="857232"/>
            <a:ext cx="721523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Monotype Corsiva" pitchFamily="66" charset="0"/>
              </a:rPr>
              <a:t>Народная пословица </a:t>
            </a:r>
            <a:r>
              <a:rPr lang="ru-RU" sz="2000" dirty="0" smtClean="0">
                <a:latin typeface="Monotype Corsiva" pitchFamily="66" charset="0"/>
              </a:rPr>
              <a:t>– это широко распространённое образное выражение, метко определяющее какое- либо явление. Пословицы и поговорки называют жемчужиной народного творчества. Они оказывают воздействие не только на разум, но и на чувства человека. Поучения, заключенные в них легко воспринимаются и запоминаются. Обращенные к детям пословицы могут открыть им правила поведения, моральные нормы.</a:t>
            </a:r>
            <a:endParaRPr lang="ru-RU" sz="2000" dirty="0"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28662" y="3286124"/>
            <a:ext cx="414340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76238">
              <a:buNone/>
            </a:pPr>
            <a:r>
              <a:rPr lang="ru-RU" sz="2000" dirty="0" smtClean="0">
                <a:latin typeface="Monotype Corsiva" pitchFamily="66" charset="0"/>
                <a:cs typeface="Times New Roman" pitchFamily="18" charset="0"/>
              </a:rPr>
              <a:t>Пословицы и поговорки - своеобразный моральный кодекс, свод правил поведения</a:t>
            </a:r>
            <a:r>
              <a:rPr lang="ru-RU" sz="2000" b="1" i="1" dirty="0" smtClean="0">
                <a:latin typeface="Monotype Corsiva" pitchFamily="66" charset="0"/>
                <a:cs typeface="Times New Roman" pitchFamily="18" charset="0"/>
              </a:rPr>
              <a:t>. </a:t>
            </a:r>
            <a:r>
              <a:rPr lang="ru-RU" sz="2000" dirty="0" smtClean="0">
                <a:latin typeface="Monotype Corsiva" pitchFamily="66" charset="0"/>
                <a:cs typeface="Times New Roman" pitchFamily="18" charset="0"/>
              </a:rPr>
              <a:t>В них всегда выражались преданность и любовь к Родине, умение дружить, трудиться, говорилось о том, что надо быть смелым, честным, скромным, добрым, надо любить своих мать и отца.</a:t>
            </a:r>
          </a:p>
        </p:txBody>
      </p:sp>
      <p:pic>
        <p:nvPicPr>
          <p:cNvPr id="5" name="Рисунок 4" descr="C:\Users\detsad\Pictures\img435.jpg"/>
          <p:cNvPicPr/>
          <p:nvPr/>
        </p:nvPicPr>
        <p:blipFill>
          <a:blip r:embed="rId3" cstate="print"/>
          <a:srcRect l="5291" r="2511" b="11414"/>
          <a:stretch>
            <a:fillRect/>
          </a:stretch>
        </p:blipFill>
        <p:spPr bwMode="auto">
          <a:xfrm>
            <a:off x="5643571" y="2786059"/>
            <a:ext cx="2500330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Работа\Моя работа 1\шаблоны для презентаций\1392640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00100" y="714357"/>
            <a:ext cx="7358114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err="1" smtClean="0">
                <a:solidFill>
                  <a:srgbClr val="555555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Заклички</a:t>
            </a:r>
            <a:r>
              <a:rPr lang="ru-RU" sz="2000" b="1" dirty="0" smtClean="0">
                <a:solidFill>
                  <a:srgbClr val="555555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 и приговорки</a:t>
            </a:r>
            <a:endParaRPr lang="ru-RU" sz="2000" b="1" dirty="0" smtClean="0"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Monotype Corsiva" pitchFamily="66" charset="0"/>
                <a:ea typeface="Times New Roman" pitchFamily="18" charset="0"/>
                <a:cs typeface="Arial" pitchFamily="34" charset="0"/>
              </a:rPr>
              <a:t>обычно произносят, когда что-то делают, обращаются к кому-то. </a:t>
            </a:r>
            <a:r>
              <a:rPr lang="ru-RU" sz="2000" dirty="0" err="1" smtClean="0">
                <a:latin typeface="Monotype Corsiva" pitchFamily="66" charset="0"/>
                <a:ea typeface="Times New Roman" pitchFamily="18" charset="0"/>
                <a:cs typeface="Arial" pitchFamily="34" charset="0"/>
              </a:rPr>
              <a:t>Заклички</a:t>
            </a:r>
            <a:r>
              <a:rPr lang="ru-RU" sz="2000" dirty="0" smtClean="0">
                <a:latin typeface="Monotype Corsiva" pitchFamily="66" charset="0"/>
                <a:ea typeface="Times New Roman" pitchFamily="18" charset="0"/>
                <a:cs typeface="Arial" pitchFamily="34" charset="0"/>
              </a:rPr>
              <a:t> и приговорки были преисполнены глубочайшей веры наших предков во всемогущие силы природы, а знание их сближало детей и взрослых: приговорки наполняли их сердца надеждой на обильный урожай, достаток, богатство, помогали легче перенести невзгоды, с юмором отнестись к житейским неурядицам.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solidFill>
                <a:srgbClr val="555555"/>
              </a:solidFill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00100" y="3071810"/>
            <a:ext cx="450059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87338"/>
            <a:r>
              <a:rPr lang="ru-RU" sz="2000" dirty="0" smtClean="0">
                <a:latin typeface="Monotype Corsiva" pitchFamily="66" charset="0"/>
                <a:cs typeface="Times New Roman" pitchFamily="18" charset="0"/>
              </a:rPr>
              <a:t>Народ обращался к природе с призывами, просьбами, надеждами, задавал ей вопросы.</a:t>
            </a:r>
          </a:p>
          <a:p>
            <a:pPr indent="376238"/>
            <a:r>
              <a:rPr lang="ru-RU" sz="2000" dirty="0" smtClean="0">
                <a:latin typeface="Monotype Corsiva" pitchFamily="66" charset="0"/>
                <a:cs typeface="Times New Roman" pitchFamily="18" charset="0"/>
              </a:rPr>
              <a:t>Разговоры с природой были ласковыми и приветливыми.</a:t>
            </a:r>
          </a:p>
        </p:txBody>
      </p:sp>
      <p:pic>
        <p:nvPicPr>
          <p:cNvPr id="5" name="Рисунок 4" descr="C:\Users\detsad\Pictures\img424.jpg"/>
          <p:cNvPicPr/>
          <p:nvPr/>
        </p:nvPicPr>
        <p:blipFill>
          <a:blip r:embed="rId3" cstate="print"/>
          <a:srcRect l="21967" t="2605" r="25423" b="42457"/>
          <a:stretch>
            <a:fillRect/>
          </a:stretch>
        </p:blipFill>
        <p:spPr bwMode="auto">
          <a:xfrm>
            <a:off x="6143636" y="2857497"/>
            <a:ext cx="2500330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Работа\Моя работа 1\шаблоны для презентаций\1392640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14348" y="928671"/>
            <a:ext cx="757242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Monotype Corsiva" pitchFamily="66" charset="0"/>
                <a:ea typeface="Times New Roman" pitchFamily="18" charset="0"/>
                <a:cs typeface="Arial" pitchFamily="34" charset="0"/>
              </a:rPr>
              <a:t>Загадки </a:t>
            </a:r>
            <a:r>
              <a:rPr lang="ru-RU" sz="2000" dirty="0" smtClean="0">
                <a:latin typeface="Monotype Corsiva" pitchFamily="66" charset="0"/>
                <a:ea typeface="Times New Roman" pitchFamily="18" charset="0"/>
                <a:cs typeface="Arial" pitchFamily="34" charset="0"/>
              </a:rPr>
              <a:t>– полезное упражнение для детского ума. Игра в узнавании, отгадывании, разоблачении того, что спрятано и скрыто. Они требуют от ребенка большой наблюдательности, умственного напряжения для того, чтоб решить поставленную перед ним задачу. Это развивает мышление, пытливость, наблюдательность.</a:t>
            </a:r>
            <a:endParaRPr lang="ru-RU" sz="2800" dirty="0" smtClean="0"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85852" y="2786058"/>
            <a:ext cx="321471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76238">
              <a:buNone/>
            </a:pPr>
            <a:r>
              <a:rPr lang="ru-RU" sz="2000" dirty="0" smtClean="0">
                <a:latin typeface="Monotype Corsiva" pitchFamily="66" charset="0"/>
                <a:cs typeface="Times New Roman" pitchFamily="18" charset="0"/>
              </a:rPr>
              <a:t>В глубокой древности люди использовали загадки как один из приёмов иносказательной речи, чтобы скрыть свои мысли и намерения, чтобы уберечь от нечистой силы своё жилище, свою семью. С помощью загадок нередко испытывали мудрость, находчивость, образованность человека</a:t>
            </a:r>
          </a:p>
        </p:txBody>
      </p:sp>
      <p:pic>
        <p:nvPicPr>
          <p:cNvPr id="5" name="Рисунок 4" descr="C:\Users\detsad\Pictures\img420.jpg"/>
          <p:cNvPicPr/>
          <p:nvPr/>
        </p:nvPicPr>
        <p:blipFill>
          <a:blip r:embed="rId3" cstate="print"/>
          <a:srcRect l="14108" r="13864" b="30893"/>
          <a:stretch>
            <a:fillRect/>
          </a:stretch>
        </p:blipFill>
        <p:spPr bwMode="auto">
          <a:xfrm>
            <a:off x="5286380" y="2643182"/>
            <a:ext cx="3068326" cy="3438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Работа\Моя работа 1\шаблоны для презентаций\1392640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85786" y="642918"/>
            <a:ext cx="464347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Monotype Corsiva" pitchFamily="66" charset="0"/>
                <a:ea typeface="Times New Roman" pitchFamily="18" charset="0"/>
                <a:cs typeface="Arial" pitchFamily="34" charset="0"/>
              </a:rPr>
              <a:t>Скороговорка</a:t>
            </a:r>
            <a:r>
              <a:rPr lang="ru-RU" sz="2000" dirty="0" smtClean="0">
                <a:latin typeface="Monotype Corsiva" pitchFamily="66" charset="0"/>
                <a:ea typeface="Times New Roman" pitchFamily="18" charset="0"/>
                <a:cs typeface="Arial" pitchFamily="34" charset="0"/>
              </a:rPr>
              <a:t> – это веселая и безобидная игра в быстрое повторение труднопроизносимых стишков и фраз. У каждой скороговорки своя игра звуков и слов. Они не повторяются, в этом их секрет и обаяние. Недаром в народе говорят: «Всех скороговорок не переговоришь и не </a:t>
            </a:r>
            <a:r>
              <a:rPr lang="ru-RU" sz="2000" dirty="0" err="1" smtClean="0">
                <a:latin typeface="Monotype Corsiva" pitchFamily="66" charset="0"/>
                <a:ea typeface="Times New Roman" pitchFamily="18" charset="0"/>
                <a:cs typeface="Arial" pitchFamily="34" charset="0"/>
              </a:rPr>
              <a:t>перевыговоришь</a:t>
            </a:r>
            <a:r>
              <a:rPr lang="ru-RU" sz="2000" dirty="0" smtClean="0">
                <a:latin typeface="Monotype Corsiva" pitchFamily="66" charset="0"/>
                <a:ea typeface="Times New Roman" pitchFamily="18" charset="0"/>
                <a:cs typeface="Arial" pitchFamily="34" charset="0"/>
              </a:rPr>
              <a:t>». Скороговорки являются полезными грамматическими упражнениями, тренирующими ребенка в правильном, осмысленном употреблении частей речи и частей слова, и одновременно баловство – любимая игра в словотворчество.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Monotype Corsiva" pitchFamily="66" charset="0"/>
                <a:ea typeface="Times New Roman" pitchFamily="18" charset="0"/>
                <a:cs typeface="Arial" pitchFamily="34" charset="0"/>
              </a:rPr>
              <a:t>Скороговорки чаще всего используются для развития речи. Они способствуют развитию умения следить за четкостью произношения каждого звука.</a:t>
            </a:r>
            <a:endParaRPr lang="ru-RU" sz="2000" dirty="0">
              <a:latin typeface="Monotype Corsiva" pitchFamily="66" charset="0"/>
            </a:endParaRPr>
          </a:p>
        </p:txBody>
      </p:sp>
      <p:pic>
        <p:nvPicPr>
          <p:cNvPr id="4" name="Рисунок 3" descr="C:\Users\detsad\Pictures\img434.jpg"/>
          <p:cNvPicPr/>
          <p:nvPr/>
        </p:nvPicPr>
        <p:blipFill>
          <a:blip r:embed="rId3"/>
          <a:srcRect l="21005" t="1489" r="13407" b="27093"/>
          <a:stretch>
            <a:fillRect/>
          </a:stretch>
        </p:blipFill>
        <p:spPr bwMode="auto">
          <a:xfrm>
            <a:off x="5643570" y="857232"/>
            <a:ext cx="2786082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Работа\Моя работа 1\шаблоны для презентаций\1392640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214414" y="714356"/>
            <a:ext cx="707236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n w="0"/>
                <a:latin typeface="Monotype Corsiva" pitchFamily="66" charset="0"/>
                <a:cs typeface="Courier New" panose="02070309020205020404" pitchFamily="49" charset="0"/>
              </a:rPr>
              <a:t>Сказка</a:t>
            </a:r>
            <a:r>
              <a:rPr lang="ru-RU" sz="2400" dirty="0" smtClean="0">
                <a:ln w="0"/>
                <a:latin typeface="Monotype Corsiva" pitchFamily="66" charset="0"/>
                <a:cs typeface="Courier New" panose="02070309020205020404" pitchFamily="49" charset="0"/>
              </a:rPr>
              <a:t>-жанр устного народного творчества имеющие фантастическое содержание и опирающийся на  прочную реалистическую основу.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smtClean="0">
                <a:latin typeface="Monotype Corsiva" pitchFamily="66" charset="0"/>
                <a:cs typeface="Courier New" panose="02070309020205020404" pitchFamily="49" charset="0"/>
              </a:rPr>
              <a:t>Виды сказок: о животных, волшебные, бытовые.</a:t>
            </a:r>
            <a:endParaRPr lang="ru-RU" sz="2400" dirty="0">
              <a:ln w="0"/>
              <a:latin typeface="Monotype Corsiva" pitchFamily="66" charset="0"/>
              <a:cs typeface="Courier New" panose="02070309020205020404" pitchFamily="49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1538" y="2500306"/>
            <a:ext cx="721523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Monotype Corsiva" pitchFamily="66" charset="0"/>
                <a:ea typeface="Times New Roman" pitchFamily="18" charset="0"/>
                <a:cs typeface="Arial" pitchFamily="34" charset="0"/>
              </a:rPr>
              <a:t>Сказки помогают детям разобраться, что хорошо, а что плохо, отличить добро и зло. Из сказки дети получают информацию о моральных устоях и культурных ценностях общества. Расширяют кругозор, развивают речь, фантазию, воображение. Сказки развивают в детях нравственные качества, доброту, щедрость, трудолюбие, правдивость.</a:t>
            </a:r>
            <a:r>
              <a:rPr lang="ru-RU" sz="2400" dirty="0" smtClean="0">
                <a:latin typeface="Monotype Corsiva" pitchFamily="66" charset="0"/>
              </a:rPr>
              <a:t> Сказка – это духовное богатство народной культуры, познавая которое ребенок познает сердцем свой народ.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Работа\Моя работа 1\шаблоны для презентаций\1392640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Рисунок 5" descr="C:\Users\detsad\Pictures\img421.jpg"/>
          <p:cNvPicPr/>
          <p:nvPr/>
        </p:nvPicPr>
        <p:blipFill>
          <a:blip r:embed="rId3" cstate="print"/>
          <a:srcRect l="16994" r="10218" b="37593"/>
          <a:stretch>
            <a:fillRect/>
          </a:stretch>
        </p:blipFill>
        <p:spPr bwMode="auto">
          <a:xfrm>
            <a:off x="2071670" y="571480"/>
            <a:ext cx="2143140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detsad\Pictures\img423.jpg"/>
          <p:cNvPicPr/>
          <p:nvPr/>
        </p:nvPicPr>
        <p:blipFill>
          <a:blip r:embed="rId4" cstate="print"/>
          <a:srcRect l="16994" t="10794" r="7653" b="25931"/>
          <a:stretch>
            <a:fillRect/>
          </a:stretch>
        </p:blipFill>
        <p:spPr bwMode="auto">
          <a:xfrm>
            <a:off x="4857752" y="571480"/>
            <a:ext cx="2428893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428728" y="3500438"/>
            <a:ext cx="664373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76238" algn="just">
              <a:buNone/>
            </a:pPr>
            <a:r>
              <a:rPr lang="ru-RU" sz="2000" dirty="0" smtClean="0">
                <a:latin typeface="Monotype Corsiva" pitchFamily="66" charset="0"/>
                <a:cs typeface="Times New Roman" pitchFamily="18" charset="0"/>
              </a:rPr>
              <a:t>В сказках предки передавали свои представления о мире, свой опыт.</a:t>
            </a:r>
            <a:r>
              <a:rPr lang="ru-RU" sz="2000" dirty="0" smtClean="0">
                <a:latin typeface="Monotype Corsiva" pitchFamily="66" charset="0"/>
              </a:rPr>
              <a:t> </a:t>
            </a:r>
            <a:r>
              <a:rPr lang="ru-RU" sz="2000" dirty="0" smtClean="0">
                <a:latin typeface="Monotype Corsiva" pitchFamily="66" charset="0"/>
                <a:cs typeface="Times New Roman" pitchFamily="18" charset="0"/>
              </a:rPr>
              <a:t>Материалом для сказок всегда служила жизнь народа, его борьба за счастье, его верования и обычаи. Сказка была интересна древним людям своей занимательностью, необычностью. Слабому человеку хотелось храбрых защитников, умных советчиков. Так в сказках появились животные, птицы, рыбы, которые помогают людям. Сказка помогала в долгие зимние вечера, когда вся семья при свете лучины трудилась, снимать усталость.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557</Words>
  <PresentationFormat>Экран (4:3)</PresentationFormat>
  <Paragraphs>19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detsad</dc:creator>
  <cp:lastModifiedBy>qwertyuio</cp:lastModifiedBy>
  <cp:revision>33</cp:revision>
  <dcterms:created xsi:type="dcterms:W3CDTF">2015-09-11T11:00:15Z</dcterms:created>
  <dcterms:modified xsi:type="dcterms:W3CDTF">2015-09-17T17:39:38Z</dcterms:modified>
</cp:coreProperties>
</file>