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9" r:id="rId3"/>
    <p:sldId id="290" r:id="rId4"/>
    <p:sldId id="298" r:id="rId5"/>
    <p:sldId id="305" r:id="rId6"/>
    <p:sldId id="299" r:id="rId7"/>
    <p:sldId id="301" r:id="rId8"/>
    <p:sldId id="302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Моя работа 1\шаблоны\0_c75a7_57d439d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857364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Малые жанры устного народного творчества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4929198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Подготовила:</a:t>
            </a:r>
          </a:p>
          <a:p>
            <a:r>
              <a:rPr lang="ru-RU" sz="2000" b="1" dirty="0" smtClean="0">
                <a:latin typeface="Monotype Corsiva" pitchFamily="66" charset="0"/>
              </a:rPr>
              <a:t> воспитатель МКДОУ «</a:t>
            </a:r>
            <a:r>
              <a:rPr lang="ru-RU" sz="2000" b="1" dirty="0" err="1" smtClean="0">
                <a:latin typeface="Monotype Corsiva" pitchFamily="66" charset="0"/>
              </a:rPr>
              <a:t>Шварцевский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д</a:t>
            </a:r>
            <a:r>
              <a:rPr lang="ru-RU" sz="2000" b="1" dirty="0" smtClean="0">
                <a:latin typeface="Monotype Corsiva" pitchFamily="66" charset="0"/>
              </a:rPr>
              <a:t>/с» Орлова Любовь Георгиевна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928670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Народное творчество</a:t>
            </a:r>
            <a:r>
              <a:rPr lang="ru-RU" sz="2400" dirty="0" smtClean="0">
                <a:latin typeface="Monotype Corsiva" pitchFamily="66" charset="0"/>
              </a:rPr>
              <a:t>,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зародившееся в глубокой древности -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историческая основа всей мировой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художественной культуры,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источник национальных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художественных традиций,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выразитель народного самосознания.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07194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Устное народное творчество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помогает узнать, как видели мир наши предки, во что верили, на что надеялись, как жили и трудились.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92867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cs typeface="Courier New" panose="02070309020205020404" pitchFamily="49" charset="0"/>
              </a:rPr>
              <a:t>Фольклор – это слово означает творчество любого народа, которое передается из поколения в поколение.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5756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Фольклор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-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это плод народного досуга, это народное достоинство и ум.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58234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76238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Передающаяся из поколения в поколение народная мудрость стала исторической памятью народа, праздничными одеждами его души и наполнила глубоким содержанием всю его размеренную жизнь, текущую по законам, связанными с его трудом, природой почитанием отцов и дедов.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428992" y="2643182"/>
            <a:ext cx="2214578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Виды устного народного творчества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285852" y="714356"/>
            <a:ext cx="1857388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Потешки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714348" y="1857364"/>
            <a:ext cx="2071702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Колыбельные песни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500430" y="357166"/>
            <a:ext cx="1857388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Прибаутки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071538" y="2928934"/>
            <a:ext cx="1928826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Заклички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857224" y="4286256"/>
            <a:ext cx="1714512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Приметы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071670" y="5214950"/>
            <a:ext cx="1928826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Былины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286248" y="5214950"/>
            <a:ext cx="1785950" cy="98583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Пословицы и поговорки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357950" y="5214950"/>
            <a:ext cx="1857388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Частушки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7143768" y="4000504"/>
            <a:ext cx="1571636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Сказки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6286512" y="2714620"/>
            <a:ext cx="2071702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Скороговорки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429256" y="428604"/>
            <a:ext cx="1714512" cy="112871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Пестушки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7286644" y="1214422"/>
            <a:ext cx="1428760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Загадки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4857752" y="4000504"/>
            <a:ext cx="1643074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Считалки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2643174" y="3929066"/>
            <a:ext cx="2071702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Календарные песни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5500694" y="1714488"/>
            <a:ext cx="1714512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Народные игры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3071802" y="1428736"/>
            <a:ext cx="1785950" cy="914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Небылицы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V="1">
            <a:off x="4036215" y="2393149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3000364" y="3214686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643174" y="2428868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286380" y="242886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86446" y="3071810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000496" y="3643314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5179223" y="3536157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4036215" y="4250537"/>
            <a:ext cx="164307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643570" y="3286124"/>
            <a:ext cx="178595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V="1">
            <a:off x="4179091" y="1821645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4750595" y="1678769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V="1">
            <a:off x="2393141" y="1607331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 flipV="1">
            <a:off x="2285984" y="3357562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643570" y="1928802"/>
            <a:ext cx="185738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3679025" y="3607595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11" idx="3"/>
          </p:cNvCxnSpPr>
          <p:nvPr/>
        </p:nvCxnSpPr>
        <p:spPr>
          <a:xfrm rot="5400000">
            <a:off x="2920645" y="4973199"/>
            <a:ext cx="409472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4" idx="5"/>
          </p:cNvCxnSpPr>
          <p:nvPr/>
        </p:nvCxnSpPr>
        <p:spPr>
          <a:xfrm rot="16200000" flipH="1">
            <a:off x="5371590" y="3371333"/>
            <a:ext cx="576833" cy="681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H="1">
            <a:off x="6357950" y="464344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1000108"/>
            <a:ext cx="29289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6238">
              <a:buNone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С самого раннего возраста ребёнок знакомится с устным народным творчеством. Это колыбельные песни в которых посредством прекрасных и доступных образов мать рассказывает ребёнку о том, что в родном доме его ждёт тепло и любовь, что мир может быть добрым и злым, что существует мера всему, «граница», край; как в этом мире жить и творить.</a:t>
            </a:r>
            <a:endParaRPr lang="ru-RU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785794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6238">
              <a:buNone/>
            </a:pP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Колыбельные песни</a:t>
            </a:r>
          </a:p>
        </p:txBody>
      </p:sp>
      <p:sp>
        <p:nvSpPr>
          <p:cNvPr id="10242" name="AutoShape 2" descr="Картинка к колібельной песне Анны Силиво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detsad\Pictures\img419.jpg"/>
          <p:cNvPicPr/>
          <p:nvPr/>
        </p:nvPicPr>
        <p:blipFill>
          <a:blip r:embed="rId3" cstate="print"/>
          <a:srcRect l="12993" t="9057" r="18835" b="28996"/>
          <a:stretch>
            <a:fillRect/>
          </a:stretch>
        </p:blipFill>
        <p:spPr bwMode="auto">
          <a:xfrm>
            <a:off x="4714876" y="1428736"/>
            <a:ext cx="31432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071546"/>
            <a:ext cx="371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Пестушки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Это игры с </a:t>
            </a:r>
            <a:r>
              <a:rPr lang="ru-RU" sz="2400" dirty="0" err="1" smtClean="0">
                <a:latin typeface="Monotype Corsiva" pitchFamily="66" charset="0"/>
                <a:cs typeface="Times New Roman" pitchFamily="18" charset="0"/>
              </a:rPr>
              <a:t>приговариванием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, активным поглаживанием ребёнка, использованием пальцев ребёнка и взрослого. Активно развивают речь, закладывают основы нравственности, самостоятельности, прививают азы культурно - гигиенических навыков.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C:\Users\detsad\Pictures\img432.jpg"/>
          <p:cNvPicPr/>
          <p:nvPr/>
        </p:nvPicPr>
        <p:blipFill>
          <a:blip r:embed="rId3" cstate="print"/>
          <a:srcRect l="19241" t="2730" r="13416" b="29280"/>
          <a:stretch>
            <a:fillRect/>
          </a:stretch>
        </p:blipFill>
        <p:spPr bwMode="auto">
          <a:xfrm>
            <a:off x="5214942" y="1428736"/>
            <a:ext cx="27146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27146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6238">
              <a:buNone/>
            </a:pPr>
            <a:r>
              <a:rPr lang="ru-RU" sz="2000" b="1" dirty="0" err="1" smtClean="0">
                <a:latin typeface="Monotype Corsiva" pitchFamily="66" charset="0"/>
                <a:cs typeface="Times New Roman" pitchFamily="18" charset="0"/>
              </a:rPr>
              <a:t>Потешки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indent="376238">
              <a:buNone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сопровождают игры с малышом. Слыша </a:t>
            </a: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от родителей, ребёнок чувствует их заботу, любовь. У него вырабатывается привычка соблюдать гигиенические нормы: мыть руки, расчёсывать волосы, пользоваться носовым платком. </a:t>
            </a:r>
          </a:p>
        </p:txBody>
      </p:sp>
      <p:pic>
        <p:nvPicPr>
          <p:cNvPr id="4" name="Рисунок 3" descr="C:\Users\detsad\Pictures\img428.jpg"/>
          <p:cNvPicPr/>
          <p:nvPr/>
        </p:nvPicPr>
        <p:blipFill>
          <a:blip r:embed="rId3" cstate="print"/>
          <a:srcRect r="40417" b="2697"/>
          <a:stretch>
            <a:fillRect/>
          </a:stretch>
        </p:blipFill>
        <p:spPr bwMode="auto">
          <a:xfrm>
            <a:off x="4857752" y="1214423"/>
            <a:ext cx="30718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642919"/>
            <a:ext cx="728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“Считалка” </a:t>
            </a:r>
            <a: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– это, обычно, короткие стишки, с помощью которых играющие дети определяют водящего или распределяют роли каждого в игре. Считалки – это один из самых богатых, очень популярных, ярких и выразительных, самых распространённых и интересных видов детского творчества.</a:t>
            </a:r>
            <a:endParaRPr lang="ru-RU" sz="2800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357430"/>
            <a:ext cx="20002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Monotype Corsiva" pitchFamily="66" charset="0"/>
              </a:rPr>
              <a:t>Считалка-числовка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Раз, два, три, четыре!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Жили мыши на квартире.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Чай пили, чашки били.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Притом денежки платили!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Кто не хочет платить– тому и водить!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551837"/>
            <a:ext cx="1714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Monotype Corsiva" pitchFamily="66" charset="0"/>
              </a:rPr>
              <a:t>Считалка-заменка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Ходит бабка с длинным носом,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А за нею дед.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Сколько деду лет?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Говори поскорей,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Не задерживай людей!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664688"/>
            <a:ext cx="164307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Заумная считалка</a:t>
            </a:r>
            <a:br>
              <a:rPr lang="ru-RU" sz="2000" b="1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000" dirty="0" err="1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Пемези</a:t>
            </a:r>
            <a: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беремези</a:t>
            </a:r>
            <a: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Поти стати</a:t>
            </a:r>
            <a:b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Стар </a:t>
            </a:r>
            <a:r>
              <a:rPr lang="ru-RU" sz="2000" dirty="0" err="1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старовице</a:t>
            </a:r>
            <a: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По водице</a:t>
            </a:r>
            <a:b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Русь князь</a:t>
            </a:r>
            <a:b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000" dirty="0" err="1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Пемезь</a:t>
            </a:r>
            <a:r>
              <a:rPr lang="ru-RU" sz="2000" dirty="0" smtClean="0">
                <a:solidFill>
                  <a:srgbClr val="333333"/>
                </a:solidFill>
                <a:latin typeface="Monotype Corsiva" pitchFamily="66" charset="0"/>
                <a:ea typeface="Times New Roman"/>
                <a:cs typeface="Times New Roman"/>
              </a:rPr>
              <a:t> вылезь.</a:t>
            </a:r>
            <a:endParaRPr lang="ru-RU" dirty="0">
              <a:latin typeface="Monotype Corsiva" pitchFamily="66" charset="0"/>
              <a:ea typeface="Times New Roman"/>
              <a:cs typeface="Times New Roman"/>
            </a:endParaRPr>
          </a:p>
        </p:txBody>
      </p:sp>
      <p:pic>
        <p:nvPicPr>
          <p:cNvPr id="7" name="Рисунок 6" descr="C:\Users\detsad\Pictures\img427.jpg"/>
          <p:cNvPicPr/>
          <p:nvPr/>
        </p:nvPicPr>
        <p:blipFill>
          <a:blip r:embed="rId3" cstate="print"/>
          <a:srcRect l="12186" t="13693" r="41796" b="10996"/>
          <a:stretch>
            <a:fillRect/>
          </a:stretch>
        </p:blipFill>
        <p:spPr bwMode="auto">
          <a:xfrm>
            <a:off x="5857885" y="2357431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287</Words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qwertyuio</cp:lastModifiedBy>
  <cp:revision>33</cp:revision>
  <dcterms:created xsi:type="dcterms:W3CDTF">2015-09-11T11:00:15Z</dcterms:created>
  <dcterms:modified xsi:type="dcterms:W3CDTF">2015-09-17T17:37:35Z</dcterms:modified>
</cp:coreProperties>
</file>