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7"/>
  </p:notesMasterIdLst>
  <p:sldIdLst>
    <p:sldId id="288" r:id="rId2"/>
    <p:sldId id="289" r:id="rId3"/>
    <p:sldId id="292" r:id="rId4"/>
    <p:sldId id="295" r:id="rId5"/>
    <p:sldId id="290" r:id="rId6"/>
    <p:sldId id="256" r:id="rId7"/>
    <p:sldId id="270" r:id="rId8"/>
    <p:sldId id="274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97" r:id="rId21"/>
    <p:sldId id="300" r:id="rId22"/>
    <p:sldId id="301" r:id="rId23"/>
    <p:sldId id="302" r:id="rId24"/>
    <p:sldId id="310" r:id="rId25"/>
    <p:sldId id="311" r:id="rId26"/>
    <p:sldId id="303" r:id="rId27"/>
    <p:sldId id="304" r:id="rId28"/>
    <p:sldId id="305" r:id="rId29"/>
    <p:sldId id="306" r:id="rId30"/>
    <p:sldId id="307" r:id="rId31"/>
    <p:sldId id="312" r:id="rId32"/>
    <p:sldId id="313" r:id="rId33"/>
    <p:sldId id="314" r:id="rId34"/>
    <p:sldId id="315" r:id="rId35"/>
    <p:sldId id="31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0705" autoAdjust="0"/>
  </p:normalViewPr>
  <p:slideViewPr>
    <p:cSldViewPr>
      <p:cViewPr>
        <p:scale>
          <a:sx n="70" d="100"/>
          <a:sy n="70" d="100"/>
        </p:scale>
        <p:origin x="-137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9D0F-1382-48F6-B48D-307826A65E11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33DAD-E3F2-4A9F-94B1-BA241B68D8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D55A304-5F78-4554-9322-11134D48FC8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7ED732-9139-41E1-8732-2D5F44A6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A304-5F78-4554-9322-11134D48FC8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ED732-9139-41E1-8732-2D5F44A6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D55A304-5F78-4554-9322-11134D48FC8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7ED732-9139-41E1-8732-2D5F44A6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A304-5F78-4554-9322-11134D48FC8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ED732-9139-41E1-8732-2D5F44A6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55A304-5F78-4554-9322-11134D48FC8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37ED732-9139-41E1-8732-2D5F44A6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A304-5F78-4554-9322-11134D48FC8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ED732-9139-41E1-8732-2D5F44A6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A304-5F78-4554-9322-11134D48FC8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ED732-9139-41E1-8732-2D5F44A6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A304-5F78-4554-9322-11134D48FC8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ED732-9139-41E1-8732-2D5F44A6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55A304-5F78-4554-9322-11134D48FC8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ED732-9139-41E1-8732-2D5F44A6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A304-5F78-4554-9322-11134D48FC8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ED732-9139-41E1-8732-2D5F44A6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A304-5F78-4554-9322-11134D48FC8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7ED732-9139-41E1-8732-2D5F44A66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D55A304-5F78-4554-9322-11134D48FC8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37ED732-9139-41E1-8732-2D5F44A66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Здоровьесберегающие</a:t>
            </a:r>
            <a:r>
              <a:rPr lang="ru-RU" b="1" dirty="0" smtClean="0">
                <a:solidFill>
                  <a:srgbClr val="FF0000"/>
                </a:solidFill>
              </a:rPr>
              <a:t> технологии: развитие игровой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705744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МБДОУ «Детский сад комбинированного вида № 4 «Березка»п.г.г. Актюбинский </a:t>
            </a:r>
            <a:r>
              <a:rPr lang="ru-RU" sz="2200" dirty="0" err="1" smtClean="0">
                <a:solidFill>
                  <a:srgbClr val="FF0000"/>
                </a:solidFill>
              </a:rPr>
              <a:t>Азнакаевского</a:t>
            </a:r>
            <a:r>
              <a:rPr lang="ru-RU" sz="2200" dirty="0" smtClean="0">
                <a:solidFill>
                  <a:srgbClr val="FF0000"/>
                </a:solidFill>
              </a:rPr>
              <a:t> муниципального района РТ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Воспитатели : Левкина Марина Егоровна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Габдуллина Римма </a:t>
            </a:r>
            <a:r>
              <a:rPr lang="ru-RU" sz="2200" dirty="0" err="1" smtClean="0">
                <a:solidFill>
                  <a:srgbClr val="FF0000"/>
                </a:solidFill>
              </a:rPr>
              <a:t>Рифкатовна</a:t>
            </a:r>
            <a:endParaRPr lang="ru-RU" sz="2200" dirty="0" smtClean="0">
              <a:solidFill>
                <a:srgbClr val="FF0000"/>
              </a:solidFill>
            </a:endParaRPr>
          </a:p>
          <a:p>
            <a:r>
              <a:rPr lang="ru-RU" sz="2200" dirty="0" err="1" smtClean="0">
                <a:solidFill>
                  <a:srgbClr val="FF0000"/>
                </a:solidFill>
              </a:rPr>
              <a:t>Мингазова</a:t>
            </a:r>
            <a:r>
              <a:rPr lang="ru-RU" sz="2200" dirty="0" smtClean="0">
                <a:solidFill>
                  <a:srgbClr val="FF0000"/>
                </a:solidFill>
              </a:rPr>
              <a:t> Светлана </a:t>
            </a:r>
            <a:r>
              <a:rPr lang="ru-RU" sz="2200" dirty="0" err="1" smtClean="0">
                <a:solidFill>
                  <a:srgbClr val="FF0000"/>
                </a:solidFill>
              </a:rPr>
              <a:t>Илькамовна</a:t>
            </a:r>
            <a:endParaRPr lang="ru-RU" sz="2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0" y="0"/>
            <a:ext cx="9144000" cy="6858000"/>
          </a:xfrm>
          <a:prstGeom prst="plaqu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943809921.jpg"/>
          <p:cNvPicPr>
            <a:picLocks noChangeAspect="1"/>
          </p:cNvPicPr>
          <p:nvPr/>
        </p:nvPicPr>
        <p:blipFill>
          <a:blip r:embed="rId2" cstate="print">
            <a:lum bright="10000" contrast="-20000"/>
          </a:blip>
          <a:srcRect l="14070" t="13942" r="15075" b="13942"/>
          <a:stretch>
            <a:fillRect/>
          </a:stretch>
        </p:blipFill>
        <p:spPr>
          <a:xfrm rot="20480687">
            <a:off x="307502" y="723519"/>
            <a:ext cx="4055834" cy="2588830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7" name="Рисунок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071810"/>
            <a:ext cx="2214578" cy="2823587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500562" y="357166"/>
            <a:ext cx="4429156" cy="7831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Зайка под сосной.</a:t>
            </a:r>
            <a:endParaRPr lang="ru-RU" sz="40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357298"/>
            <a:ext cx="4429156" cy="1225868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Этот зайчик - под сосной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Этот зайчик - под другой.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3929066"/>
            <a:ext cx="5715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Исходное положение. </a:t>
            </a:r>
          </a:p>
          <a:p>
            <a:pPr lvl="0"/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Левая рука - "зайчик". Правая рука - выпрямленная ладонь накрывает сверху "зайку" - это "сосна". Потом поменять положение рук. Правая рука - "зайчик", левая рука - "сосна". Менять положение рук 3-4 раза.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44" y="214290"/>
            <a:ext cx="8786874" cy="635798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i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04409">
            <a:off x="5055798" y="2402668"/>
            <a:ext cx="3471462" cy="3471462"/>
          </a:xfrm>
          <a:prstGeom prst="rect">
            <a:avLst/>
          </a:prstGeom>
        </p:spPr>
      </p:pic>
      <p:pic>
        <p:nvPicPr>
          <p:cNvPr id="4" name="Рисунок 67"/>
          <p:cNvPicPr>
            <a:picLocks noChangeAspect="1" noChangeArrowheads="1"/>
          </p:cNvPicPr>
          <p:nvPr/>
        </p:nvPicPr>
        <p:blipFill>
          <a:blip r:embed="rId3" cstate="print"/>
          <a:srcRect t="64999"/>
          <a:stretch>
            <a:fillRect/>
          </a:stretch>
        </p:blipFill>
        <p:spPr bwMode="auto">
          <a:xfrm flipH="1">
            <a:off x="428596" y="2832909"/>
            <a:ext cx="4500594" cy="15122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785794"/>
            <a:ext cx="42996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Зайка и зеркало.</a:t>
            </a:r>
            <a:endParaRPr lang="ru-RU" sz="44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64305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Зайка в зеркальце глядит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ушами шевелит.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572008"/>
            <a:ext cx="5286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Левая ладонь кверху, делаем "козу". Сверху на нее накладываем правую руку, которая тоже изображает "козу" (тыльной стороной вверх). Выставляем вверх и вниз средние и безымянные пальцы обеих рук и двигаем ими в противоположные стороны.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26" y="285728"/>
            <a:ext cx="8786874" cy="635798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714356"/>
            <a:ext cx="50978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Зайчик и барабан.</a:t>
            </a:r>
            <a:endParaRPr lang="ru-RU" sz="48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492_97f071476791f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4186">
            <a:off x="259063" y="490246"/>
            <a:ext cx="3834938" cy="2866520"/>
          </a:xfrm>
          <a:prstGeom prst="rect">
            <a:avLst/>
          </a:prstGeom>
        </p:spPr>
      </p:pic>
      <p:pic>
        <p:nvPicPr>
          <p:cNvPr id="9" name="Рисунок 3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786058"/>
            <a:ext cx="1500198" cy="289538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1785926"/>
            <a:ext cx="4143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Дали зайцу барабан.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 ударил: там-там-там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4357694"/>
            <a:ext cx="5929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Исходное положение. Указательный и средний пальцы подняты вверх.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Большой пальчик стучит по безымянному и мизинцу.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0" y="0"/>
            <a:ext cx="9144000" cy="6858000"/>
          </a:xfrm>
          <a:prstGeom prst="plaqu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iее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94481">
            <a:off x="264457" y="705903"/>
            <a:ext cx="4351601" cy="2825715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5" name="Рисунок 4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71810"/>
            <a:ext cx="4017478" cy="2370312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143636" y="285728"/>
            <a:ext cx="1539691" cy="85129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Ёжик</a:t>
            </a:r>
            <a:endParaRPr lang="ru-RU" sz="44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1357298"/>
            <a:ext cx="4143404" cy="1300877"/>
          </a:xfrm>
          <a:prstGeom prst="roundRect">
            <a:avLst>
              <a:gd name="adj" fmla="val 38459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Маленький колючий еж.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чего же он хорош!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4929198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Исходное положение.</a:t>
            </a:r>
          </a:p>
          <a:p>
            <a:pPr lvl="0"/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Поставить ладони  под углом друг </a:t>
            </a:r>
          </a:p>
          <a:p>
            <a:pPr lvl="0"/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 другу. Расположить пальцы одной руки между пальцами другой. Шевелить прямыми пальчиками.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0" y="0"/>
            <a:ext cx="9144000" cy="6858000"/>
          </a:xfrm>
          <a:prstGeom prst="plaqu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56775">
            <a:off x="4584877" y="390687"/>
            <a:ext cx="4166054" cy="3323979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4282" y="2357430"/>
            <a:ext cx="4357718" cy="1770698"/>
          </a:xfrm>
          <a:prstGeom prst="roundRect">
            <a:avLst>
              <a:gd name="adj" fmla="val 28229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Перед тем как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хрумкать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сушки,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Ты, мышонок, вымой ушки,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Чтоб услышать шорох кошки,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крадётся по дорожке.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714356"/>
            <a:ext cx="3071834" cy="10215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Мышка.</a:t>
            </a:r>
            <a:endParaRPr lang="ru-RU" sz="54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286256"/>
            <a:ext cx="5572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Исходное положение.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Мизинец и указательный палец согнуты - это "ушки". Средний, безымянный и большой пальцы сомкнуты и вытянуты.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Упражнение выполняется сначала одной рукой, затем другой, после - двумя руками одновременно.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" name="Рисунок 2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929066"/>
            <a:ext cx="3165974" cy="2786058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26" y="285728"/>
            <a:ext cx="8786874" cy="635798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22184787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31806">
            <a:off x="4092370" y="3026537"/>
            <a:ext cx="4467360" cy="337584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48" y="1500174"/>
            <a:ext cx="42203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Волчок – серенький бочок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лесу шнырял,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Зайчишек пугал.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428604"/>
            <a:ext cx="1823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Волк.</a:t>
            </a:r>
            <a:endParaRPr lang="ru-RU" sz="54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3286124"/>
            <a:ext cx="32861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Исходное положение. Ладонь поставить на ребро, большой палец выпрямить и поднять вверх. Остальные пальцы сомкнуть.  Чуть  поднять пальцы вверх. Мизинец то немного опускать,  то поднимать, имитируя  движения волчьей пасти – «волк  воет на луну»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3883">
            <a:off x="785786" y="571480"/>
            <a:ext cx="2905132" cy="2324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26" y="285728"/>
            <a:ext cx="8786874" cy="635798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i.jpe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t="11288"/>
          <a:stretch>
            <a:fillRect/>
          </a:stretch>
        </p:blipFill>
        <p:spPr>
          <a:xfrm rot="20806234">
            <a:off x="272525" y="628322"/>
            <a:ext cx="3947621" cy="2839455"/>
          </a:xfrm>
          <a:prstGeom prst="round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7686" y="357166"/>
            <a:ext cx="39290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Волк и лиса.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28"/>
          <p:cNvPicPr>
            <a:picLocks noChangeAspect="1" noChangeArrowheads="1"/>
          </p:cNvPicPr>
          <p:nvPr/>
        </p:nvPicPr>
        <p:blipFill>
          <a:blip r:embed="rId3" cstate="print"/>
          <a:srcRect b="65909"/>
          <a:stretch>
            <a:fillRect/>
          </a:stretch>
        </p:blipFill>
        <p:spPr bwMode="auto">
          <a:xfrm flipH="1">
            <a:off x="4500562" y="1142984"/>
            <a:ext cx="2357454" cy="1683896"/>
          </a:xfrm>
          <a:prstGeom prst="rect">
            <a:avLst/>
          </a:prstGeom>
          <a:noFill/>
        </p:spPr>
      </p:pic>
      <p:pic>
        <p:nvPicPr>
          <p:cNvPr id="6" name="Рисунок 28"/>
          <p:cNvPicPr>
            <a:picLocks noChangeAspect="1" noChangeArrowheads="1"/>
          </p:cNvPicPr>
          <p:nvPr/>
        </p:nvPicPr>
        <p:blipFill>
          <a:blip r:embed="rId3" cstate="print"/>
          <a:srcRect t="65910"/>
          <a:stretch>
            <a:fillRect/>
          </a:stretch>
        </p:blipFill>
        <p:spPr bwMode="auto">
          <a:xfrm>
            <a:off x="5929322" y="2643182"/>
            <a:ext cx="2667025" cy="20002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7422" y="3357562"/>
            <a:ext cx="363509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Серый волк бежит по лесу,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за ним бежит лиса.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Поднялись у них трубою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Два пушистеньких хвоста.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50057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Волк.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Делаем "пароходик", большие пальцы разводим в стороны. Указательные пальцы сгибаются внутрь ладоней и образуют лоб, а остальные в виде "лодочки" - верхнюю и нижнюю челюсти.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Лиса. Исходное положение.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Выполняем то же самое, но внутрь ладони сгибаем еще мизинцы, чтобы мордочка у лисы была острее. Большие пальцы чуть сгибаем. Одна фигурка вытекает из другой.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0" y="0"/>
            <a:ext cx="9144000" cy="6858000"/>
          </a:xfrm>
          <a:prstGeom prst="plaqu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i.jpeg"/>
          <p:cNvPicPr>
            <a:picLocks noChangeAspect="1"/>
          </p:cNvPicPr>
          <p:nvPr/>
        </p:nvPicPr>
        <p:blipFill>
          <a:blip r:embed="rId2" cstate="print"/>
          <a:srcRect l="14865" r="8108"/>
          <a:stretch>
            <a:fillRect/>
          </a:stretch>
        </p:blipFill>
        <p:spPr>
          <a:xfrm rot="21101175">
            <a:off x="449864" y="457255"/>
            <a:ext cx="3616586" cy="3521406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" name="Рисунок 37"/>
          <p:cNvPicPr>
            <a:picLocks noChangeAspect="1" noChangeArrowheads="1"/>
          </p:cNvPicPr>
          <p:nvPr/>
        </p:nvPicPr>
        <p:blipFill>
          <a:blip r:embed="rId3" cstate="print"/>
          <a:srcRect t="46875" r="30000"/>
          <a:stretch>
            <a:fillRect/>
          </a:stretch>
        </p:blipFill>
        <p:spPr bwMode="auto">
          <a:xfrm>
            <a:off x="5572132" y="3500438"/>
            <a:ext cx="2483054" cy="3015097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429256" y="285728"/>
            <a:ext cx="2428892" cy="1084064"/>
          </a:xfrm>
          <a:prstGeom prst="roundRect">
            <a:avLst>
              <a:gd name="adj" fmla="val 26019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Слон.</a:t>
            </a:r>
            <a:endParaRPr lang="ru-RU" sz="54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571612"/>
            <a:ext cx="3711457" cy="1804749"/>
          </a:xfrm>
          <a:prstGeom prst="roundRect">
            <a:avLst>
              <a:gd name="adj" fmla="val 40866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зоопарке стоит слон.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Уши, хобот, серый он.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Головой своей кивает,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Будто в гости приглашает.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4429132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Исходное положение.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Ладонь на себя. Средний палец впущен. С одной стороны он зажат мизинцем и безымянным, а с другой - указательным и большим. Шевелить средним пальцем. Качаем всей кистью.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0" y="0"/>
            <a:ext cx="9144000" cy="6858000"/>
          </a:xfrm>
          <a:prstGeom prst="plaqu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2" cstate="print"/>
          <a:srcRect t="45834"/>
          <a:stretch>
            <a:fillRect/>
          </a:stretch>
        </p:blipFill>
        <p:spPr bwMode="auto">
          <a:xfrm>
            <a:off x="428596" y="1071546"/>
            <a:ext cx="3077311" cy="2000240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" name="Рисунок 2" descr="af2da217b66d.jpg"/>
          <p:cNvPicPr>
            <a:picLocks noChangeAspect="1"/>
          </p:cNvPicPr>
          <p:nvPr/>
        </p:nvPicPr>
        <p:blipFill>
          <a:blip r:embed="rId3" cstate="print"/>
          <a:srcRect t="32813" b="23437"/>
          <a:stretch>
            <a:fillRect/>
          </a:stretch>
        </p:blipFill>
        <p:spPr>
          <a:xfrm rot="339587">
            <a:off x="2081400" y="4234015"/>
            <a:ext cx="6966857" cy="2286016"/>
          </a:xfrm>
          <a:prstGeom prst="round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14876" y="1357298"/>
            <a:ext cx="3825738" cy="1770698"/>
          </a:xfrm>
          <a:prstGeom prst="roundRect">
            <a:avLst>
              <a:gd name="adj" fmla="val 22062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Крокодил плывет по речке,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Выпучив свои глаза.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 зеленый весь, как тина,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макушки до хвоста.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000372"/>
            <a:ext cx="892971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Исходное  положение.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Ладонь выставлена вперед горизонтально (параллельно полу). Большой палец под ладонью. Указательный и мизинец согнуты (глаза) и прижаты соответственно к среднему и безымянному.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4612" y="0"/>
            <a:ext cx="3286148" cy="9194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Крокодил.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26" y="285728"/>
            <a:ext cx="8786874" cy="635798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95655">
            <a:off x="6323089" y="3364662"/>
            <a:ext cx="2411921" cy="3215894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Рисунок 4" descr="0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08322">
            <a:off x="714348" y="3095601"/>
            <a:ext cx="2643206" cy="3524275"/>
          </a:xfrm>
          <a:prstGeom prst="rect">
            <a:avLst/>
          </a:prstGeom>
        </p:spPr>
      </p:pic>
      <p:pic>
        <p:nvPicPr>
          <p:cNvPr id="6" name="Рисунок 5" descr="8431084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9342">
            <a:off x="267342" y="149288"/>
            <a:ext cx="2996676" cy="2900009"/>
          </a:xfrm>
          <a:prstGeom prst="rect">
            <a:avLst/>
          </a:prstGeom>
        </p:spPr>
      </p:pic>
      <p:pic>
        <p:nvPicPr>
          <p:cNvPr id="7" name="Рисунок 6" descr="1A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285728"/>
            <a:ext cx="5000660" cy="2143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3174" y="2143116"/>
            <a:ext cx="44291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Ежики, зайчишки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Иль величественные львы…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Заботиться о каждом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Должны быть готовы мы.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Нам разум и звание человека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просто ведь так даны.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ждут от нас животные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Помощи со стороны.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reez\Desktop\фото для презен а азнак\фотографии для презинтации нитченко\DSCN9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5818"/>
            <a:ext cx="7992888" cy="5995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Картотека пальчиковой гимнастики по лексической теме : «Домашние животные»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«Пальчиковые игры» — это инсценировка каких-либо рифмованных историй, сказок при помощи пальцев. В ходе «пальчиковых игр» ребенок, повторяя движения взрослых, достигает хорошего развития мелкой моторики рук, которая не только оказывает благоприятное влияние на развитие речи, но и подготавливает ребенка к рисованию, письму.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nd_276337_1.jpg"/>
          <p:cNvPicPr>
            <a:picLocks noChangeAspect="1"/>
          </p:cNvPicPr>
          <p:nvPr/>
        </p:nvPicPr>
        <p:blipFill>
          <a:blip r:embed="rId2" cstate="print"/>
          <a:srcRect l="4128" r="5392"/>
          <a:stretch>
            <a:fillRect/>
          </a:stretch>
        </p:blipFill>
        <p:spPr>
          <a:xfrm rot="630336">
            <a:off x="3727656" y="360758"/>
            <a:ext cx="4450414" cy="5364971"/>
          </a:xfrm>
          <a:prstGeom prst="roundRect">
            <a:avLst/>
          </a:prstGeom>
          <a:ln w="76200">
            <a:noFill/>
            <a:prstDash val="sysDot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Прямоугольник 2"/>
          <p:cNvSpPr/>
          <p:nvPr/>
        </p:nvSpPr>
        <p:spPr>
          <a:xfrm rot="19755756">
            <a:off x="-1382111" y="1448987"/>
            <a:ext cx="8381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Пальчиковая гимнастика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Домашние животные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28713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841311">
            <a:off x="2064527" y="1606528"/>
            <a:ext cx="4937551" cy="2486040"/>
          </a:xfrm>
          <a:prstGeom prst="rect">
            <a:avLst/>
          </a:prstGeom>
        </p:spPr>
      </p:pic>
      <p:pic>
        <p:nvPicPr>
          <p:cNvPr id="10" name="Рисунок 2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73016"/>
            <a:ext cx="1928826" cy="27003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19639091">
            <a:off x="392475" y="1294408"/>
            <a:ext cx="4992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Маленькая кошечка</a:t>
            </a: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323528" y="5229200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Вариант 1.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Исходное положение. Большой палец и мизинец подняты вверх. Остальные пальцы прижаты к ладони.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548680"/>
            <a:ext cx="54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Села у окошка. 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Хвостиком играет, 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Мышку поджидает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.jpe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 rot="20052688">
            <a:off x="-238177" y="938543"/>
            <a:ext cx="5208982" cy="3906737"/>
          </a:xfrm>
          <a:prstGeom prst="plaqu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7" name="Прямоугольник 6"/>
          <p:cNvSpPr/>
          <p:nvPr/>
        </p:nvSpPr>
        <p:spPr>
          <a:xfrm rot="20463984">
            <a:off x="144561" y="386693"/>
            <a:ext cx="5808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Маленькая кошечка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260648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Маленькая кошечка </a:t>
            </a:r>
          </a:p>
        </p:txBody>
      </p:sp>
      <p:pic>
        <p:nvPicPr>
          <p:cNvPr id="10" name="Рисунок 2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980728"/>
            <a:ext cx="3240360" cy="3096344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3419872" y="4411559"/>
            <a:ext cx="4680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Исходное положение. Ладонь поставить вертикально вверх. Пальцы выпрямить и развести в стороны.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Сильно сгибать и разгибать кончики пальцев.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Если когти точит кошка,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Будет дождик за окошком.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e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 rot="21358176">
            <a:off x="3770287" y="863595"/>
            <a:ext cx="5003762" cy="4000201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4" name="Прямоугольник 3"/>
          <p:cNvSpPr/>
          <p:nvPr/>
        </p:nvSpPr>
        <p:spPr>
          <a:xfrm>
            <a:off x="3995936" y="260648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Кошка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4248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Кулачок - ладошка.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иду, как кошка.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Вариант 2 (усложнённый).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3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88654"/>
            <a:ext cx="4576687" cy="1727699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4952493"/>
            <a:ext cx="6318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Две ладошки одновременно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сжать в кулачки и поставить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стол, затем одновременно   выпрямить пальчики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прижать ладони к столу.   Повторить 3-5 раз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22674">
            <a:off x="591261" y="1667650"/>
            <a:ext cx="3490374" cy="2755559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0477041">
            <a:off x="654425" y="567502"/>
            <a:ext cx="2790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Кошка</a:t>
            </a:r>
            <a:endParaRPr lang="ru-RU" sz="40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548680"/>
            <a:ext cx="421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Усложнённый вариант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3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556792"/>
            <a:ext cx="4898606" cy="20882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9552" y="4941168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 выполнении упражнения руки располагаются на столе.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Попеременная смена положений на счёт "раз-два".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"Раз": левая рука - кулачок, правая рука - ладошка.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"Два": левая рука -ладошка, правая рука - кулачок.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Повторить несколько раз.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1.jpeg"/>
          <p:cNvPicPr>
            <a:picLocks noChangeAspect="1"/>
          </p:cNvPicPr>
          <p:nvPr/>
        </p:nvPicPr>
        <p:blipFill>
          <a:blip r:embed="rId2" cstate="print"/>
          <a:srcRect l="12778" t="6667" r="15555" b="4444"/>
          <a:stretch>
            <a:fillRect/>
          </a:stretch>
        </p:blipFill>
        <p:spPr>
          <a:xfrm rot="20163625">
            <a:off x="1091930" y="1283561"/>
            <a:ext cx="3500462" cy="3256244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 rot="20245457">
            <a:off x="241608" y="436760"/>
            <a:ext cx="2850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лошадь</a:t>
            </a:r>
            <a:endParaRPr lang="ru-RU" sz="36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88641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Конь ретивый 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длинной гривой 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Скачет, скачет по полям 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Тут и там! Тут и там!</a:t>
            </a:r>
            <a:endParaRPr lang="ru-RU" sz="2800" dirty="0"/>
          </a:p>
        </p:txBody>
      </p:sp>
      <p:pic>
        <p:nvPicPr>
          <p:cNvPr id="7" name="Рисунок 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9"/>
            <a:ext cx="2983456" cy="2592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0800000" flipV="1">
            <a:off x="2286000" y="4919280"/>
            <a:ext cx="5526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Большой палец правой руки поднять вверх. Сверху обхватить эту ладонь другой ладонью под углом, образуя пальцами гриву. Большой палец левой руки поднять вверх.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Потом можно поменять руки.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042_big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 rot="391809">
            <a:off x="3467848" y="1383720"/>
            <a:ext cx="4762500" cy="3648075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Рисунок 4" descr="9042_big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 rot="391809">
            <a:off x="3620248" y="1536120"/>
            <a:ext cx="4762500" cy="3648075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Прямоугольник 5"/>
          <p:cNvSpPr/>
          <p:nvPr/>
        </p:nvSpPr>
        <p:spPr>
          <a:xfrm>
            <a:off x="539552" y="764705"/>
            <a:ext cx="6318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Ав-ав-ав - я не пугаю,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с ребятами играю!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60648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haroni" pitchFamily="2" charset="-79"/>
              </a:rPr>
              <a:t>собака</a:t>
            </a:r>
          </a:p>
        </p:txBody>
      </p:sp>
      <p:pic>
        <p:nvPicPr>
          <p:cNvPr id="11" name="Рисунок 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3168352" cy="253468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39552" y="4581128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Вариант 1.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Исходное положение. Ладонь поставить на ребро, большой палец выпрямить и поднять вверх. Остальные пальцы сомкнуть.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Мизинец то опускать, то поднимать, имитируя движение собачьей пасти.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3.jpeg"/>
          <p:cNvPicPr>
            <a:picLocks noChangeAspect="1"/>
          </p:cNvPicPr>
          <p:nvPr/>
        </p:nvPicPr>
        <p:blipFill>
          <a:blip r:embed="rId2" cstate="print"/>
          <a:srcRect r="6510"/>
          <a:stretch>
            <a:fillRect/>
          </a:stretch>
        </p:blipFill>
        <p:spPr>
          <a:xfrm rot="942946">
            <a:off x="4442798" y="775864"/>
            <a:ext cx="4109535" cy="35259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20608745">
            <a:off x="2627784" y="404664"/>
            <a:ext cx="2461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собачка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412776"/>
            <a:ext cx="6606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Шла собака через мост,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Четыре лапы, пятый хвост.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мост обвалится,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 собака свалится.</a:t>
            </a:r>
          </a:p>
        </p:txBody>
      </p:sp>
      <p:pic>
        <p:nvPicPr>
          <p:cNvPr id="14" name="Рисунок 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2304256" cy="301544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771800" y="4437112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Вариант 2.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Исходное положение.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Указательный палец  и мизинец поднять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вверх.  Остальные пальцы выпрямить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собрать в "щепоть", имитируя собачью  пасть. 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2040880_goat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 rot="20046926">
            <a:off x="-9198" y="1235189"/>
            <a:ext cx="4857784" cy="3643338"/>
          </a:xfrm>
          <a:prstGeom prst="plaqu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Прямоугольник 5"/>
          <p:cNvSpPr/>
          <p:nvPr/>
        </p:nvSpPr>
        <p:spPr>
          <a:xfrm rot="20205880">
            <a:off x="179512" y="543744"/>
            <a:ext cx="591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Шла Коза по мостику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404664"/>
            <a:ext cx="4644008" cy="158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Шла коза по мостику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виляла хвостиком,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Зацепилась за перила -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Прямо в речку угодила</a:t>
            </a:r>
            <a:endParaRPr lang="ru-RU" sz="2400" dirty="0"/>
          </a:p>
        </p:txBody>
      </p:sp>
      <p:pic>
        <p:nvPicPr>
          <p:cNvPr id="7" name="Рисунок 3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2857520" cy="2543193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827584" y="4869160"/>
            <a:ext cx="6030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Большой и указательный пальцы левой руки выпрямить, расположить параллельно друг другу и соединить с большим и указательным пальцами правой руки. Остальные пальцы (средний, безымянный и мизинец) выпрямить, прижать друг к другу и удерживать в таком положении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reez\Desktop\з.с.т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usskie-narodnye-skazki--koza-dereza.jpg"/>
          <p:cNvPicPr>
            <a:picLocks noChangeAspect="1"/>
          </p:cNvPicPr>
          <p:nvPr/>
        </p:nvPicPr>
        <p:blipFill>
          <a:blip r:embed="rId2" cstate="print"/>
          <a:srcRect l="11614" r="15285"/>
          <a:stretch>
            <a:fillRect/>
          </a:stretch>
        </p:blipFill>
        <p:spPr>
          <a:xfrm rot="20991065">
            <a:off x="1063064" y="1407934"/>
            <a:ext cx="2728389" cy="37323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20798781">
            <a:off x="539552" y="548680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Коза.</a:t>
            </a:r>
            <a:endParaRPr lang="ru-RU" sz="40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476672"/>
            <a:ext cx="424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Я убегу от неё по дорожке.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Потом можно выполнять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упражнение двумя руками, изображая козу и козла: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Идёт коза рогатая,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Идёт коза </a:t>
            </a:r>
            <a:r>
              <a:rPr lang="ru-RU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бодатая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Навстречу ей козёл спешит.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Дорогу уступить велит.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3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2996952"/>
            <a:ext cx="2448272" cy="232583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0800000" flipV="1">
            <a:off x="179512" y="5325346"/>
            <a:ext cx="6678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Исходное положение. Указательный палец и мизинец выпрямить. Средний и безымянный - прижать большим пальцем к ладони. Сначала упражнение выполнять каждой рукой по очереди.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4360" y="1052736"/>
            <a:ext cx="3786214" cy="2808312"/>
          </a:xfrm>
          <a:prstGeom prst="rect">
            <a:avLst/>
          </a:prstGeom>
        </p:spPr>
      </p:pic>
      <p:pic>
        <p:nvPicPr>
          <p:cNvPr id="3" name="Рисунок 2" descr="i.jpeg"/>
          <p:cNvPicPr>
            <a:picLocks noChangeAspect="1"/>
          </p:cNvPicPr>
          <p:nvPr/>
        </p:nvPicPr>
        <p:blipFill>
          <a:blip r:embed="rId3" cstate="print"/>
          <a:srcRect l="15000" r="9999" b="-20001"/>
          <a:stretch>
            <a:fillRect/>
          </a:stretch>
        </p:blipFill>
        <p:spPr>
          <a:xfrm>
            <a:off x="2786051" y="0"/>
            <a:ext cx="1500198" cy="2714620"/>
          </a:xfrm>
          <a:prstGeom prst="rect">
            <a:avLst/>
          </a:prstGeom>
        </p:spPr>
      </p:pic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3" cstate="print"/>
          <a:srcRect l="15000" r="9999" b="-20001"/>
          <a:stretch>
            <a:fillRect/>
          </a:stretch>
        </p:blipFill>
        <p:spPr>
          <a:xfrm>
            <a:off x="2843808" y="0"/>
            <a:ext cx="1500198" cy="2714620"/>
          </a:xfrm>
          <a:prstGeom prst="rect">
            <a:avLst/>
          </a:prstGeom>
        </p:spPr>
      </p:pic>
      <p:pic>
        <p:nvPicPr>
          <p:cNvPr id="5" name="Рисунок 2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1800200" cy="2361178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907705" y="2492896"/>
            <a:ext cx="3123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ПЕГГИ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708920"/>
            <a:ext cx="3168352" cy="158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Правая рука"кошка"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левая рука - "кошка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".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4293096"/>
            <a:ext cx="3779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lang="ru-RU" sz="2400" b="1" dirty="0" err="1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Пегги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кошечка жила.</a:t>
            </a:r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Она забавна и мила. </a:t>
            </a:r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Ах. до чего она мила! </a:t>
            </a:r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Спляшем, </a:t>
            </a:r>
            <a:r>
              <a:rPr lang="ru-RU" sz="2400" b="1" dirty="0" err="1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Пэгги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спляшем!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293097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Двумя руками изображаем "кошек"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 пританцовывают.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784767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052736"/>
            <a:ext cx="2143140" cy="26789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67944" y="3501008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Пэгги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старый жил козёл,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Он бородой дорожки мёл,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Ах, до чего ж смешной козёл!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Спляшем,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Пэгги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спляшем!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3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84" y="332656"/>
            <a:ext cx="2068316" cy="2592288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3" name="Рисунок 12" descr="i.jpeg"/>
          <p:cNvPicPr>
            <a:picLocks noChangeAspect="1"/>
          </p:cNvPicPr>
          <p:nvPr/>
        </p:nvPicPr>
        <p:blipFill>
          <a:blip r:embed="rId4" cstate="print"/>
          <a:srcRect l="15000" r="9999" b="-20001"/>
          <a:stretch>
            <a:fillRect/>
          </a:stretch>
        </p:blipFill>
        <p:spPr>
          <a:xfrm>
            <a:off x="2987824" y="0"/>
            <a:ext cx="1500198" cy="27146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3528" y="3140968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Правая рука - "коза".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левая рука - "коза".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4653136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Двумя руками "козы".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Дети </a:t>
            </a:r>
            <a:r>
              <a:rPr lang="ru-RU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пританцовы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вают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9792" y="2636912"/>
            <a:ext cx="2355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ПЕГГИ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2552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340768"/>
            <a:ext cx="2357454" cy="27626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5856" y="4509120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Пэгги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жил смешной щенок,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Он танцевать под дудку мог.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Ах, до чего ж смешной щенок!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Спляшем,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Пэгги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спляшем! </a:t>
            </a:r>
            <a:endParaRPr lang="ru-RU" sz="2400" dirty="0"/>
          </a:p>
        </p:txBody>
      </p:sp>
      <p:pic>
        <p:nvPicPr>
          <p:cNvPr id="6" name="Рисунок 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41" y="404664"/>
            <a:ext cx="2327845" cy="2160240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4" cstate="print"/>
          <a:srcRect l="15000" r="9999" b="-20001"/>
          <a:stretch>
            <a:fillRect/>
          </a:stretch>
        </p:blipFill>
        <p:spPr>
          <a:xfrm>
            <a:off x="2786051" y="0"/>
            <a:ext cx="1500198" cy="2714620"/>
          </a:xfrm>
          <a:prstGeom prst="rect">
            <a:avLst/>
          </a:prstGeom>
        </p:spPr>
      </p:pic>
      <p:pic>
        <p:nvPicPr>
          <p:cNvPr id="8" name="Рисунок 7" descr="i.jpeg"/>
          <p:cNvPicPr>
            <a:picLocks noChangeAspect="1"/>
          </p:cNvPicPr>
          <p:nvPr/>
        </p:nvPicPr>
        <p:blipFill>
          <a:blip r:embed="rId4" cstate="print"/>
          <a:srcRect l="15000" r="9999" b="-20001"/>
          <a:stretch>
            <a:fillRect/>
          </a:stretch>
        </p:blipFill>
        <p:spPr>
          <a:xfrm>
            <a:off x="2938451" y="152400"/>
            <a:ext cx="1500198" cy="27146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71800" y="2780928"/>
            <a:ext cx="2283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ПЕГГИ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708920"/>
            <a:ext cx="2880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Правая рука - упражнение "собака".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левая рука - упражнение "собака".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813994"/>
            <a:ext cx="280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Двумя руками изображаем "собак".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Дети </a:t>
            </a:r>
            <a:r>
              <a:rPr lang="ru-RU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пританцовы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вают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7"/>
            <a:ext cx="617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СОЗДАНИЕ ЗДОРОВЬЕСБЕРЕГАЮЩЕЙ СРЕДЫ В ДЕТСКОМ САДУ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7272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нашем саду созданы все условия </a:t>
            </a:r>
            <a:r>
              <a:rPr lang="ru-RU" sz="2000" dirty="0" err="1" smtClean="0"/>
              <a:t>здоровьесберегающего</a:t>
            </a:r>
            <a:r>
              <a:rPr lang="ru-RU" sz="2000" dirty="0" smtClean="0"/>
              <a:t> процесса воспитания и развития детей такие как: организация разных видов деятельности детей в игровой форме, являясь участниками этого общего процесса, мы уделяем особое внимание обучению дошкольников основным движениям и навыкам здорового образа жизни применяя на практике внедрение различных методов и приемов для создания среды </a:t>
            </a:r>
            <a:r>
              <a:rPr lang="ru-RU" sz="2000" dirty="0" err="1" smtClean="0"/>
              <a:t>здоровьесберегающего</a:t>
            </a:r>
            <a:r>
              <a:rPr lang="ru-RU" sz="2000" dirty="0" smtClean="0"/>
              <a:t> процесса во всех группах.</a:t>
            </a:r>
          </a:p>
          <a:p>
            <a:r>
              <a:rPr lang="ru-RU" sz="2000" dirty="0" smtClean="0"/>
              <a:t>Гимнастика пальчиковая. Проводится с младшего возраста индивидуально либо с подгруппой ежедневно воспитателем. Рекомендуется всем детям, особенно с речевыми проблемами. Проводится в любое удобное время, а так же во время</a:t>
            </a:r>
          </a:p>
          <a:p>
            <a:r>
              <a:rPr lang="ru-RU" sz="2000" dirty="0" smtClean="0"/>
              <a:t>занятий.</a:t>
            </a:r>
            <a:endParaRPr lang="ru-RU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700808"/>
            <a:ext cx="7772400" cy="182976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Благодарим за внимание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3501008"/>
            <a:ext cx="7776864" cy="11997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Студенты второго курса группы д931у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Freez\Desktop\з.с.т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093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89640" cy="136815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90000"/>
                  </a:schemeClr>
                </a:solidFill>
              </a:rPr>
              <a:t>Картотека пальчиковой гимнастики по  лексической теме: «Дикие животные»</a:t>
            </a:r>
            <a:endParaRPr lang="ru-RU" sz="3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Пальчиковые игры и упражнения — наилучшее средство для развития мелкой моторики и речи в своей совокупности. Разучивание текстов с применением «пальчиковой» гимнастики способствует более быстрому формированию речи, пространственного мышления, внимания, воображения, помогает в усвоении эмоциональной выразительности. В конечном итоге, малыш лучше усваивает стихотворные тексты; его речь становится более выразительной. Игры с пальчиками — представляют собой не только способ развития речи и мелкой моторики, но несут в себе моменты радостного общения с близкими людьми.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чка 3"/>
          <p:cNvSpPr/>
          <p:nvPr/>
        </p:nvSpPr>
        <p:spPr>
          <a:xfrm>
            <a:off x="0" y="0"/>
            <a:ext cx="9144000" cy="6858000"/>
          </a:xfrm>
          <a:prstGeom prst="plaqu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Hand_276337_1.jpg"/>
          <p:cNvPicPr>
            <a:picLocks noChangeAspect="1"/>
          </p:cNvPicPr>
          <p:nvPr/>
        </p:nvPicPr>
        <p:blipFill>
          <a:blip r:embed="rId2" cstate="print"/>
          <a:srcRect l="4128" r="5392"/>
          <a:stretch>
            <a:fillRect/>
          </a:stretch>
        </p:blipFill>
        <p:spPr>
          <a:xfrm rot="630336">
            <a:off x="3595041" y="360759"/>
            <a:ext cx="4450414" cy="5364971"/>
          </a:xfrm>
          <a:prstGeom prst="roundRect">
            <a:avLst/>
          </a:prstGeom>
          <a:ln w="76200">
            <a:noFill/>
            <a:prstDash val="sysDot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Прямоугольник 6"/>
          <p:cNvSpPr/>
          <p:nvPr/>
        </p:nvSpPr>
        <p:spPr>
          <a:xfrm rot="19559013">
            <a:off x="-193506" y="1628692"/>
            <a:ext cx="5369728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Пальчиковая гимнастика.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Дикие животные.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44" y="214290"/>
            <a:ext cx="8786874" cy="635798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1500198" cy="28953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643314"/>
            <a:ext cx="5715040" cy="264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Вариант 1.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Исходное положение. Указательный и средний пальцы вытянуть вверх, мизинец и безымянный прижать к ладони большим пальцем.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Удерживать пальцы в таком положении на счёт до 5-10. Упражнение выполнять сначала каждой рукой по очереди, затем - двумя руками одновременно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1928802"/>
            <a:ext cx="46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там скачет на лужайке?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длинноухий зайка!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642918"/>
            <a:ext cx="18952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Зайка.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 descr="0238b5c01c4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7810">
            <a:off x="5749516" y="1390641"/>
            <a:ext cx="3379305" cy="4967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44" y="214290"/>
            <a:ext cx="8786874" cy="635798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 rot="203523">
            <a:off x="571472" y="285728"/>
            <a:ext cx="164307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3929066"/>
            <a:ext cx="4929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Вариант 2.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Исходное положение. Сгибать и разгибать указательный и средний пальцы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вниз-вверх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на счёт "раз-два".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Зайка серенький сидит и ушами шевелит.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1857364"/>
            <a:ext cx="550150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Зайка серенький сидит и ушами шевелит.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Раз-два, раз-два. И ушами шевелит!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714357"/>
            <a:ext cx="46434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Зайка.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Рисунок 10" descr="animashki-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22601">
            <a:off x="4343410" y="2527339"/>
            <a:ext cx="4004449" cy="4204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0" y="0"/>
            <a:ext cx="9144000" cy="6858000"/>
          </a:xfrm>
          <a:prstGeom prst="plaqu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1_580(5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12380">
            <a:off x="191620" y="665631"/>
            <a:ext cx="3978957" cy="288131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Рисунок 76"/>
          <p:cNvPicPr>
            <a:picLocks noChangeAspect="1" noChangeArrowheads="1"/>
          </p:cNvPicPr>
          <p:nvPr/>
        </p:nvPicPr>
        <p:blipFill>
          <a:blip r:embed="rId3" cstate="print"/>
          <a:srcRect t="53333"/>
          <a:stretch>
            <a:fillRect/>
          </a:stretch>
        </p:blipFill>
        <p:spPr bwMode="auto">
          <a:xfrm flipH="1">
            <a:off x="4319868" y="2571744"/>
            <a:ext cx="4412345" cy="2143140"/>
          </a:xfrm>
          <a:prstGeom prst="round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29092" y="1428736"/>
            <a:ext cx="4714908" cy="7831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елки на пригорке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Спрятался зайчишка в норке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072074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Левая ладонь почти горизонтальная, правая тоже. Указательный и мизинец правой руки упираются в указательный и мизинец левой. Средний и безымянный пальцы правой руки подняты и разведены в стороны (ушки). Большой палец прижат.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7686" y="357166"/>
            <a:ext cx="4143404" cy="85129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Зайчик в норке.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514</TotalTime>
  <Words>1495</Words>
  <Application>Microsoft Office PowerPoint</Application>
  <PresentationFormat>Экран (4:3)</PresentationFormat>
  <Paragraphs>192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Изящная</vt:lpstr>
      <vt:lpstr>Презентация: «Здоровьесберегающие технологии: развитие игровой деятельности </vt:lpstr>
      <vt:lpstr>Слайд 2</vt:lpstr>
      <vt:lpstr>Слайд 3</vt:lpstr>
      <vt:lpstr>Слайд 4</vt:lpstr>
      <vt:lpstr>Картотека пальчиковой гимнастики по  лексической теме: «Дикие животные»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Картотека пальчиковой гимнастики по лексической теме : «Домашние животные»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Freez</cp:lastModifiedBy>
  <cp:revision>58</cp:revision>
  <dcterms:created xsi:type="dcterms:W3CDTF">2012-11-06T17:01:16Z</dcterms:created>
  <dcterms:modified xsi:type="dcterms:W3CDTF">2014-11-17T18:25:09Z</dcterms:modified>
</cp:coreProperties>
</file>