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63" r:id="rId5"/>
    <p:sldId id="260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46F99D-EB9C-48D8-B78B-3DE150AEC4C1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8FAD632-A1E6-4C22-8604-684502CC4A3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071546"/>
            <a:ext cx="76438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Lucida Sans Unicode" pitchFamily="34" charset="0"/>
                <a:ea typeface="Batang" pitchFamily="18" charset="-127"/>
                <a:cs typeface="Lucida Sans Unicode" pitchFamily="34" charset="0"/>
              </a:rPr>
              <a:t>РАЗВИВАЮЩАЯ ПРЕДМЕТНО-ПРОСТРАНСТВЕННАЯ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Lucida Sans Unicode" pitchFamily="34" charset="0"/>
                <a:ea typeface="Batang" pitchFamily="18" charset="-127"/>
                <a:cs typeface="Lucida Sans Unicode" pitchFamily="34" charset="0"/>
              </a:rPr>
              <a:t>СРЕДА 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Lucida Sans Unicode" pitchFamily="34" charset="0"/>
                <a:ea typeface="Batang" pitchFamily="18" charset="-127"/>
                <a:cs typeface="Lucida Sans Unicode" pitchFamily="34" charset="0"/>
              </a:rPr>
              <a:t>по программе «Детство»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Lucida Sans Unicode" pitchFamily="34" charset="0"/>
                <a:ea typeface="Batang" pitchFamily="18" charset="-127"/>
                <a:cs typeface="Lucida Sans Unicode" pitchFamily="34" charset="0"/>
              </a:rPr>
              <a:t>В соответствии с ФГОС</a:t>
            </a:r>
          </a:p>
          <a:p>
            <a:pPr algn="ctr"/>
            <a:r>
              <a:rPr lang="ru-RU" sz="3200" b="1" i="1" dirty="0" smtClean="0">
                <a:solidFill>
                  <a:srgbClr val="FFC000"/>
                </a:solidFill>
                <a:latin typeface="Lucida Sans Unicode" pitchFamily="34" charset="0"/>
                <a:ea typeface="Batang" pitchFamily="18" charset="-127"/>
                <a:cs typeface="Lucida Sans Unicode" pitchFamily="34" charset="0"/>
              </a:rPr>
              <a:t>Детей раннего дошкольного возраста</a:t>
            </a:r>
            <a:endParaRPr lang="ru-RU" sz="3200" b="1" i="1" dirty="0">
              <a:solidFill>
                <a:srgbClr val="FFC000"/>
              </a:solidFill>
              <a:latin typeface="Lucida Sans Unicode" pitchFamily="34" charset="0"/>
              <a:ea typeface="Batang" pitchFamily="18" charset="-127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504" y="578645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Подготовила: </a:t>
            </a:r>
            <a:r>
              <a:rPr lang="ru-RU" dirty="0" err="1" smtClean="0">
                <a:solidFill>
                  <a:srgbClr val="FFC000"/>
                </a:solidFill>
              </a:rPr>
              <a:t>Сингатулина</a:t>
            </a:r>
            <a:r>
              <a:rPr lang="ru-RU" dirty="0" smtClean="0">
                <a:solidFill>
                  <a:srgbClr val="FFC000"/>
                </a:solidFill>
              </a:rPr>
              <a:t> Н.Н.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857364"/>
            <a:ext cx="75009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sz="2400" b="1" dirty="0" smtClean="0"/>
              <a:t>Развивающая предметно-пространственная среда</a:t>
            </a:r>
            <a:r>
              <a:rPr lang="ru-RU" sz="2400" dirty="0" smtClean="0"/>
              <a:t> – часть образовательной среды, представленная специально организованным пространством (помещениями, участком и т.п.), материалами, оборудованием и инвентарем для развития детей дошкольного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428868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содержательно насыщенной;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трансформируемой;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полифункциональной;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вариативной;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доступной;</a:t>
            </a:r>
          </a:p>
          <a:p>
            <a:pPr algn="ct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B050"/>
                </a:solidFill>
              </a:rPr>
              <a:t>безопасной.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071546"/>
            <a:ext cx="7286676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600" dirty="0" smtClean="0">
                <a:solidFill>
                  <a:srgbClr val="C00000"/>
                </a:solidFill>
              </a:rPr>
              <a:t>Развивающая предметно-пространственная среда  должна быть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76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Основные характеристики развивающей предметно пространственной среды: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28596" y="2009107"/>
            <a:ext cx="8358246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Разнообразие: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наличие всевозможного и максимально вариативного игрового и дидактического материала для развития ребенка.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Доступность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(расположение игрового и дидактического материала в поле зрения и досягаемости ребенка).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3.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Эмоциогенность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(обеспечение индивидуальной комфортности, психологической защищенности и эмоционального благополучия): среда должна быть яркой, красочной, привлекающей внимание ребенка и вызывающей у него положительные эмоции; позволить ребенку проявить свои эмоции.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Гибкое зонирование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пространства по направлениям деятельности: построение не пересекающихся друг с другом развивающих зон, некая параллельность — это связано с особенностями возраста: играем не вместе, а рядом.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5.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Взаимодополняемость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взаимозаменяемость предметов одной зоны и другой.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6.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Удовлетворение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естественной детской активности (ранний возраст —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возраст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Calibri" pitchFamily="34" charset="0"/>
                <a:cs typeface="Times New Roman" pitchFamily="18" charset="0"/>
              </a:rPr>
              <a:t> повышенной двигательной активности, исследовательского характера). Для удовлетворения возрастной активности ребенка необходимо, чтобы он имел возможность преобразовывать окружающую среду, изменять ее самыми разнообразными способами.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071802" y="2285992"/>
            <a:ext cx="2500330" cy="250033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cs typeface="FrankRuehl" pitchFamily="34" charset="-79"/>
              </a:rPr>
              <a:t>Развивающая предметно-пространственная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cs typeface="FrankRuehl" pitchFamily="34" charset="-79"/>
              </a:rPr>
              <a:t>среда</a:t>
            </a:r>
            <a:endParaRPr lang="ru-RU" dirty="0">
              <a:solidFill>
                <a:schemeClr val="tx1"/>
              </a:solidFill>
              <a:cs typeface="FrankRuehl" pitchFamily="34" charset="-79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1472" y="1428736"/>
            <a:ext cx="1714512" cy="928694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«Книги»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44" y="3071810"/>
            <a:ext cx="192882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Строительный центр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348" y="5072074"/>
            <a:ext cx="1714512" cy="92869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развивающих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игр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714356"/>
            <a:ext cx="1928826" cy="928694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двигательной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активности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86512" y="1285860"/>
            <a:ext cx="2071702" cy="92869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 « Сюжетно - ролевых игр»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16" y="2857496"/>
            <a:ext cx="1714512" cy="9286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Сенсорный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86512" y="4786322"/>
            <a:ext cx="1714512" cy="92869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Центр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«Воды и песка»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00430" y="5715016"/>
            <a:ext cx="1714512" cy="92869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Музыкальный центр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трелка вверх 12"/>
          <p:cNvSpPr/>
          <p:nvPr/>
        </p:nvSpPr>
        <p:spPr>
          <a:xfrm rot="18097150">
            <a:off x="2698308" y="1914419"/>
            <a:ext cx="357190" cy="1000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 rot="16200000">
            <a:off x="2393160" y="3036072"/>
            <a:ext cx="357190" cy="8572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4071934" y="1714488"/>
            <a:ext cx="357190" cy="514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rot="3713572">
            <a:off x="5561596" y="1821850"/>
            <a:ext cx="357190" cy="1000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4016474">
            <a:off x="2758783" y="4298078"/>
            <a:ext cx="357190" cy="1000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4214810" y="4857760"/>
            <a:ext cx="285752" cy="7858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 rot="7640364">
            <a:off x="5613705" y="4160046"/>
            <a:ext cx="357190" cy="1000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5400000">
            <a:off x="5965060" y="2821758"/>
            <a:ext cx="357190" cy="100017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000100" y="142852"/>
            <a:ext cx="71649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СХЕМА ГРУППОВОЙ СРЕДЫ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58" y="1400323"/>
            <a:ext cx="800105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48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Calibri" pitchFamily="34" charset="0"/>
              </a:rPr>
              <a:t>Таким образом,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48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Calibri" pitchFamily="34" charset="0"/>
              </a:rPr>
              <a:t>развивающая предметно-пространственная среда  выполняет образовательную,  развивающую,  воспитывающую,  стимулирующую, организационную,  коммуникативную  функции.  Но  самое  главное  -  она  работает на развитие самостоятельности и самодеятельности ребенка.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84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9" y="2285992"/>
            <a:ext cx="66437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326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2015-01-27T17:18:44Z</dcterms:created>
  <dcterms:modified xsi:type="dcterms:W3CDTF">2015-01-28T06:37:18Z</dcterms:modified>
</cp:coreProperties>
</file>