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43" r:id="rId4"/>
    <p:sldId id="342" r:id="rId5"/>
    <p:sldId id="341" r:id="rId6"/>
    <p:sldId id="340" r:id="rId7"/>
    <p:sldId id="339" r:id="rId8"/>
    <p:sldId id="306" r:id="rId9"/>
    <p:sldId id="303" r:id="rId10"/>
    <p:sldId id="309" r:id="rId11"/>
    <p:sldId id="314" r:id="rId12"/>
    <p:sldId id="313" r:id="rId13"/>
    <p:sldId id="338" r:id="rId14"/>
    <p:sldId id="312" r:id="rId15"/>
    <p:sldId id="311" r:id="rId16"/>
    <p:sldId id="310" r:id="rId17"/>
    <p:sldId id="297" r:id="rId18"/>
    <p:sldId id="308" r:id="rId19"/>
    <p:sldId id="290" r:id="rId20"/>
    <p:sldId id="344" r:id="rId21"/>
    <p:sldId id="345" r:id="rId22"/>
    <p:sldId id="34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C2E"/>
    <a:srgbClr val="34733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64" autoAdjust="0"/>
    <p:restoredTop sz="94660"/>
  </p:normalViewPr>
  <p:slideViewPr>
    <p:cSldViewPr>
      <p:cViewPr varScale="1">
        <p:scale>
          <a:sx n="103" d="100"/>
          <a:sy n="103" d="100"/>
        </p:scale>
        <p:origin x="-18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A9C-5ACD-4608-9CFF-51A1DC27DD0A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43-03F3-4868-8442-1AFD8B1BF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A9C-5ACD-4608-9CFF-51A1DC27DD0A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43-03F3-4868-8442-1AFD8B1BF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A9C-5ACD-4608-9CFF-51A1DC27DD0A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43-03F3-4868-8442-1AFD8B1BF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A9C-5ACD-4608-9CFF-51A1DC27DD0A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43-03F3-4868-8442-1AFD8B1BF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A9C-5ACD-4608-9CFF-51A1DC27DD0A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43-03F3-4868-8442-1AFD8B1BF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A9C-5ACD-4608-9CFF-51A1DC27DD0A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43-03F3-4868-8442-1AFD8B1BF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A9C-5ACD-4608-9CFF-51A1DC27DD0A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43-03F3-4868-8442-1AFD8B1BF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A9C-5ACD-4608-9CFF-51A1DC27DD0A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43-03F3-4868-8442-1AFD8B1BF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A9C-5ACD-4608-9CFF-51A1DC27DD0A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43-03F3-4868-8442-1AFD8B1BF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A9C-5ACD-4608-9CFF-51A1DC27DD0A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43-03F3-4868-8442-1AFD8B1BF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3A9C-5ACD-4608-9CFF-51A1DC27DD0A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43-03F3-4868-8442-1AFD8B1BF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A3A9C-5ACD-4608-9CFF-51A1DC27DD0A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6BA43-03F3-4868-8442-1AFD8B1BF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736303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Фразеологические  обороты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 пособие  по русскому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языку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91072"/>
          </a:xfrm>
        </p:spPr>
        <p:txBody>
          <a:bodyPr>
            <a:normAutofit fontScale="85000" lnSpcReduction="20000"/>
          </a:bodyPr>
          <a:lstStyle/>
          <a:p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Сырицо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Александровна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лицей №126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Санкт-Петербург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6248" y="6000768"/>
            <a:ext cx="913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г.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0" y="188640"/>
            <a:ext cx="8892480" cy="648072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ru-RU" dirty="0" smtClean="0">
              <a:latin typeface="Arial"/>
              <a:ea typeface="Times New Roman"/>
            </a:endParaRPr>
          </a:p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4000" dirty="0" smtClean="0">
                <a:latin typeface="Arial"/>
                <a:ea typeface="Times New Roman"/>
              </a:rPr>
              <a:t>2</a:t>
            </a:r>
            <a:r>
              <a:rPr lang="ru-RU" sz="4000" dirty="0">
                <a:latin typeface="Arial"/>
                <a:ea typeface="Times New Roman"/>
              </a:rPr>
              <a:t>. Найдите предложения, в которых встречаются несвободные словосочетания.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sz="4000" dirty="0">
                <a:latin typeface="Times New Roman"/>
                <a:ea typeface="Times New Roman"/>
              </a:rPr>
              <a:t>А. Чуть стелется туман над золотистой нивой (К. Фофанов).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sz="4000" dirty="0">
                <a:latin typeface="Times New Roman"/>
                <a:ea typeface="Times New Roman"/>
              </a:rPr>
              <a:t>Б. И веют древними поверьями ее упругие шелка (А. Блок).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sz="4000" dirty="0">
                <a:latin typeface="Times New Roman"/>
                <a:ea typeface="Times New Roman"/>
              </a:rPr>
              <a:t>В. С часу на час Сергей ожидал телеграммы (А. Гайдар).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sz="4000" dirty="0">
                <a:latin typeface="Times New Roman"/>
                <a:ea typeface="Times New Roman"/>
              </a:rPr>
              <a:t>Г. Он всю литературу как свои пять пальцев знает (Б. Лавренев).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sz="4000" dirty="0">
                <a:latin typeface="Times New Roman"/>
                <a:ea typeface="Times New Roman"/>
              </a:rPr>
              <a:t>Д. Симонов в виде шутки хлопал меня по плечу (В. Гиляровский).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sz="4000" dirty="0">
                <a:latin typeface="Times New Roman"/>
                <a:ea typeface="Times New Roman"/>
              </a:rPr>
              <a:t>Е. Но и такая цена была мне не по карману (С. Маршак).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08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/>
          <a:lstStyle/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ru-RU" dirty="0" smtClean="0">
              <a:latin typeface="Arial"/>
              <a:ea typeface="Times New Roman"/>
            </a:endParaRPr>
          </a:p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>
                <a:latin typeface="Arial"/>
                <a:ea typeface="Times New Roman"/>
              </a:rPr>
              <a:t> </a:t>
            </a:r>
            <a:r>
              <a:rPr lang="ru-RU" dirty="0" smtClean="0">
                <a:latin typeface="Arial"/>
                <a:ea typeface="Times New Roman"/>
              </a:rPr>
              <a:t>   3</a:t>
            </a:r>
            <a:r>
              <a:rPr lang="ru-RU" dirty="0">
                <a:latin typeface="Arial"/>
                <a:ea typeface="Times New Roman"/>
              </a:rPr>
              <a:t>. Укажите фразеологизмы — синонимы к словосочетанию очень быстро: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а</a:t>
            </a:r>
            <a:r>
              <a:rPr lang="ru-RU" dirty="0">
                <a:latin typeface="Times New Roman"/>
                <a:ea typeface="Times New Roman"/>
              </a:rPr>
              <a:t>) как с гуся вода;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б</a:t>
            </a:r>
            <a:r>
              <a:rPr lang="ru-RU" dirty="0">
                <a:latin typeface="Times New Roman"/>
                <a:ea typeface="Times New Roman"/>
              </a:rPr>
              <a:t>) хоть пруд пруди;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в</a:t>
            </a:r>
            <a:r>
              <a:rPr lang="ru-RU" dirty="0">
                <a:latin typeface="Times New Roman"/>
                <a:ea typeface="Times New Roman"/>
              </a:rPr>
              <a:t>) пуд соли съесть;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г</a:t>
            </a:r>
            <a:r>
              <a:rPr lang="ru-RU" dirty="0">
                <a:latin typeface="Times New Roman"/>
                <a:ea typeface="Times New Roman"/>
              </a:rPr>
              <a:t>) сломя голову;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д</a:t>
            </a:r>
            <a:r>
              <a:rPr lang="ru-RU" dirty="0">
                <a:latin typeface="Times New Roman"/>
                <a:ea typeface="Times New Roman"/>
              </a:rPr>
              <a:t>) вытягиваться в струнку;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е</a:t>
            </a:r>
            <a:r>
              <a:rPr lang="ru-RU" dirty="0">
                <a:latin typeface="Times New Roman"/>
                <a:ea typeface="Times New Roman"/>
              </a:rPr>
              <a:t>) во весь дух.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08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latin typeface="Arial"/>
                <a:ea typeface="Times New Roman"/>
              </a:rPr>
              <a:t>   4</a:t>
            </a:r>
            <a:r>
              <a:rPr lang="ru-RU" dirty="0">
                <a:latin typeface="Arial"/>
                <a:ea typeface="Times New Roman"/>
              </a:rPr>
              <a:t>. Найдите синонимические фразеологизмы: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 а</a:t>
            </a:r>
            <a:r>
              <a:rPr lang="ru-RU" dirty="0">
                <a:latin typeface="Times New Roman"/>
                <a:ea typeface="Times New Roman"/>
              </a:rPr>
              <a:t>) волосы дыбом;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 б</a:t>
            </a:r>
            <a:r>
              <a:rPr lang="ru-RU" dirty="0">
                <a:latin typeface="Times New Roman"/>
                <a:ea typeface="Times New Roman"/>
              </a:rPr>
              <a:t>) два сапога пара;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 в</a:t>
            </a:r>
            <a:r>
              <a:rPr lang="ru-RU" dirty="0">
                <a:latin typeface="Times New Roman"/>
                <a:ea typeface="Times New Roman"/>
              </a:rPr>
              <a:t>) ум за разум заходит;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 г</a:t>
            </a:r>
            <a:r>
              <a:rPr lang="ru-RU" dirty="0">
                <a:latin typeface="Times New Roman"/>
                <a:ea typeface="Times New Roman"/>
              </a:rPr>
              <a:t>) испустить дух;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 д</a:t>
            </a:r>
            <a:r>
              <a:rPr lang="ru-RU" dirty="0">
                <a:latin typeface="Times New Roman"/>
                <a:ea typeface="Times New Roman"/>
              </a:rPr>
              <a:t>) протянуть ноги;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 е</a:t>
            </a:r>
            <a:r>
              <a:rPr lang="ru-RU" dirty="0">
                <a:latin typeface="Times New Roman"/>
                <a:ea typeface="Times New Roman"/>
              </a:rPr>
              <a:t>) кровь стынет в жилах;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 ж</a:t>
            </a:r>
            <a:r>
              <a:rPr lang="ru-RU" dirty="0">
                <a:latin typeface="Times New Roman"/>
                <a:ea typeface="Times New Roman"/>
              </a:rPr>
              <a:t>) голова идет кругом;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 з</a:t>
            </a:r>
            <a:r>
              <a:rPr lang="ru-RU" dirty="0">
                <a:latin typeface="Times New Roman"/>
                <a:ea typeface="Times New Roman"/>
              </a:rPr>
              <a:t>) одним миром мазаны.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08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>
                <a:latin typeface="Arial"/>
                <a:ea typeface="Times New Roman"/>
              </a:rPr>
              <a:t>5. Найдите антонимические фразеологизмы: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а</a:t>
            </a:r>
            <a:r>
              <a:rPr lang="ru-RU" dirty="0">
                <a:latin typeface="Times New Roman"/>
                <a:ea typeface="Times New Roman"/>
              </a:rPr>
              <a:t>) семи пядей во лбу;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б</a:t>
            </a:r>
            <a:r>
              <a:rPr lang="ru-RU" dirty="0">
                <a:latin typeface="Times New Roman"/>
                <a:ea typeface="Times New Roman"/>
              </a:rPr>
              <a:t>) дойная корова;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в</a:t>
            </a:r>
            <a:r>
              <a:rPr lang="ru-RU" dirty="0">
                <a:latin typeface="Times New Roman"/>
                <a:ea typeface="Times New Roman"/>
              </a:rPr>
              <a:t>) китайская грамота;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г</a:t>
            </a:r>
            <a:r>
              <a:rPr lang="ru-RU" dirty="0">
                <a:latin typeface="Times New Roman"/>
                <a:ea typeface="Times New Roman"/>
              </a:rPr>
              <a:t>) заячья душа;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д</a:t>
            </a:r>
            <a:r>
              <a:rPr lang="ru-RU" dirty="0">
                <a:latin typeface="Times New Roman"/>
                <a:ea typeface="Times New Roman"/>
              </a:rPr>
              <a:t>) проще пареной репы;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е</a:t>
            </a:r>
            <a:r>
              <a:rPr lang="ru-RU" dirty="0">
                <a:latin typeface="Times New Roman"/>
                <a:ea typeface="Times New Roman"/>
              </a:rPr>
              <a:t>) не робкого десятка;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ж</a:t>
            </a:r>
            <a:r>
              <a:rPr lang="ru-RU" dirty="0">
                <a:latin typeface="Times New Roman"/>
                <a:ea typeface="Times New Roman"/>
              </a:rPr>
              <a:t>) олух царя небесного;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 з</a:t>
            </a:r>
            <a:r>
              <a:rPr lang="ru-RU" dirty="0">
                <a:latin typeface="Times New Roman"/>
                <a:ea typeface="Times New Roman"/>
              </a:rPr>
              <a:t>) </a:t>
            </a:r>
            <a:r>
              <a:rPr lang="ru-RU" dirty="0" smtClean="0">
                <a:latin typeface="Times New Roman"/>
                <a:ea typeface="Times New Roman"/>
              </a:rPr>
              <a:t>чёрная </a:t>
            </a:r>
            <a:r>
              <a:rPr lang="ru-RU" dirty="0">
                <a:latin typeface="Times New Roman"/>
                <a:ea typeface="Times New Roman"/>
              </a:rPr>
              <a:t>дыра.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35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741368"/>
          </a:xfrm>
        </p:spPr>
        <p:txBody>
          <a:bodyPr>
            <a:normAutofit/>
          </a:bodyPr>
          <a:lstStyle/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ru-RU" dirty="0" smtClean="0">
              <a:latin typeface="Arial"/>
              <a:ea typeface="Times New Roman"/>
            </a:endParaRPr>
          </a:p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>
                <a:latin typeface="Arial"/>
                <a:ea typeface="Times New Roman"/>
              </a:rPr>
              <a:t> </a:t>
            </a:r>
            <a:r>
              <a:rPr lang="ru-RU" dirty="0" smtClean="0">
                <a:latin typeface="Arial"/>
                <a:ea typeface="Times New Roman"/>
              </a:rPr>
              <a:t>   6</a:t>
            </a:r>
            <a:r>
              <a:rPr lang="ru-RU" dirty="0">
                <a:latin typeface="Arial"/>
                <a:ea typeface="Times New Roman"/>
              </a:rPr>
              <a:t>. Определите, кто является автором фразеологизмов литератур­ного </a:t>
            </a:r>
            <a:r>
              <a:rPr lang="ru-RU" dirty="0" smtClean="0">
                <a:latin typeface="Arial"/>
                <a:ea typeface="Times New Roman"/>
              </a:rPr>
              <a:t>происхождения:</a:t>
            </a:r>
            <a:endParaRPr lang="ru-RU" dirty="0" smtClean="0">
              <a:latin typeface="Times New Roman"/>
              <a:ea typeface="Times New Roman"/>
            </a:endParaRP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1) тришкин кафтан;                	а) А. Пушкин;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2</a:t>
            </a:r>
            <a:r>
              <a:rPr lang="ru-RU" dirty="0">
                <a:latin typeface="Times New Roman"/>
                <a:ea typeface="Times New Roman"/>
              </a:rPr>
              <a:t>) подковать блоху;                 </a:t>
            </a:r>
            <a:r>
              <a:rPr lang="ru-RU" dirty="0" smtClean="0">
                <a:latin typeface="Times New Roman"/>
                <a:ea typeface="Times New Roman"/>
              </a:rPr>
              <a:t>         б</a:t>
            </a:r>
            <a:r>
              <a:rPr lang="ru-RU" dirty="0">
                <a:latin typeface="Times New Roman"/>
                <a:ea typeface="Times New Roman"/>
              </a:rPr>
              <a:t>) И. Крылов;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3) вертеться как белка в колесе;       </a:t>
            </a:r>
            <a:r>
              <a:rPr lang="ru-RU" dirty="0" smtClean="0">
                <a:latin typeface="Times New Roman"/>
                <a:ea typeface="Times New Roman"/>
              </a:rPr>
              <a:t>в</a:t>
            </a:r>
            <a:r>
              <a:rPr lang="ru-RU" dirty="0">
                <a:latin typeface="Times New Roman"/>
                <a:ea typeface="Times New Roman"/>
              </a:rPr>
              <a:t>) Н. Гоголь;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4) есть еще порох в пороховницах,  </a:t>
            </a:r>
            <a:r>
              <a:rPr lang="ru-RU" dirty="0" smtClean="0">
                <a:latin typeface="Times New Roman"/>
                <a:ea typeface="Times New Roman"/>
              </a:rPr>
              <a:t>г</a:t>
            </a:r>
            <a:r>
              <a:rPr lang="ru-RU" dirty="0">
                <a:latin typeface="Times New Roman"/>
                <a:ea typeface="Times New Roman"/>
              </a:rPr>
              <a:t>) Н. Лесков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  <a:endParaRPr lang="ru-RU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908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0" y="0"/>
            <a:ext cx="8964488" cy="6674843"/>
          </a:xfrm>
        </p:spPr>
        <p:txBody>
          <a:bodyPr/>
          <a:lstStyle/>
          <a:p>
            <a:pPr marL="152400" indent="0">
              <a:lnSpc>
                <a:spcPct val="141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ru-RU" dirty="0" smtClean="0">
              <a:latin typeface="Arial"/>
              <a:ea typeface="Times New Roman"/>
            </a:endParaRPr>
          </a:p>
          <a:p>
            <a:pPr marL="152400" indent="0">
              <a:lnSpc>
                <a:spcPct val="141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latin typeface="Arial"/>
                <a:ea typeface="Times New Roman"/>
              </a:rPr>
              <a:t>7</a:t>
            </a:r>
            <a:r>
              <a:rPr lang="ru-RU" dirty="0">
                <a:latin typeface="Arial"/>
                <a:ea typeface="Times New Roman"/>
              </a:rPr>
              <a:t>. Укажите правильный синтаксический разбор предложения. </a:t>
            </a:r>
            <a:endParaRPr lang="ru-RU" dirty="0">
              <a:latin typeface="Times New Roman"/>
              <a:ea typeface="Times New Roman"/>
            </a:endParaRP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А. </a:t>
            </a:r>
            <a:r>
              <a:rPr lang="ru-RU" u="dotDash" dirty="0">
                <a:latin typeface="Times New Roman"/>
                <a:ea typeface="Times New Roman"/>
              </a:rPr>
              <a:t>Скрепя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ash" dirty="0">
                <a:latin typeface="Times New Roman"/>
                <a:ea typeface="Times New Roman"/>
              </a:rPr>
              <a:t>сердце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bl" dirty="0">
                <a:latin typeface="Times New Roman"/>
                <a:ea typeface="Times New Roman"/>
              </a:rPr>
              <a:t>пришлось дать согласие</a:t>
            </a:r>
            <a:r>
              <a:rPr lang="ru-RU" dirty="0">
                <a:latin typeface="Times New Roman"/>
                <a:ea typeface="Times New Roman"/>
              </a:rPr>
              <a:t>. 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Б. </a:t>
            </a:r>
            <a:r>
              <a:rPr lang="ru-RU" u="dotDash" dirty="0">
                <a:latin typeface="Times New Roman"/>
                <a:ea typeface="Times New Roman"/>
              </a:rPr>
              <a:t>Скрепя сердце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bl" dirty="0">
                <a:latin typeface="Times New Roman"/>
                <a:ea typeface="Times New Roman"/>
              </a:rPr>
              <a:t>пришлось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ash" dirty="0">
                <a:latin typeface="Times New Roman"/>
                <a:ea typeface="Times New Roman"/>
              </a:rPr>
              <a:t>дать согласие</a:t>
            </a:r>
            <a:r>
              <a:rPr lang="ru-RU" dirty="0">
                <a:latin typeface="Times New Roman"/>
                <a:ea typeface="Times New Roman"/>
              </a:rPr>
              <a:t>. 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В. </a:t>
            </a:r>
            <a:r>
              <a:rPr lang="ru-RU" u="dotDash" dirty="0">
                <a:latin typeface="Times New Roman"/>
                <a:ea typeface="Times New Roman"/>
              </a:rPr>
              <a:t>Скрепя сердце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bl" dirty="0">
                <a:latin typeface="Times New Roman"/>
                <a:ea typeface="Times New Roman"/>
              </a:rPr>
              <a:t>пришлось дать согласие</a:t>
            </a:r>
            <a:r>
              <a:rPr lang="ru-RU" dirty="0">
                <a:latin typeface="Times New Roman"/>
                <a:ea typeface="Times New Roman"/>
              </a:rPr>
              <a:t>. 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Г. </a:t>
            </a:r>
            <a:r>
              <a:rPr lang="ru-RU" u="dotDash" dirty="0">
                <a:latin typeface="Times New Roman"/>
                <a:ea typeface="Times New Roman"/>
              </a:rPr>
              <a:t>Скрепя сердце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bl" dirty="0">
                <a:latin typeface="Times New Roman"/>
                <a:ea typeface="Times New Roman"/>
              </a:rPr>
              <a:t>пришлось дать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ash" dirty="0">
                <a:latin typeface="Times New Roman"/>
                <a:ea typeface="Times New Roman"/>
              </a:rPr>
              <a:t>согласие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08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вариант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>
                <a:latin typeface="Arial"/>
                <a:ea typeface="Times New Roman"/>
              </a:rPr>
              <a:t>1. Укажите неверное утверждение: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а) фразеологизмам присуща устойчивость грамматической формы;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б) существуют многозначные фразеологизмы;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в) существуют синонимические и антонимические фразеологизмы;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г) к фразеологизмам нельзя отнести афоризмы.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08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>
                <a:latin typeface="Arial"/>
                <a:ea typeface="Times New Roman"/>
              </a:rPr>
              <a:t>2. Найдите предложения, в которых встречаются несвободные словосочетания.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А. Наперекор всем невзгодам я был бодр и весел (В. Гиляровский).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Б. Вся цепь гор </a:t>
            </a:r>
            <a:r>
              <a:rPr lang="ru-RU" dirty="0" err="1">
                <a:latin typeface="Times New Roman"/>
                <a:ea typeface="Times New Roman"/>
              </a:rPr>
              <a:t>Таунуса</a:t>
            </a:r>
            <a:r>
              <a:rPr lang="ru-RU" dirty="0">
                <a:latin typeface="Times New Roman"/>
                <a:ea typeface="Times New Roman"/>
              </a:rPr>
              <a:t> видна как на ладони (И. Тургенев).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В. Хотел о чем-то спросить, а ее нет как нет (М. Пришвин).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Г. И пострадали-то они когда-то за одно и то же (А. Говоров).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Д. Та же профессия, тот же круг знакомых, та же семейная ситуация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(Ф. Абрамов).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Е. Не вдруг раскрыл он мне свою душу (М.С.-Щедрин).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15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/>
          <a:lstStyle/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ru-RU" dirty="0" smtClean="0">
              <a:latin typeface="Arial"/>
              <a:ea typeface="Times New Roman"/>
            </a:endParaRPr>
          </a:p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latin typeface="Arial"/>
                <a:ea typeface="Times New Roman"/>
              </a:rPr>
              <a:t>3</a:t>
            </a:r>
            <a:r>
              <a:rPr lang="ru-RU" dirty="0">
                <a:latin typeface="Arial"/>
                <a:ea typeface="Times New Roman"/>
              </a:rPr>
              <a:t>. Укажите фразеологизмы — синонимы к словам угождать, льстить: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а</a:t>
            </a:r>
            <a:r>
              <a:rPr lang="ru-RU" dirty="0">
                <a:latin typeface="Times New Roman"/>
                <a:ea typeface="Times New Roman"/>
              </a:rPr>
              <a:t>) бередить душу;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б</a:t>
            </a:r>
            <a:r>
              <a:rPr lang="ru-RU" dirty="0">
                <a:latin typeface="Times New Roman"/>
                <a:ea typeface="Times New Roman"/>
              </a:rPr>
              <a:t>) невзирая на лица;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в</a:t>
            </a:r>
            <a:r>
              <a:rPr lang="ru-RU" dirty="0">
                <a:latin typeface="Times New Roman"/>
                <a:ea typeface="Times New Roman"/>
              </a:rPr>
              <a:t>) играть в кошки-мышки;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г</a:t>
            </a:r>
            <a:r>
              <a:rPr lang="ru-RU" dirty="0">
                <a:latin typeface="Times New Roman"/>
                <a:ea typeface="Times New Roman"/>
              </a:rPr>
              <a:t>) рассыпаться мелким бесом;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д</a:t>
            </a:r>
            <a:r>
              <a:rPr lang="ru-RU" dirty="0">
                <a:latin typeface="Times New Roman"/>
                <a:ea typeface="Times New Roman"/>
              </a:rPr>
              <a:t>) переворачивать вверх тормашками;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е</a:t>
            </a:r>
            <a:r>
              <a:rPr lang="ru-RU" dirty="0">
                <a:latin typeface="Times New Roman"/>
                <a:ea typeface="Times New Roman"/>
              </a:rPr>
              <a:t>) извиваться ужом.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69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>
                <a:latin typeface="Arial"/>
                <a:ea typeface="Times New Roman"/>
              </a:rPr>
              <a:t>4. Найдите синонимические фразеологизмы: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а) </a:t>
            </a:r>
            <a:r>
              <a:rPr lang="ru-RU" dirty="0">
                <a:latin typeface="Times New Roman"/>
                <a:ea typeface="Times New Roman"/>
              </a:rPr>
              <a:t>закинуть удочку;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б</a:t>
            </a:r>
            <a:r>
              <a:rPr lang="ru-RU" dirty="0">
                <a:latin typeface="Times New Roman"/>
                <a:ea typeface="Times New Roman"/>
              </a:rPr>
              <a:t>) показать где раки зимуют;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в</a:t>
            </a:r>
            <a:r>
              <a:rPr lang="ru-RU" dirty="0">
                <a:latin typeface="Times New Roman"/>
                <a:ea typeface="Times New Roman"/>
              </a:rPr>
              <a:t>) висеть на плечах;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г</a:t>
            </a:r>
            <a:r>
              <a:rPr lang="ru-RU" dirty="0">
                <a:latin typeface="Times New Roman"/>
                <a:ea typeface="Times New Roman"/>
              </a:rPr>
              <a:t>) шито-крыто;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д</a:t>
            </a:r>
            <a:r>
              <a:rPr lang="ru-RU" dirty="0">
                <a:latin typeface="Times New Roman"/>
                <a:ea typeface="Times New Roman"/>
              </a:rPr>
              <a:t>) наступать на пятки;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е</a:t>
            </a:r>
            <a:r>
              <a:rPr lang="ru-RU" dirty="0">
                <a:latin typeface="Times New Roman"/>
                <a:ea typeface="Times New Roman"/>
              </a:rPr>
              <a:t>) бросить пробный шар;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ж</a:t>
            </a:r>
            <a:r>
              <a:rPr lang="ru-RU" dirty="0">
                <a:latin typeface="Times New Roman"/>
                <a:ea typeface="Times New Roman"/>
              </a:rPr>
              <a:t>) концы в воду;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з) </a:t>
            </a:r>
            <a:r>
              <a:rPr lang="ru-RU" dirty="0">
                <a:latin typeface="Times New Roman"/>
                <a:ea typeface="Times New Roman"/>
              </a:rPr>
              <a:t>прописать ижицу.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33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792087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7992888" cy="4824536"/>
          </a:xfrm>
        </p:spPr>
        <p:txBody>
          <a:bodyPr>
            <a:normAutofit fontScale="92500" lnSpcReduction="10000"/>
          </a:bodyPr>
          <a:lstStyle/>
          <a:p>
            <a:pPr marL="152400" indent="-15240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Arial"/>
                <a:ea typeface="Times New Roman"/>
              </a:rPr>
              <a:t>1. Укажите неверное </a:t>
            </a:r>
            <a:r>
              <a:rPr lang="ru-RU" dirty="0" smtClean="0">
                <a:solidFill>
                  <a:schemeClr val="tx1"/>
                </a:solidFill>
                <a:latin typeface="Arial"/>
                <a:ea typeface="Times New Roman"/>
              </a:rPr>
              <a:t>утверждение:            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а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) фразеологизмы — свободные сочетания слов;</a:t>
            </a:r>
          </a:p>
          <a:p>
            <a:pPr marL="355600" indent="270510">
              <a:lnSpc>
                <a:spcPct val="141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б) существуют фразеологизмы-синонимы;</a:t>
            </a:r>
          </a:p>
          <a:p>
            <a:pPr marL="355600" indent="270510">
              <a:lnSpc>
                <a:spcPct val="141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в) к фразеологизмам можно отнести также и посло­вицы;</a:t>
            </a:r>
          </a:p>
          <a:p>
            <a:pPr marL="355600" indent="270510">
              <a:lnSpc>
                <a:spcPct val="141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г) в предложении фразеологизмы являются одним членом предложения.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75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>
                <a:latin typeface="Arial"/>
                <a:ea typeface="Times New Roman"/>
              </a:rPr>
              <a:t>5. Укажите соответствие антонимических фразеологизмов лево­го и правого столбиков: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а) задать перцу;         	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б) курить фимиам;       	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в) идти ва-банк;         	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г) кошки скребут на душе; 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д) лучше синица в руках...; 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е) отлегло от сердца; 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ж) гладить по шерсти;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з) обливать грязью.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95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-30556"/>
            <a:ext cx="9036496" cy="68580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ru-RU" dirty="0" smtClean="0">
              <a:latin typeface="Arial"/>
              <a:ea typeface="Times New Roman"/>
            </a:endParaRPr>
          </a:p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latin typeface="Arial"/>
                <a:ea typeface="Times New Roman"/>
              </a:rPr>
              <a:t>6</a:t>
            </a:r>
            <a:r>
              <a:rPr lang="ru-RU" dirty="0">
                <a:latin typeface="Arial"/>
                <a:ea typeface="Times New Roman"/>
              </a:rPr>
              <a:t>. Определите, кто является автором фразеологизмов литератур­ного происхождения:</a:t>
            </a: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1) двадцать два несчастья;		</a:t>
            </a:r>
            <a:r>
              <a:rPr lang="ru-RU" dirty="0" smtClean="0">
                <a:latin typeface="Times New Roman"/>
                <a:ea typeface="Times New Roman"/>
              </a:rPr>
              <a:t>   </a:t>
            </a:r>
            <a:r>
              <a:rPr lang="ru-RU" sz="4000" dirty="0" smtClean="0">
                <a:latin typeface="Times New Roman"/>
                <a:ea typeface="Times New Roman"/>
              </a:rPr>
              <a:t>а</a:t>
            </a:r>
            <a:r>
              <a:rPr lang="ru-RU" sz="4000" dirty="0">
                <a:latin typeface="Times New Roman"/>
                <a:ea typeface="Times New Roman"/>
              </a:rPr>
              <a:t>) А. Пушкин;</a:t>
            </a:r>
            <a:endParaRPr lang="ru-RU" dirty="0">
              <a:latin typeface="Times New Roman"/>
              <a:ea typeface="Times New Roman"/>
            </a:endParaRP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2) с корабля на бал;	</a:t>
            </a:r>
            <a:r>
              <a:rPr lang="ru-RU" dirty="0" smtClean="0">
                <a:latin typeface="Times New Roman"/>
                <a:ea typeface="Times New Roman"/>
              </a:rPr>
              <a:t>                 </a:t>
            </a:r>
            <a:r>
              <a:rPr lang="ru-RU" sz="4000" dirty="0" smtClean="0">
                <a:latin typeface="Times New Roman"/>
                <a:ea typeface="Times New Roman"/>
              </a:rPr>
              <a:t>б</a:t>
            </a:r>
            <a:r>
              <a:rPr lang="ru-RU" sz="4000" dirty="0">
                <a:latin typeface="Times New Roman"/>
                <a:ea typeface="Times New Roman"/>
              </a:rPr>
              <a:t>) А. Грибоедов;</a:t>
            </a:r>
            <a:endParaRPr lang="ru-RU" dirty="0">
              <a:latin typeface="Times New Roman"/>
              <a:ea typeface="Times New Roman"/>
            </a:endParaRP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3) герой не моего романа;		</a:t>
            </a:r>
            <a:r>
              <a:rPr lang="ru-RU" dirty="0" smtClean="0">
                <a:latin typeface="Times New Roman"/>
                <a:ea typeface="Times New Roman"/>
              </a:rPr>
              <a:t>    </a:t>
            </a:r>
            <a:r>
              <a:rPr lang="ru-RU" sz="4000" dirty="0" smtClean="0">
                <a:latin typeface="Times New Roman"/>
                <a:ea typeface="Times New Roman"/>
              </a:rPr>
              <a:t>в</a:t>
            </a:r>
            <a:r>
              <a:rPr lang="ru-RU" sz="4000" dirty="0">
                <a:latin typeface="Times New Roman"/>
                <a:ea typeface="Times New Roman"/>
              </a:rPr>
              <a:t>) И. Крылов;</a:t>
            </a:r>
            <a:endParaRPr lang="ru-RU" dirty="0">
              <a:latin typeface="Times New Roman"/>
              <a:ea typeface="Times New Roman"/>
            </a:endParaRPr>
          </a:p>
          <a:p>
            <a:pPr marL="1524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4) не мудрствуя лукаво.		</a:t>
            </a:r>
            <a:r>
              <a:rPr lang="ru-RU" dirty="0" smtClean="0">
                <a:latin typeface="Times New Roman"/>
                <a:ea typeface="Times New Roman"/>
              </a:rPr>
              <a:t>        </a:t>
            </a:r>
            <a:r>
              <a:rPr lang="ru-RU" sz="4000" dirty="0" smtClean="0">
                <a:latin typeface="Times New Roman"/>
                <a:ea typeface="Times New Roman"/>
              </a:rPr>
              <a:t>г</a:t>
            </a:r>
            <a:r>
              <a:rPr lang="ru-RU" sz="4000" dirty="0">
                <a:latin typeface="Times New Roman"/>
                <a:ea typeface="Times New Roman"/>
              </a:rPr>
              <a:t>) А. Чехов.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95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79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557541"/>
            <a:ext cx="8892480" cy="3859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-15240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dirty="0">
                <a:latin typeface="Arial"/>
                <a:ea typeface="Times New Roman"/>
              </a:rPr>
              <a:t>7. Укажите правильный синтаксический разбор предложения (знаки препинания не </a:t>
            </a:r>
            <a:r>
              <a:rPr lang="ru-RU" dirty="0" err="1">
                <a:latin typeface="Arial"/>
                <a:ea typeface="Times New Roman"/>
              </a:rPr>
              <a:t>раставлены</a:t>
            </a:r>
            <a:r>
              <a:rPr lang="ru-RU" dirty="0">
                <a:latin typeface="Arial"/>
                <a:ea typeface="Times New Roman"/>
              </a:rPr>
              <a:t>).</a:t>
            </a:r>
          </a:p>
          <a:p>
            <a:pPr marL="355600" indent="-203200">
              <a:lnSpc>
                <a:spcPct val="141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А. </a:t>
            </a:r>
            <a:r>
              <a:rPr lang="ru-RU" u="sng" dirty="0">
                <a:latin typeface="Times New Roman"/>
                <a:ea typeface="Times New Roman"/>
              </a:rPr>
              <a:t>Он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bl" dirty="0">
                <a:latin typeface="Times New Roman"/>
                <a:ea typeface="Times New Roman"/>
              </a:rPr>
              <a:t>был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wavy" dirty="0">
                <a:latin typeface="Times New Roman"/>
                <a:ea typeface="Times New Roman"/>
              </a:rPr>
              <a:t>не лыком шит</a:t>
            </a:r>
            <a:r>
              <a:rPr lang="ru-RU" dirty="0">
                <a:latin typeface="Times New Roman"/>
                <a:ea typeface="Times New Roman"/>
              </a:rPr>
              <a:t> и </a:t>
            </a:r>
            <a:r>
              <a:rPr lang="ru-RU" u="dotDash" dirty="0">
                <a:latin typeface="Times New Roman"/>
                <a:ea typeface="Times New Roman"/>
              </a:rPr>
              <a:t>пустив пыль в глаза и нашим и вашим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bl" dirty="0">
                <a:latin typeface="Times New Roman"/>
                <a:ea typeface="Times New Roman"/>
              </a:rPr>
              <a:t>дал деру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otDash" dirty="0">
                <a:latin typeface="Times New Roman"/>
                <a:ea typeface="Times New Roman"/>
              </a:rPr>
              <a:t>куда Макар телят не гонял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355600" indent="-203200">
              <a:lnSpc>
                <a:spcPct val="141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Б. </a:t>
            </a:r>
            <a:r>
              <a:rPr lang="ru-RU" u="sng" dirty="0">
                <a:latin typeface="Times New Roman"/>
                <a:ea typeface="Times New Roman"/>
              </a:rPr>
              <a:t>Он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bl" dirty="0">
                <a:latin typeface="Times New Roman"/>
                <a:ea typeface="Times New Roman"/>
              </a:rPr>
              <a:t>был не лыком шит</a:t>
            </a:r>
            <a:r>
              <a:rPr lang="ru-RU" dirty="0">
                <a:latin typeface="Times New Roman"/>
                <a:ea typeface="Times New Roman"/>
              </a:rPr>
              <a:t> и </a:t>
            </a:r>
            <a:r>
              <a:rPr lang="ru-RU" u="dotDash" dirty="0">
                <a:latin typeface="Times New Roman"/>
                <a:ea typeface="Times New Roman"/>
              </a:rPr>
              <a:t>пустив пыль в глаза</a:t>
            </a:r>
            <a:r>
              <a:rPr lang="ru-RU" dirty="0">
                <a:latin typeface="Times New Roman"/>
                <a:ea typeface="Times New Roman"/>
              </a:rPr>
              <a:t> и </a:t>
            </a:r>
            <a:r>
              <a:rPr lang="ru-RU" u="dash" dirty="0">
                <a:latin typeface="Times New Roman"/>
                <a:ea typeface="Times New Roman"/>
              </a:rPr>
              <a:t>нашим</a:t>
            </a:r>
            <a:r>
              <a:rPr lang="ru-RU" dirty="0">
                <a:latin typeface="Times New Roman"/>
                <a:ea typeface="Times New Roman"/>
              </a:rPr>
              <a:t> и </a:t>
            </a:r>
            <a:r>
              <a:rPr lang="ru-RU" u="dash" dirty="0">
                <a:latin typeface="Times New Roman"/>
                <a:ea typeface="Times New Roman"/>
              </a:rPr>
              <a:t>вашим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bl" dirty="0">
                <a:latin typeface="Times New Roman"/>
                <a:ea typeface="Times New Roman"/>
              </a:rPr>
              <a:t>дал деру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otDash" dirty="0">
                <a:latin typeface="Times New Roman"/>
                <a:ea typeface="Times New Roman"/>
              </a:rPr>
              <a:t>куда Макар телят не гонял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355600" indent="-203200">
              <a:lnSpc>
                <a:spcPct val="141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В. </a:t>
            </a:r>
            <a:r>
              <a:rPr lang="ru-RU" u="sng" dirty="0">
                <a:latin typeface="Times New Roman"/>
                <a:ea typeface="Times New Roman"/>
              </a:rPr>
              <a:t>Он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bl" dirty="0">
                <a:latin typeface="Times New Roman"/>
                <a:ea typeface="Times New Roman"/>
              </a:rPr>
              <a:t>был не лыком шит</a:t>
            </a:r>
            <a:r>
              <a:rPr lang="ru-RU" dirty="0">
                <a:latin typeface="Times New Roman"/>
                <a:ea typeface="Times New Roman"/>
              </a:rPr>
              <a:t> и </a:t>
            </a:r>
            <a:r>
              <a:rPr lang="ru-RU" u="dotDash" dirty="0">
                <a:latin typeface="Times New Roman"/>
                <a:ea typeface="Times New Roman"/>
              </a:rPr>
              <a:t>пустив пыль в глаза и нашим и вашим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bl" dirty="0">
                <a:latin typeface="Times New Roman"/>
                <a:ea typeface="Times New Roman"/>
              </a:rPr>
              <a:t>дал деру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otDash" dirty="0">
                <a:latin typeface="Times New Roman"/>
                <a:ea typeface="Times New Roman"/>
              </a:rPr>
              <a:t>куда Макар телят не гонял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355600" indent="-203200">
              <a:lnSpc>
                <a:spcPct val="141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Г. </a:t>
            </a:r>
            <a:r>
              <a:rPr lang="ru-RU" u="sng" dirty="0">
                <a:latin typeface="Times New Roman"/>
                <a:ea typeface="Times New Roman"/>
              </a:rPr>
              <a:t>Он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bl" dirty="0">
                <a:latin typeface="Times New Roman"/>
                <a:ea typeface="Times New Roman"/>
              </a:rPr>
              <a:t>был не лыком шит</a:t>
            </a:r>
            <a:r>
              <a:rPr lang="ru-RU" dirty="0">
                <a:latin typeface="Times New Roman"/>
                <a:ea typeface="Times New Roman"/>
              </a:rPr>
              <a:t> и </a:t>
            </a:r>
            <a:r>
              <a:rPr lang="ru-RU" u="dotDash" dirty="0">
                <a:latin typeface="Times New Roman"/>
                <a:ea typeface="Times New Roman"/>
              </a:rPr>
              <a:t>пустив пыль в глаза и нашим и вашим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bl" dirty="0">
                <a:latin typeface="Times New Roman"/>
                <a:ea typeface="Times New Roman"/>
              </a:rPr>
              <a:t>дал деру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otDash" dirty="0">
                <a:latin typeface="Times New Roman"/>
                <a:ea typeface="Times New Roman"/>
              </a:rPr>
              <a:t>куда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sng" dirty="0">
                <a:latin typeface="Times New Roman"/>
                <a:ea typeface="Times New Roman"/>
              </a:rPr>
              <a:t>Макар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ash" dirty="0">
                <a:latin typeface="Times New Roman"/>
                <a:ea typeface="Times New Roman"/>
              </a:rPr>
              <a:t>телят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bl" dirty="0">
                <a:latin typeface="Times New Roman"/>
                <a:ea typeface="Times New Roman"/>
              </a:rPr>
              <a:t>не гонял</a:t>
            </a:r>
            <a:r>
              <a:rPr lang="ru-RU" dirty="0">
                <a:latin typeface="Times New Roman"/>
                <a:ea typeface="Times New Roman"/>
              </a:rPr>
              <a:t>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895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ru-RU" sz="4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Найдите предложения, в которых встречаются несвободные словосочетания.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sz="4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А. Все заботы в семье лежали на плечах Гаврика (В. Катаев).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sz="4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Б. Я перемахнул через забор в какой-то сад (В. </a:t>
            </a:r>
            <a:r>
              <a:rPr lang="ru-RU" sz="44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Пье-Цух</a:t>
            </a:r>
            <a:r>
              <a:rPr lang="ru-RU" sz="4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).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sz="4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В. Игрушкой золотой он блещет на стене (М. Лермон­тов).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sz="4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Г. Она знала, что старуху ждут со дня на день (Л. Тол­стой).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sz="4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Д. Отец мой редко бывал в хорошем расположении духа (А. Герцен).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sz="4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Е. Хан, строивший крепость, думал только о собствен­ном благе (П. </a:t>
            </a:r>
            <a:r>
              <a:rPr lang="ru-RU" sz="44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Лукиницкий</a:t>
            </a:r>
            <a:r>
              <a:rPr lang="ru-RU" sz="4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95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>
                <a:latin typeface="Arial"/>
                <a:ea typeface="Times New Roman"/>
              </a:rPr>
              <a:t>3. Укажите фразеологизмы — синонимы к словосочетанию </a:t>
            </a:r>
            <a:r>
              <a:rPr lang="ru-RU" i="1" dirty="0">
                <a:latin typeface="Arial"/>
                <a:ea typeface="Times New Roman"/>
              </a:rPr>
              <a:t>очень любить</a:t>
            </a:r>
            <a:r>
              <a:rPr lang="ru-RU" dirty="0">
                <a:latin typeface="Arial"/>
                <a:ea typeface="Times New Roman"/>
              </a:rPr>
              <a:t>: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а</a:t>
            </a:r>
            <a:r>
              <a:rPr lang="ru-RU" dirty="0">
                <a:latin typeface="Times New Roman"/>
                <a:ea typeface="Times New Roman"/>
              </a:rPr>
              <a:t>) как свои пять пальцев;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б</a:t>
            </a:r>
            <a:r>
              <a:rPr lang="ru-RU" dirty="0">
                <a:latin typeface="Times New Roman"/>
                <a:ea typeface="Times New Roman"/>
              </a:rPr>
              <a:t>) яблоку негде упасть;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в</a:t>
            </a:r>
            <a:r>
              <a:rPr lang="ru-RU" dirty="0">
                <a:latin typeface="Times New Roman"/>
                <a:ea typeface="Times New Roman"/>
              </a:rPr>
              <a:t>) души не чаять;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г</a:t>
            </a:r>
            <a:r>
              <a:rPr lang="ru-RU" dirty="0">
                <a:latin typeface="Times New Roman"/>
                <a:ea typeface="Times New Roman"/>
              </a:rPr>
              <a:t>) проще пареной репы;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д</a:t>
            </a:r>
            <a:r>
              <a:rPr lang="ru-RU" dirty="0">
                <a:latin typeface="Times New Roman"/>
                <a:ea typeface="Times New Roman"/>
              </a:rPr>
              <a:t>) носить на руках;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е</a:t>
            </a:r>
            <a:r>
              <a:rPr lang="ru-RU" dirty="0">
                <a:latin typeface="Times New Roman"/>
                <a:ea typeface="Times New Roman"/>
              </a:rPr>
              <a:t>) положа руку на сердце.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95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>
                <a:latin typeface="Arial"/>
                <a:ea typeface="Times New Roman"/>
              </a:rPr>
              <a:t>4. Найдите синонимические фразеологизмы: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а</a:t>
            </a:r>
            <a:r>
              <a:rPr lang="ru-RU" dirty="0">
                <a:latin typeface="Times New Roman"/>
                <a:ea typeface="Times New Roman"/>
              </a:rPr>
              <a:t>) во что бы то ни стало;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б</a:t>
            </a:r>
            <a:r>
              <a:rPr lang="ru-RU" dirty="0">
                <a:latin typeface="Times New Roman"/>
                <a:ea typeface="Times New Roman"/>
              </a:rPr>
              <a:t>) игра не стоит свеч;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в</a:t>
            </a:r>
            <a:r>
              <a:rPr lang="ru-RU" dirty="0">
                <a:latin typeface="Times New Roman"/>
                <a:ea typeface="Times New Roman"/>
              </a:rPr>
              <a:t>) ни слуху ни духу;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г</a:t>
            </a:r>
            <a:r>
              <a:rPr lang="ru-RU" dirty="0">
                <a:latin typeface="Times New Roman"/>
                <a:ea typeface="Times New Roman"/>
              </a:rPr>
              <a:t>) хоть караул кричи;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д</a:t>
            </a:r>
            <a:r>
              <a:rPr lang="ru-RU" dirty="0">
                <a:latin typeface="Times New Roman"/>
                <a:ea typeface="Times New Roman"/>
              </a:rPr>
              <a:t>) себе дороже;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е</a:t>
            </a:r>
            <a:r>
              <a:rPr lang="ru-RU" dirty="0">
                <a:latin typeface="Times New Roman"/>
                <a:ea typeface="Times New Roman"/>
              </a:rPr>
              <a:t>) хоть волком вой;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ж</a:t>
            </a:r>
            <a:r>
              <a:rPr lang="ru-RU" dirty="0">
                <a:latin typeface="Times New Roman"/>
                <a:ea typeface="Times New Roman"/>
              </a:rPr>
              <a:t>) кровь из носу;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з</a:t>
            </a:r>
            <a:r>
              <a:rPr lang="ru-RU" dirty="0">
                <a:latin typeface="Times New Roman"/>
                <a:ea typeface="Times New Roman"/>
              </a:rPr>
              <a:t>) как в воду канул.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95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2555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>
                <a:latin typeface="Arial"/>
                <a:ea typeface="Times New Roman"/>
              </a:rPr>
              <a:t>5. Найдите антонимические фразеологизмы: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а</a:t>
            </a:r>
            <a:r>
              <a:rPr lang="ru-RU" dirty="0">
                <a:latin typeface="Times New Roman"/>
                <a:ea typeface="Times New Roman"/>
              </a:rPr>
              <a:t>) душа в душу;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б</a:t>
            </a:r>
            <a:r>
              <a:rPr lang="ru-RU" dirty="0">
                <a:latin typeface="Times New Roman"/>
                <a:ea typeface="Times New Roman"/>
              </a:rPr>
              <a:t>) засучив рукава;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в</a:t>
            </a:r>
            <a:r>
              <a:rPr lang="ru-RU" dirty="0">
                <a:latin typeface="Times New Roman"/>
                <a:ea typeface="Times New Roman"/>
              </a:rPr>
              <a:t>) играть на руку;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г</a:t>
            </a:r>
            <a:r>
              <a:rPr lang="ru-RU" dirty="0">
                <a:latin typeface="Times New Roman"/>
                <a:ea typeface="Times New Roman"/>
              </a:rPr>
              <a:t>) положа руку на сердце;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д</a:t>
            </a:r>
            <a:r>
              <a:rPr lang="ru-RU" dirty="0">
                <a:latin typeface="Times New Roman"/>
                <a:ea typeface="Times New Roman"/>
              </a:rPr>
              <a:t>) вставлять палки в колеса;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е</a:t>
            </a:r>
            <a:r>
              <a:rPr lang="ru-RU" dirty="0">
                <a:latin typeface="Times New Roman"/>
                <a:ea typeface="Times New Roman"/>
              </a:rPr>
              <a:t>) кривить душой;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ж</a:t>
            </a:r>
            <a:r>
              <a:rPr lang="ru-RU" dirty="0">
                <a:latin typeface="Times New Roman"/>
                <a:ea typeface="Times New Roman"/>
              </a:rPr>
              <a:t>) как кошка с собакой;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з</a:t>
            </a:r>
            <a:r>
              <a:rPr lang="ru-RU" dirty="0">
                <a:latin typeface="Times New Roman"/>
                <a:ea typeface="Times New Roman"/>
              </a:rPr>
              <a:t>) через пень колоду.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95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408712"/>
          </a:xfrm>
        </p:spPr>
        <p:txBody>
          <a:bodyPr>
            <a:normAutofit/>
          </a:bodyPr>
          <a:lstStyle/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ru-RU" dirty="0" smtClean="0">
              <a:latin typeface="Arial"/>
              <a:ea typeface="Times New Roman"/>
            </a:endParaRPr>
          </a:p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ru-RU" dirty="0" smtClean="0">
              <a:latin typeface="Arial"/>
              <a:ea typeface="Times New Roman"/>
            </a:endParaRPr>
          </a:p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latin typeface="Arial"/>
                <a:ea typeface="Times New Roman"/>
              </a:rPr>
              <a:t>6</a:t>
            </a:r>
            <a:r>
              <a:rPr lang="ru-RU" dirty="0">
                <a:latin typeface="Arial"/>
                <a:ea typeface="Times New Roman"/>
              </a:rPr>
              <a:t>. Определите, кто является автором фразеологизмов литературного </a:t>
            </a:r>
            <a:r>
              <a:rPr lang="ru-RU" dirty="0" smtClean="0">
                <a:latin typeface="Arial"/>
                <a:ea typeface="Times New Roman"/>
              </a:rPr>
              <a:t>происхождения:  </a:t>
            </a:r>
            <a:endParaRPr lang="ru-RU" dirty="0">
              <a:latin typeface="Arial"/>
              <a:ea typeface="Times New Roman"/>
            </a:endParaRPr>
          </a:p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 1</a:t>
            </a:r>
            <a:r>
              <a:rPr lang="ru-RU" sz="2400" dirty="0">
                <a:latin typeface="Times New Roman"/>
                <a:ea typeface="Times New Roman"/>
              </a:rPr>
              <a:t>) вернуться к разбитому </a:t>
            </a:r>
            <a:r>
              <a:rPr lang="ru-RU" sz="2400" dirty="0" smtClean="0">
                <a:latin typeface="Times New Roman"/>
                <a:ea typeface="Times New Roman"/>
              </a:rPr>
              <a:t>корыту                       а</a:t>
            </a:r>
            <a:r>
              <a:rPr lang="ru-RU" sz="2400" dirty="0">
                <a:latin typeface="Times New Roman"/>
                <a:ea typeface="Times New Roman"/>
              </a:rPr>
              <a:t>) А. </a:t>
            </a:r>
            <a:r>
              <a:rPr lang="ru-RU" sz="2400" dirty="0" smtClean="0">
                <a:latin typeface="Times New Roman"/>
                <a:ea typeface="Times New Roman"/>
              </a:rPr>
              <a:t>Пушкин;                        2</a:t>
            </a:r>
            <a:r>
              <a:rPr lang="ru-RU" sz="2400" dirty="0">
                <a:latin typeface="Times New Roman"/>
                <a:ea typeface="Times New Roman"/>
              </a:rPr>
              <a:t>) Демьянова уха;	</a:t>
            </a:r>
            <a:r>
              <a:rPr lang="ru-RU" sz="2400" dirty="0" smtClean="0">
                <a:latin typeface="Times New Roman"/>
                <a:ea typeface="Times New Roman"/>
              </a:rPr>
              <a:t>                                            б</a:t>
            </a:r>
            <a:r>
              <a:rPr lang="ru-RU" sz="2400" dirty="0">
                <a:latin typeface="Times New Roman"/>
                <a:ea typeface="Times New Roman"/>
              </a:rPr>
              <a:t>) А. </a:t>
            </a:r>
            <a:r>
              <a:rPr lang="ru-RU" sz="2400" dirty="0" smtClean="0">
                <a:latin typeface="Times New Roman"/>
                <a:ea typeface="Times New Roman"/>
              </a:rPr>
              <a:t>Чехов;                    3) </a:t>
            </a:r>
            <a:r>
              <a:rPr lang="ru-RU" sz="2400" dirty="0">
                <a:latin typeface="Times New Roman"/>
                <a:ea typeface="Times New Roman"/>
              </a:rPr>
              <a:t>рыльце в пуху;		</a:t>
            </a:r>
            <a:r>
              <a:rPr lang="ru-RU" sz="2400" dirty="0" smtClean="0">
                <a:latin typeface="Times New Roman"/>
                <a:ea typeface="Times New Roman"/>
              </a:rPr>
              <a:t>                                в</a:t>
            </a:r>
            <a:r>
              <a:rPr lang="ru-RU" sz="2400" dirty="0">
                <a:latin typeface="Times New Roman"/>
                <a:ea typeface="Times New Roman"/>
              </a:rPr>
              <a:t>) Н. </a:t>
            </a:r>
            <a:r>
              <a:rPr lang="ru-RU" sz="2400" dirty="0" smtClean="0">
                <a:latin typeface="Times New Roman"/>
                <a:ea typeface="Times New Roman"/>
              </a:rPr>
              <a:t>Некрасов;              4</a:t>
            </a:r>
            <a:r>
              <a:rPr lang="ru-RU" sz="2400" dirty="0">
                <a:latin typeface="Times New Roman"/>
                <a:ea typeface="Times New Roman"/>
              </a:rPr>
              <a:t>) человек в футляре.		</a:t>
            </a:r>
            <a:r>
              <a:rPr lang="ru-RU" sz="2400" dirty="0" smtClean="0">
                <a:latin typeface="Times New Roman"/>
                <a:ea typeface="Times New Roman"/>
              </a:rPr>
              <a:t>                    г</a:t>
            </a:r>
            <a:r>
              <a:rPr lang="ru-RU" sz="2400" dirty="0">
                <a:latin typeface="Times New Roman"/>
                <a:ea typeface="Times New Roman"/>
              </a:rPr>
              <a:t>) И. Крылов.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95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426368" y="306590"/>
            <a:ext cx="8291264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999900"/>
              </a:solidFill>
              <a:effectLst/>
              <a:uLnTx/>
              <a:uFillTx/>
              <a:latin typeface="Garamond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latin typeface="Arial"/>
                <a:ea typeface="Times New Roman"/>
              </a:rPr>
              <a:t> 7</a:t>
            </a:r>
            <a:r>
              <a:rPr lang="ru-RU" dirty="0">
                <a:latin typeface="Arial"/>
                <a:ea typeface="Times New Roman"/>
              </a:rPr>
              <a:t>. Укажите правильный синтаксический разбор предложения. 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А. </a:t>
            </a:r>
            <a:r>
              <a:rPr lang="ru-RU" u="dbl" dirty="0">
                <a:latin typeface="Times New Roman"/>
                <a:ea typeface="Times New Roman"/>
              </a:rPr>
              <a:t>Незачем валить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otDash" dirty="0">
                <a:latin typeface="Times New Roman"/>
                <a:ea typeface="Times New Roman"/>
              </a:rPr>
              <a:t>с больной головы на здоровую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Б. </a:t>
            </a:r>
            <a:r>
              <a:rPr lang="ru-RU" u="dotDash" dirty="0">
                <a:latin typeface="Times New Roman"/>
                <a:ea typeface="Times New Roman"/>
              </a:rPr>
              <a:t>Незачем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bl" dirty="0">
                <a:latin typeface="Times New Roman"/>
                <a:ea typeface="Times New Roman"/>
              </a:rPr>
              <a:t>валить</a:t>
            </a:r>
            <a:r>
              <a:rPr lang="ru-RU" dirty="0">
                <a:latin typeface="Times New Roman"/>
                <a:ea typeface="Times New Roman"/>
              </a:rPr>
              <a:t> с </a:t>
            </a:r>
            <a:r>
              <a:rPr lang="ru-RU" u="wavy" dirty="0">
                <a:latin typeface="Times New Roman"/>
                <a:ea typeface="Times New Roman"/>
              </a:rPr>
              <a:t>больной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ash" dirty="0">
                <a:latin typeface="Times New Roman"/>
                <a:ea typeface="Times New Roman"/>
              </a:rPr>
              <a:t>головы</a:t>
            </a:r>
            <a:r>
              <a:rPr lang="ru-RU" dirty="0">
                <a:latin typeface="Times New Roman"/>
                <a:ea typeface="Times New Roman"/>
              </a:rPr>
              <a:t> на </a:t>
            </a:r>
            <a:r>
              <a:rPr lang="ru-RU" u="wavy" dirty="0">
                <a:latin typeface="Times New Roman"/>
                <a:ea typeface="Times New Roman"/>
              </a:rPr>
              <a:t>здоровую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В. </a:t>
            </a:r>
            <a:r>
              <a:rPr lang="ru-RU" u="dotDash" dirty="0">
                <a:latin typeface="Times New Roman"/>
                <a:ea typeface="Times New Roman"/>
              </a:rPr>
              <a:t>Незачем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bl" dirty="0">
                <a:latin typeface="Times New Roman"/>
                <a:ea typeface="Times New Roman"/>
              </a:rPr>
              <a:t>валить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otDash" dirty="0">
                <a:latin typeface="Times New Roman"/>
                <a:ea typeface="Times New Roman"/>
              </a:rPr>
              <a:t>с больной головы на здоровую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Г. </a:t>
            </a:r>
            <a:r>
              <a:rPr lang="ru-RU" u="dbl" dirty="0">
                <a:latin typeface="Times New Roman"/>
                <a:ea typeface="Times New Roman"/>
              </a:rPr>
              <a:t>Незачем валить</a:t>
            </a:r>
            <a:r>
              <a:rPr lang="ru-RU" dirty="0">
                <a:latin typeface="Times New Roman"/>
                <a:ea typeface="Times New Roman"/>
              </a:rPr>
              <a:t> с </a:t>
            </a:r>
            <a:r>
              <a:rPr lang="ru-RU" u="wavy" dirty="0">
                <a:latin typeface="Times New Roman"/>
                <a:ea typeface="Times New Roman"/>
              </a:rPr>
              <a:t>больной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u="dotDash" dirty="0">
                <a:latin typeface="Times New Roman"/>
                <a:ea typeface="Times New Roman"/>
              </a:rPr>
              <a:t>головы</a:t>
            </a:r>
            <a:r>
              <a:rPr lang="ru-RU" dirty="0">
                <a:latin typeface="Times New Roman"/>
                <a:ea typeface="Times New Roman"/>
              </a:rPr>
              <a:t> на </a:t>
            </a:r>
            <a:r>
              <a:rPr lang="ru-RU" u="wavy" dirty="0">
                <a:latin typeface="Times New Roman"/>
                <a:ea typeface="Times New Roman"/>
              </a:rPr>
              <a:t>здоровую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40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16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latin typeface="Arial"/>
                <a:ea typeface="Times New Roman"/>
              </a:rPr>
              <a:t>           1</a:t>
            </a:r>
            <a:r>
              <a:rPr lang="ru-RU" dirty="0">
                <a:latin typeface="Arial"/>
                <a:ea typeface="Times New Roman"/>
              </a:rPr>
              <a:t>. Укажите неверное утверждение: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а</a:t>
            </a:r>
            <a:r>
              <a:rPr lang="ru-RU" dirty="0">
                <a:latin typeface="Times New Roman"/>
                <a:ea typeface="Times New Roman"/>
              </a:rPr>
              <a:t>) фразеологизмы придают речи живость и образность;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б</a:t>
            </a:r>
            <a:r>
              <a:rPr lang="ru-RU" dirty="0">
                <a:latin typeface="Times New Roman"/>
                <a:ea typeface="Times New Roman"/>
              </a:rPr>
              <a:t>) смысл фразеологизма нельзя выразить одним словом;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в</a:t>
            </a:r>
            <a:r>
              <a:rPr lang="ru-RU" dirty="0">
                <a:latin typeface="Times New Roman"/>
                <a:ea typeface="Times New Roman"/>
              </a:rPr>
              <a:t>) существуют фразеологизмы-антонимы;</a:t>
            </a:r>
          </a:p>
          <a:p>
            <a:pPr marL="355600" indent="0">
              <a:lnSpc>
                <a:spcPct val="141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г</a:t>
            </a:r>
            <a:r>
              <a:rPr lang="ru-RU" dirty="0">
                <a:latin typeface="Times New Roman"/>
                <a:ea typeface="Times New Roman"/>
              </a:rPr>
              <a:t>) к фразеологическим оборотам можно отнести и поговорки.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8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1197</Words>
  <Application>Microsoft Office PowerPoint</Application>
  <PresentationFormat>Экран (4:3)</PresentationFormat>
  <Paragraphs>156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Фразеологические  обороты  Методическое  пособие  по русскому  языку ТЕСТ</vt:lpstr>
      <vt:lpstr>1 вариант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 вариант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 вариант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Taniana</cp:lastModifiedBy>
  <cp:revision>246</cp:revision>
  <dcterms:created xsi:type="dcterms:W3CDTF">2012-07-08T19:55:41Z</dcterms:created>
  <dcterms:modified xsi:type="dcterms:W3CDTF">2015-06-14T20:35:26Z</dcterms:modified>
</cp:coreProperties>
</file>