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2" r:id="rId4"/>
    <p:sldId id="268" r:id="rId5"/>
    <p:sldId id="256" r:id="rId6"/>
    <p:sldId id="257" r:id="rId7"/>
    <p:sldId id="269" r:id="rId8"/>
    <p:sldId id="258" r:id="rId9"/>
    <p:sldId id="259" r:id="rId10"/>
    <p:sldId id="260" r:id="rId11"/>
    <p:sldId id="261" r:id="rId12"/>
    <p:sldId id="263" r:id="rId13"/>
    <p:sldId id="264"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060C4A-E2ED-4389-A219-7737796A4230}" type="datetimeFigureOut">
              <a:rPr lang="ru-RU" smtClean="0"/>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72FDBE-91CC-4933-8097-611FE91756F9}" type="slidenum">
              <a:rPr lang="ru-RU" smtClean="0"/>
              <a:t>‹#›</a:t>
            </a:fld>
            <a:endParaRPr lang="ru-RU"/>
          </a:p>
        </p:txBody>
      </p:sp>
    </p:spTree>
    <p:extLst>
      <p:ext uri="{BB962C8B-B14F-4D97-AF65-F5344CB8AC3E}">
        <p14:creationId xmlns:p14="http://schemas.microsoft.com/office/powerpoint/2010/main" val="167555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060C4A-E2ED-4389-A219-7737796A4230}" type="datetimeFigureOut">
              <a:rPr lang="ru-RU" smtClean="0"/>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72FDBE-91CC-4933-8097-611FE91756F9}" type="slidenum">
              <a:rPr lang="ru-RU" smtClean="0"/>
              <a:t>‹#›</a:t>
            </a:fld>
            <a:endParaRPr lang="ru-RU"/>
          </a:p>
        </p:txBody>
      </p:sp>
    </p:spTree>
    <p:extLst>
      <p:ext uri="{BB962C8B-B14F-4D97-AF65-F5344CB8AC3E}">
        <p14:creationId xmlns:p14="http://schemas.microsoft.com/office/powerpoint/2010/main" val="368102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060C4A-E2ED-4389-A219-7737796A4230}" type="datetimeFigureOut">
              <a:rPr lang="ru-RU" smtClean="0"/>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72FDBE-91CC-4933-8097-611FE91756F9}" type="slidenum">
              <a:rPr lang="ru-RU" smtClean="0"/>
              <a:t>‹#›</a:t>
            </a:fld>
            <a:endParaRPr lang="ru-RU"/>
          </a:p>
        </p:txBody>
      </p:sp>
    </p:spTree>
    <p:extLst>
      <p:ext uri="{BB962C8B-B14F-4D97-AF65-F5344CB8AC3E}">
        <p14:creationId xmlns:p14="http://schemas.microsoft.com/office/powerpoint/2010/main" val="166880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060C4A-E2ED-4389-A219-7737796A4230}" type="datetimeFigureOut">
              <a:rPr lang="ru-RU" smtClean="0"/>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72FDBE-91CC-4933-8097-611FE91756F9}" type="slidenum">
              <a:rPr lang="ru-RU" smtClean="0"/>
              <a:t>‹#›</a:t>
            </a:fld>
            <a:endParaRPr lang="ru-RU"/>
          </a:p>
        </p:txBody>
      </p:sp>
    </p:spTree>
    <p:extLst>
      <p:ext uri="{BB962C8B-B14F-4D97-AF65-F5344CB8AC3E}">
        <p14:creationId xmlns:p14="http://schemas.microsoft.com/office/powerpoint/2010/main" val="244878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060C4A-E2ED-4389-A219-7737796A4230}" type="datetimeFigureOut">
              <a:rPr lang="ru-RU" smtClean="0"/>
              <a:t>03.03.2014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72FDBE-91CC-4933-8097-611FE91756F9}" type="slidenum">
              <a:rPr lang="ru-RU" smtClean="0"/>
              <a:t>‹#›</a:t>
            </a:fld>
            <a:endParaRPr lang="ru-RU"/>
          </a:p>
        </p:txBody>
      </p:sp>
    </p:spTree>
    <p:extLst>
      <p:ext uri="{BB962C8B-B14F-4D97-AF65-F5344CB8AC3E}">
        <p14:creationId xmlns:p14="http://schemas.microsoft.com/office/powerpoint/2010/main" val="58571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060C4A-E2ED-4389-A219-7737796A4230}" type="datetimeFigureOut">
              <a:rPr lang="ru-RU" smtClean="0"/>
              <a:t>03.03.2014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72FDBE-91CC-4933-8097-611FE91756F9}" type="slidenum">
              <a:rPr lang="ru-RU" smtClean="0"/>
              <a:t>‹#›</a:t>
            </a:fld>
            <a:endParaRPr lang="ru-RU"/>
          </a:p>
        </p:txBody>
      </p:sp>
    </p:spTree>
    <p:extLst>
      <p:ext uri="{BB962C8B-B14F-4D97-AF65-F5344CB8AC3E}">
        <p14:creationId xmlns:p14="http://schemas.microsoft.com/office/powerpoint/2010/main" val="325566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060C4A-E2ED-4389-A219-7737796A4230}" type="datetimeFigureOut">
              <a:rPr lang="ru-RU" smtClean="0"/>
              <a:t>03.03.2014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B72FDBE-91CC-4933-8097-611FE91756F9}" type="slidenum">
              <a:rPr lang="ru-RU" smtClean="0"/>
              <a:t>‹#›</a:t>
            </a:fld>
            <a:endParaRPr lang="ru-RU"/>
          </a:p>
        </p:txBody>
      </p:sp>
    </p:spTree>
    <p:extLst>
      <p:ext uri="{BB962C8B-B14F-4D97-AF65-F5344CB8AC3E}">
        <p14:creationId xmlns:p14="http://schemas.microsoft.com/office/powerpoint/2010/main" val="147588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060C4A-E2ED-4389-A219-7737796A4230}" type="datetimeFigureOut">
              <a:rPr lang="ru-RU" smtClean="0"/>
              <a:t>03.03.2014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72FDBE-91CC-4933-8097-611FE91756F9}" type="slidenum">
              <a:rPr lang="ru-RU" smtClean="0"/>
              <a:t>‹#›</a:t>
            </a:fld>
            <a:endParaRPr lang="ru-RU"/>
          </a:p>
        </p:txBody>
      </p:sp>
    </p:spTree>
    <p:extLst>
      <p:ext uri="{BB962C8B-B14F-4D97-AF65-F5344CB8AC3E}">
        <p14:creationId xmlns:p14="http://schemas.microsoft.com/office/powerpoint/2010/main" val="60216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060C4A-E2ED-4389-A219-7737796A4230}" type="datetimeFigureOut">
              <a:rPr lang="ru-RU" smtClean="0"/>
              <a:t>03.03.2014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B72FDBE-91CC-4933-8097-611FE91756F9}" type="slidenum">
              <a:rPr lang="ru-RU" smtClean="0"/>
              <a:t>‹#›</a:t>
            </a:fld>
            <a:endParaRPr lang="ru-RU"/>
          </a:p>
        </p:txBody>
      </p:sp>
    </p:spTree>
    <p:extLst>
      <p:ext uri="{BB962C8B-B14F-4D97-AF65-F5344CB8AC3E}">
        <p14:creationId xmlns:p14="http://schemas.microsoft.com/office/powerpoint/2010/main" val="423934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060C4A-E2ED-4389-A219-7737796A4230}" type="datetimeFigureOut">
              <a:rPr lang="ru-RU" smtClean="0"/>
              <a:t>03.03.2014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72FDBE-91CC-4933-8097-611FE91756F9}" type="slidenum">
              <a:rPr lang="ru-RU" smtClean="0"/>
              <a:t>‹#›</a:t>
            </a:fld>
            <a:endParaRPr lang="ru-RU"/>
          </a:p>
        </p:txBody>
      </p:sp>
    </p:spTree>
    <p:extLst>
      <p:ext uri="{BB962C8B-B14F-4D97-AF65-F5344CB8AC3E}">
        <p14:creationId xmlns:p14="http://schemas.microsoft.com/office/powerpoint/2010/main" val="266414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060C4A-E2ED-4389-A219-7737796A4230}" type="datetimeFigureOut">
              <a:rPr lang="ru-RU" smtClean="0"/>
              <a:t>03.03.2014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72FDBE-91CC-4933-8097-611FE91756F9}" type="slidenum">
              <a:rPr lang="ru-RU" smtClean="0"/>
              <a:t>‹#›</a:t>
            </a:fld>
            <a:endParaRPr lang="ru-RU"/>
          </a:p>
        </p:txBody>
      </p:sp>
    </p:spTree>
    <p:extLst>
      <p:ext uri="{BB962C8B-B14F-4D97-AF65-F5344CB8AC3E}">
        <p14:creationId xmlns:p14="http://schemas.microsoft.com/office/powerpoint/2010/main" val="381351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60C4A-E2ED-4389-A219-7737796A4230}" type="datetimeFigureOut">
              <a:rPr lang="ru-RU" smtClean="0"/>
              <a:t>03.03.2014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2FDBE-91CC-4933-8097-611FE91756F9}" type="slidenum">
              <a:rPr lang="ru-RU" smtClean="0"/>
              <a:t>‹#›</a:t>
            </a:fld>
            <a:endParaRPr lang="ru-RU"/>
          </a:p>
        </p:txBody>
      </p:sp>
    </p:spTree>
    <p:extLst>
      <p:ext uri="{BB962C8B-B14F-4D97-AF65-F5344CB8AC3E}">
        <p14:creationId xmlns:p14="http://schemas.microsoft.com/office/powerpoint/2010/main" val="2326526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tt-RU" sz="4800" b="1" dirty="0" smtClean="0">
                <a:solidFill>
                  <a:srgbClr val="FF0000"/>
                </a:solidFill>
              </a:rPr>
              <a:t>Урта гасырларда өстен катлауларның һәм крестьяннарның тормышы, көнкүреше</a:t>
            </a:r>
            <a:endParaRPr lang="ru-RU" sz="4800" b="1" dirty="0">
              <a:solidFill>
                <a:srgbClr val="FF0000"/>
              </a:solidFill>
            </a:endParaRPr>
          </a:p>
        </p:txBody>
      </p:sp>
    </p:spTree>
    <p:extLst>
      <p:ext uri="{BB962C8B-B14F-4D97-AF65-F5344CB8AC3E}">
        <p14:creationId xmlns:p14="http://schemas.microsoft.com/office/powerpoint/2010/main" val="3529868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6056" y="476672"/>
            <a:ext cx="3744416" cy="6449971"/>
          </a:xfrm>
          <a:prstGeom prst="rect">
            <a:avLst/>
          </a:prstGeom>
        </p:spPr>
        <p:txBody>
          <a:bodyPr wrap="square">
            <a:spAutoFit/>
          </a:bodyPr>
          <a:lstStyle/>
          <a:p>
            <a:pPr>
              <a:lnSpc>
                <a:spcPct val="115000"/>
              </a:lnSpc>
              <a:spcAft>
                <a:spcPts val="1000"/>
              </a:spcAft>
            </a:pPr>
            <a:r>
              <a:rPr lang="tt-RU" b="1" i="1" dirty="0" smtClean="0">
                <a:solidFill>
                  <a:srgbClr val="FF0000"/>
                </a:solidFill>
                <a:effectLst/>
                <a:latin typeface="Times New Roman"/>
                <a:ea typeface="Times New Roman"/>
                <a:cs typeface="Times New Roman"/>
              </a:rPr>
              <a:t>Турнир - </a:t>
            </a:r>
            <a:r>
              <a:rPr lang="tt-RU" dirty="0">
                <a:solidFill>
                  <a:srgbClr val="7030A0"/>
                </a:solidFill>
              </a:rPr>
              <a:t>рыцарьларның көч һәм җитезлектә хәрби </a:t>
            </a:r>
            <a:r>
              <a:rPr lang="tt-RU" dirty="0" smtClean="0">
                <a:solidFill>
                  <a:srgbClr val="7030A0"/>
                </a:solidFill>
              </a:rPr>
              <a:t>ярышлары. </a:t>
            </a:r>
            <a:r>
              <a:rPr lang="tt-RU" dirty="0" smtClean="0"/>
              <a:t>Турнирда катнашучылар  атка атланып, кара-каршы басалар.Судья ишарә ясау белән, алар бер-берсенә ыргылалар, бер-берсенә сөңге белән төртергә, ат өстеннән бәреп төшерергә, ә үзләре иярдә калырга тиеш булалар. Бәрелештә бары тик кешегә куркыныч янамый торган тупыйк башлы сөңгеләр, агач кылычлар гына кулланыла. Җиңүчегә җиңелгән дошманның аты һәм сугыш киемнәре бүләк итеп бирелә. Турнирларга бик күп тамашачылар җыела. Феодаллар трибуналарга кереп утыра, ә гади халык  арена тирәсендә тора. </a:t>
            </a:r>
            <a:endParaRPr lang="tt-RU" b="1" i="1" dirty="0" smtClean="0">
              <a:solidFill>
                <a:srgbClr val="FF0000"/>
              </a:solidFill>
              <a:effectLst/>
              <a:latin typeface="Times New Roman"/>
              <a:ea typeface="Times New Roman"/>
              <a:cs typeface="Times New Roman"/>
            </a:endParaRPr>
          </a:p>
          <a:p>
            <a:pPr algn="ctr">
              <a:lnSpc>
                <a:spcPct val="115000"/>
              </a:lnSpc>
              <a:spcAft>
                <a:spcPts val="1000"/>
              </a:spcAft>
            </a:pPr>
            <a:endParaRPr lang="ru-RU" sz="2800" b="1" dirty="0">
              <a:solidFill>
                <a:srgbClr val="FF0000"/>
              </a:solidFill>
              <a:ea typeface="Calibri"/>
              <a:cs typeface="Times New Roman"/>
            </a:endParaRPr>
          </a:p>
        </p:txBody>
      </p:sp>
      <p:pic>
        <p:nvPicPr>
          <p:cNvPr id="3" name="Рисунок 2" descr="http://900igr.net/datai/istorija/Feodaly-i-rytsari/0012-017-Vyvody.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4752528" cy="5184576"/>
          </a:xfrm>
          <a:prstGeom prst="rect">
            <a:avLst/>
          </a:prstGeom>
          <a:noFill/>
          <a:ln>
            <a:noFill/>
          </a:ln>
        </p:spPr>
      </p:pic>
      <p:sp>
        <p:nvSpPr>
          <p:cNvPr id="4" name="Прямоугольник 3"/>
          <p:cNvSpPr/>
          <p:nvPr/>
        </p:nvSpPr>
        <p:spPr>
          <a:xfrm>
            <a:off x="179512" y="332656"/>
            <a:ext cx="3816423" cy="587853"/>
          </a:xfrm>
          <a:prstGeom prst="rect">
            <a:avLst/>
          </a:prstGeom>
        </p:spPr>
        <p:txBody>
          <a:bodyPr wrap="square">
            <a:spAutoFit/>
          </a:bodyPr>
          <a:lstStyle/>
          <a:p>
            <a:pPr lvl="0" algn="ctr">
              <a:lnSpc>
                <a:spcPct val="115000"/>
              </a:lnSpc>
              <a:spcAft>
                <a:spcPts val="1000"/>
              </a:spcAft>
            </a:pPr>
            <a:r>
              <a:rPr lang="tt-RU" sz="2800" b="1" i="1" dirty="0">
                <a:solidFill>
                  <a:srgbClr val="0070C0"/>
                </a:solidFill>
                <a:latin typeface="Times New Roman"/>
                <a:ea typeface="Times New Roman"/>
                <a:cs typeface="Times New Roman"/>
              </a:rPr>
              <a:t>Рыцарьлар  турнирда</a:t>
            </a:r>
          </a:p>
        </p:txBody>
      </p:sp>
    </p:spTree>
    <p:extLst>
      <p:ext uri="{BB962C8B-B14F-4D97-AF65-F5344CB8AC3E}">
        <p14:creationId xmlns:p14="http://schemas.microsoft.com/office/powerpoint/2010/main" val="1471533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84168" y="116632"/>
            <a:ext cx="2549190" cy="6586931"/>
          </a:xfrm>
          <a:prstGeom prst="rect">
            <a:avLst/>
          </a:prstGeom>
        </p:spPr>
        <p:txBody>
          <a:bodyPr wrap="square">
            <a:spAutoFit/>
          </a:bodyPr>
          <a:lstStyle/>
          <a:p>
            <a:pPr algn="just">
              <a:lnSpc>
                <a:spcPct val="115000"/>
              </a:lnSpc>
              <a:spcAft>
                <a:spcPts val="1000"/>
              </a:spcAft>
            </a:pPr>
            <a:r>
              <a:rPr lang="tt-RU" sz="1600" dirty="0" smtClean="0">
                <a:solidFill>
                  <a:srgbClr val="000000"/>
                </a:solidFill>
                <a:effectLst/>
                <a:latin typeface="Times New Roman"/>
                <a:ea typeface="Times New Roman"/>
                <a:cs typeface="Times New Roman"/>
              </a:rPr>
              <a:t>Крестьяннар яши торган авыллар 10-15 хуҗалыктан артмый. Хуҗалыкта йорт, сарай, абзар була. Крестьян йорты агачтан я таштан салына, түбәсе салам яки камыш белән ябыла. Тәрәзәләре пыяласыз, кыш көне аны чүпрәк яки салам белән томалыйлар. Бер үк бүлмәдә йоклыйлар, аш-су әзерлиләр, ашыйлар. Бөтен җиһазлары тупас итеп эшләнгән өстәл, эскәмия, киемнәр салынган сандыктан гыйбарәт. Крестьяннарның тормышы бик авыр, гел хезмәт белән узган, йөкләмәләр түләүдән калган азык-төлек крестьянга ачлы-туклы яшәргә генә җиткән.</a:t>
            </a:r>
            <a:endParaRPr lang="ru-RU" sz="1600" dirty="0">
              <a:ea typeface="Calibri"/>
              <a:cs typeface="Times New Roman"/>
            </a:endParaRPr>
          </a:p>
        </p:txBody>
      </p:sp>
      <p:sp>
        <p:nvSpPr>
          <p:cNvPr id="3" name="Прямоугольник 2"/>
          <p:cNvSpPr/>
          <p:nvPr/>
        </p:nvSpPr>
        <p:spPr>
          <a:xfrm>
            <a:off x="1130722" y="476672"/>
            <a:ext cx="3512373" cy="490199"/>
          </a:xfrm>
          <a:prstGeom prst="rect">
            <a:avLst/>
          </a:prstGeom>
        </p:spPr>
        <p:txBody>
          <a:bodyPr wrap="none">
            <a:spAutoFit/>
          </a:bodyPr>
          <a:lstStyle/>
          <a:p>
            <a:pPr algn="ctr">
              <a:lnSpc>
                <a:spcPct val="115000"/>
              </a:lnSpc>
              <a:spcAft>
                <a:spcPts val="1000"/>
              </a:spcAft>
            </a:pPr>
            <a:r>
              <a:rPr lang="tt-RU" sz="2400" b="1" dirty="0" smtClean="0">
                <a:solidFill>
                  <a:srgbClr val="FF0000"/>
                </a:solidFill>
                <a:effectLst/>
                <a:latin typeface="Times New Roman"/>
                <a:ea typeface="Calibri"/>
                <a:cs typeface="Times New Roman"/>
              </a:rPr>
              <a:t>Крестьяннар тормышы</a:t>
            </a:r>
            <a:endParaRPr lang="ru-RU" sz="2400" dirty="0">
              <a:solidFill>
                <a:srgbClr val="FF0000"/>
              </a:solidFill>
              <a:ea typeface="Calibri"/>
              <a:cs typeface="Times New Roman"/>
            </a:endParaRPr>
          </a:p>
        </p:txBody>
      </p:sp>
      <p:pic>
        <p:nvPicPr>
          <p:cNvPr id="4" name="Рисунок 3" descr="http://image.absoluteastronomy.com/images/encyclopediaimages/c/cr/crescenzi_calendar.jpg"/>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53068"/>
            <a:ext cx="5371691" cy="5156251"/>
          </a:xfrm>
          <a:prstGeom prst="rect">
            <a:avLst/>
          </a:prstGeom>
          <a:noFill/>
          <a:ln>
            <a:noFill/>
          </a:ln>
        </p:spPr>
      </p:pic>
    </p:spTree>
    <p:extLst>
      <p:ext uri="{BB962C8B-B14F-4D97-AF65-F5344CB8AC3E}">
        <p14:creationId xmlns:p14="http://schemas.microsoft.com/office/powerpoint/2010/main" val="2276099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3"/>
            <a:ext cx="8352928" cy="6906506"/>
          </a:xfrm>
          <a:prstGeom prst="rect">
            <a:avLst/>
          </a:prstGeom>
        </p:spPr>
        <p:txBody>
          <a:bodyPr wrap="square">
            <a:spAutoFit/>
          </a:bodyPr>
          <a:lstStyle/>
          <a:p>
            <a:pPr algn="just">
              <a:spcAft>
                <a:spcPts val="0"/>
              </a:spcAft>
            </a:pPr>
            <a:r>
              <a:rPr lang="tt-RU" sz="1600" b="1" dirty="0" smtClean="0">
                <a:solidFill>
                  <a:srgbClr val="000000"/>
                </a:solidFill>
                <a:effectLst/>
                <a:latin typeface="Times New Roman"/>
                <a:ea typeface="Times New Roman"/>
              </a:rPr>
              <a:t>1</a:t>
            </a:r>
            <a:r>
              <a:rPr lang="tt-RU" sz="1600" dirty="0" smtClean="0">
                <a:solidFill>
                  <a:srgbClr val="000000"/>
                </a:solidFill>
                <a:effectLst/>
                <a:latin typeface="Times New Roman"/>
                <a:ea typeface="Times New Roman"/>
              </a:rPr>
              <a:t>.  </a:t>
            </a:r>
            <a:r>
              <a:rPr lang="tt-RU" sz="1600" b="1" dirty="0" smtClean="0">
                <a:solidFill>
                  <a:srgbClr val="000000"/>
                </a:solidFill>
                <a:effectLst/>
                <a:latin typeface="Times New Roman"/>
                <a:ea typeface="Times New Roman"/>
              </a:rPr>
              <a:t>Хәрби хезмәт үтәгән өчен бирелгән җир биләмәсе:</a:t>
            </a:r>
            <a:endParaRPr lang="ru-RU" sz="1600" b="1" dirty="0" smtClean="0">
              <a:effectLst/>
              <a:latin typeface="Times New Roman"/>
              <a:ea typeface="Times New Roman"/>
            </a:endParaRPr>
          </a:p>
          <a:p>
            <a:pPr algn="just">
              <a:spcAft>
                <a:spcPts val="0"/>
              </a:spcAft>
            </a:pPr>
            <a:r>
              <a:rPr lang="tt-RU" sz="1600" dirty="0" smtClean="0">
                <a:solidFill>
                  <a:srgbClr val="000000"/>
                </a:solidFill>
                <a:effectLst/>
                <a:latin typeface="Times New Roman"/>
                <a:ea typeface="Times New Roman"/>
              </a:rPr>
              <a:t>    1</a:t>
            </a:r>
            <a:r>
              <a:rPr lang="ru-RU" sz="1600" dirty="0" smtClean="0">
                <a:solidFill>
                  <a:srgbClr val="000000"/>
                </a:solidFill>
                <a:effectLst/>
                <a:latin typeface="Times New Roman"/>
                <a:ea typeface="Times New Roman"/>
              </a:rPr>
              <a:t>) обет;             </a:t>
            </a:r>
            <a:r>
              <a:rPr lang="tt-RU" sz="1600" dirty="0" smtClean="0">
                <a:solidFill>
                  <a:srgbClr val="000000"/>
                </a:solidFill>
                <a:effectLst/>
                <a:latin typeface="Times New Roman"/>
                <a:ea typeface="Times New Roman"/>
              </a:rPr>
              <a:t>2</a:t>
            </a:r>
            <a:r>
              <a:rPr lang="ru-RU" sz="1600" dirty="0" smtClean="0">
                <a:solidFill>
                  <a:srgbClr val="000000"/>
                </a:solidFill>
                <a:effectLst/>
                <a:latin typeface="Times New Roman"/>
                <a:ea typeface="Times New Roman"/>
              </a:rPr>
              <a:t>) феод;            </a:t>
            </a:r>
            <a:r>
              <a:rPr lang="tt-RU" sz="1600" dirty="0" smtClean="0">
                <a:solidFill>
                  <a:srgbClr val="000000"/>
                </a:solidFill>
                <a:effectLst/>
                <a:latin typeface="Times New Roman"/>
                <a:ea typeface="Times New Roman"/>
              </a:rPr>
              <a:t>3</a:t>
            </a:r>
            <a:r>
              <a:rPr lang="ru-RU" sz="1600" dirty="0" smtClean="0">
                <a:solidFill>
                  <a:srgbClr val="000000"/>
                </a:solidFill>
                <a:effectLst/>
                <a:latin typeface="Times New Roman"/>
                <a:ea typeface="Times New Roman"/>
              </a:rPr>
              <a:t>) оброк;              </a:t>
            </a:r>
            <a:r>
              <a:rPr lang="tt-RU" sz="1600" dirty="0" smtClean="0">
                <a:solidFill>
                  <a:srgbClr val="000000"/>
                </a:solidFill>
                <a:effectLst/>
                <a:latin typeface="Times New Roman"/>
                <a:ea typeface="Times New Roman"/>
              </a:rPr>
              <a:t>4</a:t>
            </a:r>
            <a:r>
              <a:rPr lang="ru-RU" sz="1600" dirty="0" smtClean="0">
                <a:solidFill>
                  <a:srgbClr val="000000"/>
                </a:solidFill>
                <a:effectLst/>
                <a:latin typeface="Times New Roman"/>
                <a:ea typeface="Times New Roman"/>
              </a:rPr>
              <a:t>) титул.</a:t>
            </a:r>
            <a:endParaRPr lang="ru-RU" sz="1600" dirty="0" smtClean="0">
              <a:effectLst/>
              <a:latin typeface="Times New Roman"/>
              <a:ea typeface="Times New Roman"/>
            </a:endParaRPr>
          </a:p>
          <a:p>
            <a:pPr algn="just">
              <a:spcAft>
                <a:spcPts val="0"/>
              </a:spcAft>
            </a:pPr>
            <a:r>
              <a:rPr lang="tt-RU" sz="1600" dirty="0" smtClean="0">
                <a:solidFill>
                  <a:srgbClr val="000000"/>
                </a:solidFill>
                <a:effectLst/>
                <a:latin typeface="Times New Roman"/>
                <a:ea typeface="Times New Roman"/>
              </a:rPr>
              <a:t> </a:t>
            </a:r>
            <a:r>
              <a:rPr lang="ru-RU" sz="1600" b="1" dirty="0" smtClean="0">
                <a:solidFill>
                  <a:srgbClr val="000000"/>
                </a:solidFill>
                <a:effectLst/>
                <a:latin typeface="Times New Roman"/>
                <a:ea typeface="Times New Roman"/>
                <a:cs typeface="Times New Roman"/>
              </a:rPr>
              <a:t>2.  </a:t>
            </a:r>
            <a:r>
              <a:rPr lang="tt-RU" sz="1600" b="1" dirty="0" smtClean="0">
                <a:solidFill>
                  <a:srgbClr val="000000"/>
                </a:solidFill>
                <a:effectLst/>
                <a:latin typeface="Times New Roman"/>
                <a:ea typeface="Times New Roman"/>
                <a:cs typeface="Times New Roman"/>
              </a:rPr>
              <a:t>Ф</a:t>
            </a:r>
            <a:r>
              <a:rPr lang="ru-RU" sz="1600" b="1" dirty="0" err="1" smtClean="0">
                <a:solidFill>
                  <a:srgbClr val="000000"/>
                </a:solidFill>
                <a:effectLst/>
                <a:latin typeface="Times New Roman"/>
                <a:ea typeface="Times New Roman"/>
                <a:cs typeface="Times New Roman"/>
              </a:rPr>
              <a:t>еодал</a:t>
            </a:r>
            <a:r>
              <a:rPr lang="tt-RU" sz="1600" b="1" dirty="0" smtClean="0">
                <a:solidFill>
                  <a:srgbClr val="000000"/>
                </a:solidFill>
                <a:effectLst/>
                <a:latin typeface="Times New Roman"/>
                <a:ea typeface="Times New Roman"/>
                <a:cs typeface="Times New Roman"/>
              </a:rPr>
              <a:t> баскычны тиешле тәртиптә язарга</a:t>
            </a:r>
            <a:r>
              <a:rPr lang="tt-RU" sz="1600" b="1" dirty="0">
                <a:solidFill>
                  <a:srgbClr val="000000"/>
                </a:solidFill>
                <a:latin typeface="Times New Roman"/>
                <a:ea typeface="Times New Roman"/>
                <a:cs typeface="Times New Roman"/>
              </a:rPr>
              <a:t>:</a:t>
            </a:r>
            <a:endParaRPr lang="ru-RU" sz="1600" b="1" dirty="0">
              <a:ea typeface="Calibri"/>
              <a:cs typeface="Times New Roman"/>
            </a:endParaRPr>
          </a:p>
          <a:p>
            <a:pPr>
              <a:lnSpc>
                <a:spcPct val="115000"/>
              </a:lnSpc>
              <a:spcAft>
                <a:spcPts val="0"/>
              </a:spcAft>
            </a:pPr>
            <a:r>
              <a:rPr lang="ru-RU" sz="1600" dirty="0" smtClean="0">
                <a:solidFill>
                  <a:srgbClr val="000000"/>
                </a:solidFill>
                <a:effectLst/>
                <a:latin typeface="Times New Roman"/>
                <a:ea typeface="Times New Roman"/>
                <a:cs typeface="Times New Roman"/>
              </a:rPr>
              <a:t>   1. Барон</a:t>
            </a:r>
            <a:r>
              <a:rPr lang="tt-RU" sz="1600" dirty="0" smtClean="0">
                <a:solidFill>
                  <a:srgbClr val="000000"/>
                </a:solidFill>
                <a:effectLst/>
                <a:latin typeface="Times New Roman"/>
                <a:ea typeface="Times New Roman"/>
                <a:cs typeface="Times New Roman"/>
              </a:rPr>
              <a:t>нар</a:t>
            </a:r>
            <a:r>
              <a:rPr lang="ru-RU" sz="1600" dirty="0" smtClean="0">
                <a:solidFill>
                  <a:srgbClr val="000000"/>
                </a:solidFill>
                <a:effectLst/>
                <a:latin typeface="Times New Roman"/>
                <a:ea typeface="Times New Roman"/>
                <a:cs typeface="Times New Roman"/>
              </a:rPr>
              <a:t>    </a:t>
            </a:r>
            <a:r>
              <a:rPr lang="tt-RU" sz="1600" dirty="0" smtClean="0">
                <a:solidFill>
                  <a:srgbClr val="000000"/>
                </a:solidFill>
                <a:effectLst/>
                <a:latin typeface="Times New Roman"/>
                <a:ea typeface="Times New Roman"/>
                <a:cs typeface="Times New Roman"/>
              </a:rPr>
              <a:t>2. </a:t>
            </a:r>
            <a:r>
              <a:rPr lang="ru-RU" sz="1600" dirty="0" smtClean="0">
                <a:solidFill>
                  <a:srgbClr val="000000"/>
                </a:solidFill>
                <a:effectLst/>
                <a:latin typeface="Times New Roman"/>
                <a:ea typeface="Times New Roman"/>
                <a:cs typeface="Times New Roman"/>
              </a:rPr>
              <a:t>Крестьян</a:t>
            </a:r>
            <a:r>
              <a:rPr lang="tt-RU" sz="1600" dirty="0" smtClean="0">
                <a:solidFill>
                  <a:srgbClr val="000000"/>
                </a:solidFill>
                <a:effectLst/>
                <a:latin typeface="Times New Roman"/>
                <a:ea typeface="Times New Roman"/>
                <a:cs typeface="Times New Roman"/>
              </a:rPr>
              <a:t>нар</a:t>
            </a:r>
            <a:r>
              <a:rPr lang="ru-RU" sz="1600" dirty="0" smtClean="0">
                <a:solidFill>
                  <a:srgbClr val="000000"/>
                </a:solidFill>
                <a:effectLst/>
                <a:latin typeface="Times New Roman"/>
                <a:ea typeface="Times New Roman"/>
                <a:cs typeface="Times New Roman"/>
              </a:rPr>
              <a:t>    </a:t>
            </a:r>
            <a:r>
              <a:rPr lang="tt-RU" sz="1600" dirty="0" smtClean="0">
                <a:solidFill>
                  <a:srgbClr val="000000"/>
                </a:solidFill>
                <a:effectLst/>
                <a:latin typeface="Times New Roman"/>
                <a:ea typeface="Times New Roman"/>
                <a:cs typeface="Times New Roman"/>
              </a:rPr>
              <a:t>3</a:t>
            </a:r>
            <a:r>
              <a:rPr lang="ru-RU" sz="1600" dirty="0" smtClean="0">
                <a:solidFill>
                  <a:srgbClr val="000000"/>
                </a:solidFill>
                <a:effectLst/>
                <a:latin typeface="Times New Roman"/>
                <a:ea typeface="Times New Roman"/>
                <a:cs typeface="Times New Roman"/>
              </a:rPr>
              <a:t>. </a:t>
            </a:r>
            <a:r>
              <a:rPr lang="tt-RU" sz="1600" dirty="0" smtClean="0">
                <a:solidFill>
                  <a:srgbClr val="000000"/>
                </a:solidFill>
                <a:effectLst/>
                <a:latin typeface="Times New Roman"/>
                <a:ea typeface="Times New Roman"/>
                <a:cs typeface="Times New Roman"/>
              </a:rPr>
              <a:t>Рыцарьлар  </a:t>
            </a:r>
            <a:r>
              <a:rPr lang="ru-RU" sz="1600" dirty="0" smtClean="0">
                <a:solidFill>
                  <a:srgbClr val="000000"/>
                </a:solidFill>
                <a:effectLst/>
                <a:latin typeface="Times New Roman"/>
                <a:ea typeface="Times New Roman"/>
                <a:cs typeface="Times New Roman"/>
              </a:rPr>
              <a:t>4.  Король.  </a:t>
            </a:r>
            <a:endParaRPr lang="ru-RU" sz="1600" dirty="0">
              <a:solidFill>
                <a:srgbClr val="000000"/>
              </a:solidFill>
              <a:latin typeface="Times New Roman"/>
              <a:ea typeface="Times New Roman"/>
              <a:cs typeface="Times New Roman"/>
            </a:endParaRPr>
          </a:p>
          <a:p>
            <a:pPr>
              <a:lnSpc>
                <a:spcPct val="115000"/>
              </a:lnSpc>
              <a:spcAft>
                <a:spcPts val="0"/>
              </a:spcAft>
            </a:pPr>
            <a:r>
              <a:rPr lang="ru-RU" sz="1600" dirty="0" smtClean="0">
                <a:solidFill>
                  <a:srgbClr val="000000"/>
                </a:solidFill>
                <a:effectLst/>
                <a:latin typeface="Times New Roman"/>
                <a:ea typeface="Times New Roman"/>
                <a:cs typeface="Times New Roman"/>
              </a:rPr>
              <a:t>   </a:t>
            </a:r>
            <a:r>
              <a:rPr lang="tt-RU" sz="1600" dirty="0" smtClean="0">
                <a:solidFill>
                  <a:srgbClr val="000000"/>
                </a:solidFill>
                <a:effectLst/>
                <a:latin typeface="Times New Roman"/>
                <a:ea typeface="Times New Roman"/>
                <a:cs typeface="Times New Roman"/>
              </a:rPr>
              <a:t> </a:t>
            </a:r>
            <a:r>
              <a:rPr lang="ru-RU" sz="1600" dirty="0" smtClean="0">
                <a:solidFill>
                  <a:srgbClr val="000000"/>
                </a:solidFill>
                <a:effectLst/>
                <a:latin typeface="Times New Roman"/>
                <a:ea typeface="Times New Roman"/>
                <a:cs typeface="Times New Roman"/>
              </a:rPr>
              <a:t>5. </a:t>
            </a:r>
            <a:r>
              <a:rPr lang="ru-RU" sz="1600" dirty="0" err="1" smtClean="0">
                <a:solidFill>
                  <a:srgbClr val="000000"/>
                </a:solidFill>
                <a:effectLst/>
                <a:latin typeface="Times New Roman"/>
                <a:ea typeface="Times New Roman"/>
                <a:cs typeface="Times New Roman"/>
              </a:rPr>
              <a:t>Герцо</a:t>
            </a:r>
            <a:r>
              <a:rPr lang="tt-RU" sz="1600" dirty="0" smtClean="0">
                <a:solidFill>
                  <a:srgbClr val="000000"/>
                </a:solidFill>
                <a:effectLst/>
                <a:latin typeface="Times New Roman"/>
                <a:ea typeface="Times New Roman"/>
                <a:cs typeface="Times New Roman"/>
              </a:rPr>
              <a:t>г һәм графлар </a:t>
            </a:r>
            <a:r>
              <a:rPr lang="ru-RU" sz="1600" dirty="0" smtClean="0">
                <a:solidFill>
                  <a:srgbClr val="000000"/>
                </a:solidFill>
                <a:effectLst/>
                <a:latin typeface="Times New Roman"/>
                <a:ea typeface="Times New Roman"/>
                <a:cs typeface="Times New Roman"/>
              </a:rPr>
              <a:t>                                                                             </a:t>
            </a:r>
            <a:endParaRPr lang="ru-RU" sz="1600" dirty="0">
              <a:ea typeface="Calibri"/>
              <a:cs typeface="Times New Roman"/>
            </a:endParaRPr>
          </a:p>
          <a:p>
            <a:pPr>
              <a:lnSpc>
                <a:spcPct val="115000"/>
              </a:lnSpc>
              <a:spcAft>
                <a:spcPts val="0"/>
              </a:spcAft>
            </a:pPr>
            <a:r>
              <a:rPr lang="tt-RU" sz="1600" dirty="0" smtClean="0">
                <a:solidFill>
                  <a:srgbClr val="000000"/>
                </a:solidFill>
                <a:effectLst/>
                <a:latin typeface="Times New Roman"/>
                <a:ea typeface="Times New Roman"/>
                <a:cs typeface="Times New Roman"/>
              </a:rPr>
              <a:t> </a:t>
            </a:r>
            <a:r>
              <a:rPr lang="tt-RU" sz="1600" b="1" dirty="0" smtClean="0">
                <a:solidFill>
                  <a:srgbClr val="000000"/>
                </a:solidFill>
                <a:effectLst/>
                <a:latin typeface="Times New Roman"/>
                <a:ea typeface="Calibri"/>
                <a:cs typeface="Times New Roman"/>
              </a:rPr>
              <a:t>3.  Нинди очракта сеньор үзенең вассалын  феодтан мәхрүм итә ала?</a:t>
            </a:r>
            <a:endParaRPr lang="ru-RU" sz="1600" b="1" dirty="0">
              <a:ea typeface="Calibri"/>
              <a:cs typeface="Times New Roman"/>
            </a:endParaRPr>
          </a:p>
          <a:p>
            <a:pPr>
              <a:spcAft>
                <a:spcPts val="0"/>
              </a:spcAft>
            </a:pPr>
            <a:r>
              <a:rPr lang="tt-RU" sz="1600" dirty="0" smtClean="0">
                <a:solidFill>
                  <a:srgbClr val="000000"/>
                </a:solidFill>
                <a:effectLst/>
                <a:latin typeface="Times New Roman"/>
                <a:ea typeface="Times New Roman"/>
              </a:rPr>
              <a:t>    1. Вассал налогларын түләмәгән очракта.</a:t>
            </a:r>
            <a:endParaRPr lang="ru-RU" sz="1600" dirty="0" smtClean="0">
              <a:effectLst/>
              <a:latin typeface="Times New Roman"/>
              <a:ea typeface="Times New Roman"/>
            </a:endParaRPr>
          </a:p>
          <a:p>
            <a:pPr>
              <a:spcAft>
                <a:spcPts val="0"/>
              </a:spcAft>
            </a:pPr>
            <a:r>
              <a:rPr lang="tt-RU" sz="1600" dirty="0" smtClean="0">
                <a:solidFill>
                  <a:srgbClr val="000000"/>
                </a:solidFill>
                <a:effectLst/>
                <a:latin typeface="Times New Roman"/>
                <a:ea typeface="Times New Roman"/>
              </a:rPr>
              <a:t>    2. Вассал сеньорның җирен эшкәртмәгән очракта</a:t>
            </a:r>
            <a:endParaRPr lang="ru-RU" sz="1600" dirty="0" smtClean="0">
              <a:effectLst/>
              <a:latin typeface="Times New Roman"/>
              <a:ea typeface="Times New Roman"/>
            </a:endParaRPr>
          </a:p>
          <a:p>
            <a:pPr>
              <a:spcAft>
                <a:spcPts val="0"/>
              </a:spcAft>
            </a:pPr>
            <a:r>
              <a:rPr lang="tt-RU" sz="1600" dirty="0" smtClean="0">
                <a:solidFill>
                  <a:srgbClr val="000000"/>
                </a:solidFill>
                <a:effectLst/>
                <a:latin typeface="Times New Roman"/>
                <a:ea typeface="Times New Roman"/>
              </a:rPr>
              <a:t>    3.</a:t>
            </a:r>
            <a:r>
              <a:rPr lang="ru-RU" sz="1600" dirty="0" smtClean="0">
                <a:solidFill>
                  <a:srgbClr val="000000"/>
                </a:solidFill>
                <a:effectLst/>
                <a:latin typeface="Times New Roman"/>
                <a:ea typeface="Times New Roman"/>
              </a:rPr>
              <a:t> Вассал  сеньор</a:t>
            </a:r>
            <a:r>
              <a:rPr lang="tt-RU" sz="1600" dirty="0" smtClean="0">
                <a:solidFill>
                  <a:srgbClr val="000000"/>
                </a:solidFill>
                <a:effectLst/>
                <a:latin typeface="Times New Roman"/>
                <a:ea typeface="Times New Roman"/>
              </a:rPr>
              <a:t>ны сугыш кырында ташлап киткән очракта</a:t>
            </a:r>
            <a:endParaRPr lang="ru-RU" sz="1600" dirty="0" smtClean="0">
              <a:effectLst/>
              <a:latin typeface="Times New Roman"/>
              <a:ea typeface="Times New Roman"/>
            </a:endParaRPr>
          </a:p>
          <a:p>
            <a:pPr>
              <a:spcAft>
                <a:spcPts val="0"/>
              </a:spcAft>
            </a:pPr>
            <a:r>
              <a:rPr lang="tt-RU" sz="1600" b="1" dirty="0" smtClean="0">
                <a:solidFill>
                  <a:srgbClr val="000000"/>
                </a:solidFill>
                <a:effectLst/>
                <a:latin typeface="Times New Roman"/>
                <a:ea typeface="Times New Roman"/>
              </a:rPr>
              <a:t>4</a:t>
            </a:r>
            <a:r>
              <a:rPr lang="ru-RU" sz="1600" b="1" dirty="0" smtClean="0">
                <a:solidFill>
                  <a:srgbClr val="000000"/>
                </a:solidFill>
                <a:effectLst/>
                <a:latin typeface="Times New Roman"/>
                <a:ea typeface="Times New Roman"/>
              </a:rPr>
              <a:t>.  </a:t>
            </a:r>
            <a:r>
              <a:rPr lang="tt-RU" sz="1600" b="1" dirty="0" smtClean="0">
                <a:solidFill>
                  <a:srgbClr val="000000"/>
                </a:solidFill>
                <a:effectLst/>
                <a:latin typeface="Times New Roman"/>
                <a:ea typeface="Times New Roman"/>
              </a:rPr>
              <a:t>Урта гасырларда </a:t>
            </a:r>
            <a:r>
              <a:rPr lang="ru-RU" sz="1600" b="1" dirty="0" smtClean="0">
                <a:solidFill>
                  <a:srgbClr val="000000"/>
                </a:solidFill>
                <a:effectLst/>
                <a:latin typeface="Times New Roman"/>
                <a:ea typeface="Times New Roman"/>
              </a:rPr>
              <a:t> крестьян</a:t>
            </a:r>
            <a:r>
              <a:rPr lang="tt-RU" sz="1600" b="1" dirty="0" smtClean="0">
                <a:solidFill>
                  <a:srgbClr val="000000"/>
                </a:solidFill>
                <a:effectLst/>
                <a:latin typeface="Times New Roman"/>
                <a:ea typeface="Times New Roman"/>
              </a:rPr>
              <a:t>ның хуҗалыгы </a:t>
            </a:r>
            <a:r>
              <a:rPr lang="ru-RU" sz="1600" b="1" dirty="0" smtClean="0">
                <a:solidFill>
                  <a:srgbClr val="000000"/>
                </a:solidFill>
                <a:effectLst/>
                <a:latin typeface="Times New Roman"/>
                <a:ea typeface="Times New Roman"/>
              </a:rPr>
              <a:t> </a:t>
            </a:r>
            <a:r>
              <a:rPr lang="ru-RU" sz="1600" b="1" dirty="0" err="1" smtClean="0">
                <a:solidFill>
                  <a:srgbClr val="000000"/>
                </a:solidFill>
                <a:effectLst/>
                <a:latin typeface="Times New Roman"/>
                <a:ea typeface="Times New Roman"/>
              </a:rPr>
              <a:t>натураль</a:t>
            </a:r>
            <a:r>
              <a:rPr lang="ru-RU" sz="1600" b="1" dirty="0" smtClean="0">
                <a:solidFill>
                  <a:srgbClr val="000000"/>
                </a:solidFill>
                <a:effectLst/>
                <a:latin typeface="Times New Roman"/>
                <a:ea typeface="Times New Roman"/>
              </a:rPr>
              <a:t>, </a:t>
            </a:r>
            <a:r>
              <a:rPr lang="tt-RU" sz="1600" b="1" dirty="0" smtClean="0">
                <a:solidFill>
                  <a:srgbClr val="000000"/>
                </a:solidFill>
                <a:effectLst/>
                <a:latin typeface="Times New Roman"/>
                <a:ea typeface="Times New Roman"/>
              </a:rPr>
              <a:t>чөнки</a:t>
            </a:r>
            <a:r>
              <a:rPr lang="ru-RU" sz="1600" b="1" dirty="0" smtClean="0">
                <a:solidFill>
                  <a:srgbClr val="000000"/>
                </a:solidFill>
                <a:effectLst/>
                <a:latin typeface="Times New Roman"/>
                <a:ea typeface="Times New Roman"/>
              </a:rPr>
              <a:t> …</a:t>
            </a:r>
            <a:endParaRPr lang="ru-RU" sz="1600" b="1" dirty="0" smtClean="0">
              <a:effectLst/>
              <a:latin typeface="Times New Roman"/>
              <a:ea typeface="Times New Roman"/>
            </a:endParaRPr>
          </a:p>
          <a:p>
            <a:pPr>
              <a:spcAft>
                <a:spcPts val="0"/>
              </a:spcAft>
            </a:pPr>
            <a:r>
              <a:rPr lang="tt-RU" sz="1600" dirty="0" smtClean="0">
                <a:solidFill>
                  <a:srgbClr val="000000"/>
                </a:solidFill>
                <a:effectLst/>
                <a:latin typeface="Times New Roman"/>
                <a:ea typeface="Times New Roman"/>
              </a:rPr>
              <a:t>     1. </a:t>
            </a:r>
            <a:r>
              <a:rPr lang="ru-RU" sz="1600" dirty="0" smtClean="0">
                <a:solidFill>
                  <a:srgbClr val="000000"/>
                </a:solidFill>
                <a:effectLst/>
                <a:latin typeface="Times New Roman"/>
                <a:ea typeface="Times New Roman"/>
              </a:rPr>
              <a:t>продукт</a:t>
            </a:r>
            <a:r>
              <a:rPr lang="tt-RU" sz="1600" dirty="0" smtClean="0">
                <a:solidFill>
                  <a:srgbClr val="000000"/>
                </a:solidFill>
                <a:effectLst/>
                <a:latin typeface="Times New Roman"/>
                <a:ea typeface="Times New Roman"/>
              </a:rPr>
              <a:t>лар сату өчен җитештерелә</a:t>
            </a:r>
            <a:endParaRPr lang="ru-RU" sz="1600" dirty="0" smtClean="0">
              <a:effectLst/>
              <a:latin typeface="Times New Roman"/>
              <a:ea typeface="Times New Roman"/>
            </a:endParaRPr>
          </a:p>
          <a:p>
            <a:pPr>
              <a:spcAft>
                <a:spcPts val="0"/>
              </a:spcAft>
            </a:pPr>
            <a:r>
              <a:rPr lang="tt-RU" sz="1600" dirty="0" smtClean="0">
                <a:solidFill>
                  <a:srgbClr val="000000"/>
                </a:solidFill>
                <a:effectLst/>
                <a:latin typeface="Times New Roman"/>
                <a:ea typeface="Times New Roman"/>
              </a:rPr>
              <a:t>     2. продуктлар кулдан натураль чималдан эшләнә </a:t>
            </a:r>
            <a:endParaRPr lang="ru-RU" sz="1600" dirty="0" smtClean="0">
              <a:effectLst/>
              <a:latin typeface="Times New Roman"/>
              <a:ea typeface="Times New Roman"/>
            </a:endParaRPr>
          </a:p>
          <a:p>
            <a:pPr>
              <a:spcAft>
                <a:spcPts val="0"/>
              </a:spcAft>
            </a:pPr>
            <a:r>
              <a:rPr lang="tt-RU" sz="1600" dirty="0" smtClean="0">
                <a:solidFill>
                  <a:srgbClr val="000000"/>
                </a:solidFill>
                <a:effectLst/>
                <a:latin typeface="Times New Roman"/>
                <a:ea typeface="Times New Roman"/>
              </a:rPr>
              <a:t>     3. продуктлар нигездә үз ихтыяҗларың өчен җитештерелә </a:t>
            </a:r>
            <a:endParaRPr lang="ru-RU" sz="1600" dirty="0" smtClean="0">
              <a:effectLst/>
              <a:latin typeface="Times New Roman"/>
              <a:ea typeface="Times New Roman"/>
            </a:endParaRPr>
          </a:p>
          <a:p>
            <a:pPr>
              <a:spcAft>
                <a:spcPts val="0"/>
              </a:spcAft>
            </a:pPr>
            <a:r>
              <a:rPr lang="tt-RU" sz="1600" b="1" dirty="0" smtClean="0">
                <a:solidFill>
                  <a:srgbClr val="000000"/>
                </a:solidFill>
                <a:effectLst/>
                <a:latin typeface="Times New Roman"/>
                <a:ea typeface="Times New Roman"/>
              </a:rPr>
              <a:t> </a:t>
            </a:r>
            <a:r>
              <a:rPr lang="tt-RU" sz="1600" b="1" dirty="0">
                <a:solidFill>
                  <a:srgbClr val="000000"/>
                </a:solidFill>
                <a:latin typeface="Times New Roman"/>
                <a:ea typeface="Times New Roman"/>
                <a:cs typeface="Times New Roman"/>
              </a:rPr>
              <a:t>5</a:t>
            </a:r>
            <a:r>
              <a:rPr lang="tt-RU" sz="1600" b="1" dirty="0" smtClean="0">
                <a:solidFill>
                  <a:srgbClr val="000000"/>
                </a:solidFill>
                <a:effectLst/>
                <a:latin typeface="Times New Roman"/>
                <a:ea typeface="Times New Roman"/>
                <a:cs typeface="Times New Roman"/>
              </a:rPr>
              <a:t>.  Р</a:t>
            </a:r>
            <a:r>
              <a:rPr lang="ru-RU" sz="1600" b="1" dirty="0" err="1" smtClean="0">
                <a:solidFill>
                  <a:srgbClr val="000000"/>
                </a:solidFill>
                <a:effectLst/>
                <a:latin typeface="Times New Roman"/>
                <a:ea typeface="Times New Roman"/>
                <a:cs typeface="Times New Roman"/>
              </a:rPr>
              <a:t>ыцар</a:t>
            </a:r>
            <a:r>
              <a:rPr lang="tt-RU" sz="1600" b="1" dirty="0" smtClean="0">
                <a:solidFill>
                  <a:srgbClr val="000000"/>
                </a:solidFill>
                <a:effectLst/>
                <a:latin typeface="Times New Roman"/>
                <a:ea typeface="Times New Roman"/>
                <a:cs typeface="Times New Roman"/>
              </a:rPr>
              <a:t>ьның төп шөгыле:</a:t>
            </a:r>
            <a:endParaRPr lang="ru-RU" sz="1600" b="1" dirty="0">
              <a:ea typeface="Calibri"/>
              <a:cs typeface="Times New Roman"/>
            </a:endParaRPr>
          </a:p>
          <a:p>
            <a:pPr>
              <a:lnSpc>
                <a:spcPct val="115000"/>
              </a:lnSpc>
              <a:spcAft>
                <a:spcPts val="0"/>
              </a:spcAft>
            </a:pPr>
            <a:r>
              <a:rPr lang="tt-RU" sz="1600" dirty="0" smtClean="0">
                <a:solidFill>
                  <a:srgbClr val="000000"/>
                </a:solidFill>
                <a:effectLst/>
                <a:latin typeface="Times New Roman"/>
                <a:ea typeface="Times New Roman"/>
                <a:cs typeface="Times New Roman"/>
              </a:rPr>
              <a:t>     1) игенчелек      2)  фән      3) хәрби эш      4) һөнәрчелек һәм сәүдә</a:t>
            </a:r>
            <a:endParaRPr lang="ru-RU" sz="1600" dirty="0" smtClean="0">
              <a:ea typeface="Times New Roman"/>
              <a:cs typeface="Times New Roman"/>
            </a:endParaRPr>
          </a:p>
          <a:p>
            <a:pPr>
              <a:lnSpc>
                <a:spcPct val="115000"/>
              </a:lnSpc>
              <a:spcAft>
                <a:spcPts val="0"/>
              </a:spcAft>
            </a:pPr>
            <a:r>
              <a:rPr lang="tt-RU" sz="1600" b="1" dirty="0" smtClean="0">
                <a:effectLst/>
                <a:latin typeface="Times New Roman"/>
                <a:ea typeface="Times New Roman"/>
                <a:cs typeface="Times New Roman"/>
              </a:rPr>
              <a:t>6</a:t>
            </a:r>
            <a:r>
              <a:rPr lang="ru-RU" sz="1600" b="1" dirty="0" smtClean="0">
                <a:effectLst/>
                <a:latin typeface="Times New Roman"/>
                <a:ea typeface="Times New Roman"/>
                <a:cs typeface="Times New Roman"/>
              </a:rPr>
              <a:t>. </a:t>
            </a:r>
            <a:r>
              <a:rPr lang="ru-RU" sz="1600" dirty="0" smtClean="0">
                <a:effectLst/>
                <a:latin typeface="Times New Roman"/>
                <a:ea typeface="Times New Roman"/>
                <a:cs typeface="Times New Roman"/>
              </a:rPr>
              <a:t> </a:t>
            </a:r>
            <a:r>
              <a:rPr lang="tt-RU" sz="1600" b="1" dirty="0" smtClean="0">
                <a:effectLst/>
                <a:latin typeface="Times New Roman"/>
                <a:ea typeface="Times New Roman"/>
                <a:cs typeface="Times New Roman"/>
              </a:rPr>
              <a:t>Ф</a:t>
            </a:r>
            <a:r>
              <a:rPr lang="ru-RU" sz="1600" b="1" dirty="0" err="1" smtClean="0">
                <a:effectLst/>
                <a:latin typeface="Times New Roman"/>
                <a:ea typeface="Times New Roman"/>
                <a:cs typeface="Times New Roman"/>
              </a:rPr>
              <a:t>еодал</a:t>
            </a:r>
            <a:r>
              <a:rPr lang="tt-RU" sz="1600" b="1" dirty="0" smtClean="0">
                <a:effectLst/>
                <a:latin typeface="Times New Roman"/>
                <a:ea typeface="Times New Roman"/>
                <a:cs typeface="Times New Roman"/>
              </a:rPr>
              <a:t>ның торагы:</a:t>
            </a:r>
            <a:r>
              <a:rPr lang="ru-RU" sz="1600" b="1" dirty="0" smtClean="0">
                <a:ea typeface="Times New Roman"/>
                <a:cs typeface="Times New Roman"/>
              </a:rPr>
              <a:t> </a:t>
            </a:r>
            <a:r>
              <a:rPr lang="tt-RU" sz="1600" dirty="0" smtClean="0">
                <a:effectLst/>
                <a:latin typeface="Times New Roman"/>
                <a:ea typeface="Times New Roman"/>
                <a:cs typeface="Times New Roman"/>
              </a:rPr>
              <a:t> 1) сарай             2) замок              3) өй                  4) храм</a:t>
            </a:r>
            <a:endParaRPr lang="ru-RU" sz="1600" dirty="0">
              <a:ea typeface="Calibri"/>
              <a:cs typeface="Times New Roman"/>
            </a:endParaRPr>
          </a:p>
          <a:p>
            <a:pPr algn="just">
              <a:lnSpc>
                <a:spcPct val="115000"/>
              </a:lnSpc>
              <a:spcAft>
                <a:spcPts val="0"/>
              </a:spcAft>
            </a:pPr>
            <a:r>
              <a:rPr lang="tt-RU" sz="1600" b="1" dirty="0" smtClean="0">
                <a:solidFill>
                  <a:srgbClr val="000000"/>
                </a:solidFill>
                <a:effectLst/>
                <a:latin typeface="Times New Roman"/>
                <a:ea typeface="Calibri"/>
                <a:cs typeface="Times New Roman"/>
              </a:rPr>
              <a:t>7.  </a:t>
            </a:r>
            <a:r>
              <a:rPr lang="tt-RU" sz="1600" b="1" dirty="0" smtClean="0">
                <a:solidFill>
                  <a:srgbClr val="000000"/>
                </a:solidFill>
                <a:effectLst/>
                <a:latin typeface="Times New Roman"/>
                <a:ea typeface="Times New Roman"/>
                <a:cs typeface="Times New Roman"/>
              </a:rPr>
              <a:t>Бер үк хокукларга һәм вазифаларга ия булган кешеләрнең зур</a:t>
            </a:r>
            <a:r>
              <a:rPr lang="ru-RU" sz="1600" b="1" dirty="0" smtClean="0">
                <a:ea typeface="Times New Roman"/>
                <a:cs typeface="Times New Roman"/>
              </a:rPr>
              <a:t> </a:t>
            </a:r>
            <a:r>
              <a:rPr lang="tt-RU" sz="1600" b="1" dirty="0" smtClean="0">
                <a:solidFill>
                  <a:srgbClr val="000000"/>
                </a:solidFill>
                <a:effectLst/>
                <a:latin typeface="Times New Roman"/>
                <a:ea typeface="Times New Roman"/>
                <a:cs typeface="Times New Roman"/>
              </a:rPr>
              <a:t>төркеме:</a:t>
            </a:r>
            <a:r>
              <a:rPr lang="ru-RU" sz="1600" b="1" dirty="0" smtClean="0">
                <a:ea typeface="Times New Roman"/>
                <a:cs typeface="Times New Roman"/>
              </a:rPr>
              <a:t>       </a:t>
            </a:r>
          </a:p>
          <a:p>
            <a:pPr algn="just">
              <a:lnSpc>
                <a:spcPct val="115000"/>
              </a:lnSpc>
              <a:spcAft>
                <a:spcPts val="0"/>
              </a:spcAft>
            </a:pPr>
            <a:r>
              <a:rPr lang="ru-RU" sz="1600" b="1" dirty="0">
                <a:solidFill>
                  <a:srgbClr val="000000"/>
                </a:solidFill>
                <a:effectLst/>
                <a:latin typeface="Times New Roman"/>
                <a:ea typeface="Times New Roman"/>
                <a:cs typeface="Times New Roman"/>
              </a:rPr>
              <a:t> </a:t>
            </a:r>
            <a:r>
              <a:rPr lang="ru-RU" sz="1600" b="1" dirty="0" smtClean="0">
                <a:solidFill>
                  <a:srgbClr val="000000"/>
                </a:solidFill>
                <a:effectLst/>
                <a:latin typeface="Times New Roman"/>
                <a:ea typeface="Times New Roman"/>
                <a:cs typeface="Times New Roman"/>
              </a:rPr>
              <a:t>      </a:t>
            </a:r>
            <a:r>
              <a:rPr lang="tt-RU" sz="1600" dirty="0" smtClean="0">
                <a:solidFill>
                  <a:srgbClr val="000000"/>
                </a:solidFill>
                <a:effectLst/>
                <a:latin typeface="Times New Roman"/>
                <a:ea typeface="Times New Roman"/>
              </a:rPr>
              <a:t>1</a:t>
            </a:r>
            <a:r>
              <a:rPr lang="ru-RU" sz="1600" dirty="0" smtClean="0">
                <a:solidFill>
                  <a:srgbClr val="000000"/>
                </a:solidFill>
                <a:effectLst/>
                <a:latin typeface="Times New Roman"/>
                <a:ea typeface="Times New Roman"/>
              </a:rPr>
              <a:t>) </a:t>
            </a:r>
            <a:r>
              <a:rPr lang="tt-RU" sz="1600" dirty="0" smtClean="0">
                <a:solidFill>
                  <a:srgbClr val="000000"/>
                </a:solidFill>
                <a:effectLst/>
                <a:latin typeface="Times New Roman"/>
                <a:ea typeface="Times New Roman"/>
              </a:rPr>
              <a:t>туганнар</a:t>
            </a:r>
            <a:r>
              <a:rPr lang="ru-RU" sz="1600" dirty="0" smtClean="0">
                <a:solidFill>
                  <a:srgbClr val="000000"/>
                </a:solidFill>
                <a:effectLst/>
                <a:latin typeface="Times New Roman"/>
                <a:ea typeface="Times New Roman"/>
              </a:rPr>
              <a:t>          </a:t>
            </a:r>
            <a:r>
              <a:rPr lang="tt-RU" sz="1600" dirty="0" smtClean="0">
                <a:solidFill>
                  <a:srgbClr val="000000"/>
                </a:solidFill>
                <a:effectLst/>
                <a:latin typeface="Times New Roman"/>
                <a:ea typeface="Times New Roman"/>
              </a:rPr>
              <a:t>2</a:t>
            </a:r>
            <a:r>
              <a:rPr lang="ru-RU" sz="1600" dirty="0" smtClean="0">
                <a:solidFill>
                  <a:srgbClr val="000000"/>
                </a:solidFill>
                <a:effectLst/>
                <a:latin typeface="Times New Roman"/>
                <a:ea typeface="Times New Roman"/>
              </a:rPr>
              <a:t>) </a:t>
            </a:r>
            <a:r>
              <a:rPr lang="ru-RU" sz="1600" dirty="0" err="1" smtClean="0">
                <a:solidFill>
                  <a:srgbClr val="000000"/>
                </a:solidFill>
                <a:effectLst/>
                <a:latin typeface="Times New Roman"/>
                <a:ea typeface="Times New Roman"/>
              </a:rPr>
              <a:t>катлау</a:t>
            </a:r>
            <a:r>
              <a:rPr lang="tt-RU" sz="1600" dirty="0" smtClean="0">
                <a:solidFill>
                  <a:srgbClr val="000000"/>
                </a:solidFill>
                <a:effectLst/>
                <a:latin typeface="Times New Roman"/>
                <a:ea typeface="Times New Roman"/>
              </a:rPr>
              <a:t>  </a:t>
            </a:r>
            <a:r>
              <a:rPr lang="ru-RU" sz="1600" dirty="0" smtClean="0">
                <a:solidFill>
                  <a:srgbClr val="000000"/>
                </a:solidFill>
                <a:effectLst/>
                <a:latin typeface="Times New Roman"/>
                <a:ea typeface="Times New Roman"/>
              </a:rPr>
              <a:t>       </a:t>
            </a:r>
            <a:r>
              <a:rPr lang="tt-RU" sz="1600" dirty="0" smtClean="0">
                <a:solidFill>
                  <a:srgbClr val="000000"/>
                </a:solidFill>
                <a:effectLst/>
                <a:latin typeface="Times New Roman"/>
                <a:ea typeface="Times New Roman"/>
              </a:rPr>
              <a:t>3</a:t>
            </a:r>
            <a:r>
              <a:rPr lang="ru-RU" sz="1600" dirty="0" smtClean="0">
                <a:solidFill>
                  <a:srgbClr val="000000"/>
                </a:solidFill>
                <a:effectLst/>
                <a:latin typeface="Times New Roman"/>
                <a:ea typeface="Times New Roman"/>
              </a:rPr>
              <a:t>) </a:t>
            </a:r>
            <a:r>
              <a:rPr lang="tt-RU" sz="1600" dirty="0" smtClean="0">
                <a:solidFill>
                  <a:srgbClr val="000000"/>
                </a:solidFill>
                <a:effectLst/>
                <a:latin typeface="Times New Roman"/>
                <a:ea typeface="Times New Roman"/>
              </a:rPr>
              <a:t>кардәшләр</a:t>
            </a:r>
            <a:endParaRPr lang="ru-RU" sz="1600" dirty="0" smtClean="0">
              <a:effectLst/>
              <a:latin typeface="Times New Roman"/>
              <a:ea typeface="Times New Roman"/>
            </a:endParaRPr>
          </a:p>
          <a:p>
            <a:pPr>
              <a:spcAft>
                <a:spcPts val="0"/>
              </a:spcAft>
            </a:pPr>
            <a:r>
              <a:rPr lang="tt-RU" sz="1600" b="1" dirty="0" smtClean="0">
                <a:solidFill>
                  <a:srgbClr val="000000"/>
                </a:solidFill>
                <a:effectLst/>
                <a:latin typeface="Times New Roman"/>
                <a:ea typeface="Times New Roman"/>
              </a:rPr>
              <a:t> 8</a:t>
            </a:r>
            <a:r>
              <a:rPr lang="ru-RU" sz="1600" b="1" dirty="0" smtClean="0">
                <a:solidFill>
                  <a:srgbClr val="000000"/>
                </a:solidFill>
                <a:effectLst/>
                <a:latin typeface="Times New Roman"/>
                <a:ea typeface="Times New Roman"/>
              </a:rPr>
              <a:t>.  </a:t>
            </a:r>
            <a:r>
              <a:rPr lang="tt-RU" sz="1600" b="1" dirty="0" smtClean="0">
                <a:solidFill>
                  <a:srgbClr val="000000"/>
                </a:solidFill>
                <a:effectLst/>
                <a:latin typeface="Times New Roman"/>
                <a:ea typeface="Times New Roman"/>
              </a:rPr>
              <a:t>Туры китерергә</a:t>
            </a:r>
            <a:r>
              <a:rPr lang="ru-RU" sz="1600" dirty="0" smtClean="0">
                <a:solidFill>
                  <a:srgbClr val="000000"/>
                </a:solidFill>
                <a:effectLst/>
                <a:latin typeface="Times New Roman"/>
                <a:ea typeface="Times New Roman"/>
              </a:rPr>
              <a:t>:</a:t>
            </a:r>
            <a:endParaRPr lang="ru-RU" sz="1600" dirty="0" smtClean="0">
              <a:effectLst/>
              <a:latin typeface="Times New Roman"/>
              <a:ea typeface="Times New Roman"/>
            </a:endParaRPr>
          </a:p>
          <a:p>
            <a:pPr>
              <a:spcAft>
                <a:spcPts val="0"/>
              </a:spcAft>
            </a:pPr>
            <a:r>
              <a:rPr lang="ru-RU" sz="1600" dirty="0" smtClean="0">
                <a:solidFill>
                  <a:srgbClr val="000000"/>
                </a:solidFill>
                <a:effectLst/>
                <a:latin typeface="Times New Roman"/>
                <a:ea typeface="Times New Roman"/>
              </a:rPr>
              <a:t>      </a:t>
            </a:r>
            <a:r>
              <a:rPr lang="tt-RU" sz="1600" dirty="0" smtClean="0">
                <a:solidFill>
                  <a:srgbClr val="000000"/>
                </a:solidFill>
                <a:effectLst/>
                <a:latin typeface="Times New Roman"/>
                <a:ea typeface="Times New Roman"/>
              </a:rPr>
              <a:t>1</a:t>
            </a:r>
            <a:r>
              <a:rPr lang="ru-RU" sz="1600" dirty="0" smtClean="0">
                <a:solidFill>
                  <a:srgbClr val="000000"/>
                </a:solidFill>
                <a:effectLst/>
                <a:latin typeface="Times New Roman"/>
                <a:ea typeface="Times New Roman"/>
              </a:rPr>
              <a:t>) рыцарь                         </a:t>
            </a:r>
            <a:r>
              <a:rPr lang="tt-RU" sz="1600" dirty="0" smtClean="0">
                <a:solidFill>
                  <a:srgbClr val="000000"/>
                </a:solidFill>
                <a:effectLst/>
                <a:latin typeface="Times New Roman"/>
                <a:ea typeface="Times New Roman"/>
              </a:rPr>
              <a:t>  </a:t>
            </a:r>
            <a:r>
              <a:rPr lang="ru-RU" sz="1600" dirty="0" smtClean="0">
                <a:solidFill>
                  <a:srgbClr val="000000"/>
                </a:solidFill>
                <a:effectLst/>
                <a:latin typeface="Times New Roman"/>
                <a:ea typeface="Times New Roman"/>
              </a:rPr>
              <a:t> 1) </a:t>
            </a:r>
            <a:r>
              <a:rPr lang="tt-RU" sz="1600" dirty="0" smtClean="0">
                <a:solidFill>
                  <a:srgbClr val="000000"/>
                </a:solidFill>
                <a:effectLst/>
                <a:latin typeface="Times New Roman"/>
                <a:ea typeface="Times New Roman"/>
              </a:rPr>
              <a:t>эшли </a:t>
            </a:r>
            <a:endParaRPr lang="ru-RU" sz="1600" dirty="0" smtClean="0">
              <a:effectLst/>
              <a:latin typeface="Times New Roman"/>
              <a:ea typeface="Times New Roman"/>
            </a:endParaRPr>
          </a:p>
          <a:p>
            <a:pPr>
              <a:spcAft>
                <a:spcPts val="0"/>
              </a:spcAft>
            </a:pPr>
            <a:r>
              <a:rPr lang="ru-RU" sz="1600" dirty="0" smtClean="0">
                <a:solidFill>
                  <a:srgbClr val="000000"/>
                </a:solidFill>
                <a:effectLst/>
                <a:latin typeface="Times New Roman"/>
                <a:ea typeface="Times New Roman"/>
              </a:rPr>
              <a:t>      </a:t>
            </a:r>
            <a:r>
              <a:rPr lang="tt-RU" sz="1600" dirty="0" smtClean="0">
                <a:solidFill>
                  <a:srgbClr val="000000"/>
                </a:solidFill>
                <a:effectLst/>
                <a:latin typeface="Times New Roman"/>
                <a:ea typeface="Times New Roman"/>
              </a:rPr>
              <a:t>2</a:t>
            </a:r>
            <a:r>
              <a:rPr lang="ru-RU" sz="1600" dirty="0" smtClean="0">
                <a:solidFill>
                  <a:srgbClr val="000000"/>
                </a:solidFill>
                <a:effectLst/>
                <a:latin typeface="Times New Roman"/>
                <a:ea typeface="Times New Roman"/>
              </a:rPr>
              <a:t>)  монах                             2) </a:t>
            </a:r>
            <a:r>
              <a:rPr lang="tt-RU" sz="1600" dirty="0" smtClean="0">
                <a:solidFill>
                  <a:srgbClr val="000000"/>
                </a:solidFill>
                <a:effectLst/>
                <a:latin typeface="Times New Roman"/>
                <a:ea typeface="Times New Roman"/>
              </a:rPr>
              <a:t>сугыша </a:t>
            </a:r>
            <a:endParaRPr lang="ru-RU" sz="1600" dirty="0" smtClean="0">
              <a:effectLst/>
              <a:latin typeface="Times New Roman"/>
              <a:ea typeface="Times New Roman"/>
            </a:endParaRPr>
          </a:p>
          <a:p>
            <a:pPr>
              <a:spcAft>
                <a:spcPts val="0"/>
              </a:spcAft>
            </a:pPr>
            <a:r>
              <a:rPr lang="ru-RU" sz="1600" dirty="0" smtClean="0">
                <a:solidFill>
                  <a:srgbClr val="000000"/>
                </a:solidFill>
                <a:effectLst/>
                <a:latin typeface="Times New Roman"/>
                <a:ea typeface="Times New Roman"/>
              </a:rPr>
              <a:t>      </a:t>
            </a:r>
            <a:r>
              <a:rPr lang="tt-RU" sz="1600" dirty="0" smtClean="0">
                <a:solidFill>
                  <a:srgbClr val="000000"/>
                </a:solidFill>
                <a:effectLst/>
                <a:latin typeface="Times New Roman"/>
                <a:ea typeface="Times New Roman"/>
              </a:rPr>
              <a:t>3</a:t>
            </a:r>
            <a:r>
              <a:rPr lang="ru-RU" sz="1600" dirty="0" smtClean="0">
                <a:solidFill>
                  <a:srgbClr val="000000"/>
                </a:solidFill>
                <a:effectLst/>
                <a:latin typeface="Times New Roman"/>
                <a:ea typeface="Times New Roman"/>
              </a:rPr>
              <a:t>) крестьян                   </a:t>
            </a:r>
            <a:r>
              <a:rPr lang="tt-RU" sz="1600" dirty="0" smtClean="0">
                <a:solidFill>
                  <a:srgbClr val="000000"/>
                </a:solidFill>
                <a:effectLst/>
                <a:latin typeface="Times New Roman"/>
                <a:ea typeface="Times New Roman"/>
              </a:rPr>
              <a:t>    </a:t>
            </a:r>
            <a:r>
              <a:rPr lang="ru-RU" sz="1600" dirty="0" smtClean="0">
                <a:solidFill>
                  <a:srgbClr val="000000"/>
                </a:solidFill>
                <a:effectLst/>
                <a:latin typeface="Times New Roman"/>
                <a:ea typeface="Times New Roman"/>
              </a:rPr>
              <a:t>  3) </a:t>
            </a:r>
            <a:r>
              <a:rPr lang="tt-RU" sz="1600" dirty="0" smtClean="0">
                <a:solidFill>
                  <a:srgbClr val="000000"/>
                </a:solidFill>
                <a:effectLst/>
                <a:latin typeface="Times New Roman"/>
                <a:ea typeface="Times New Roman"/>
              </a:rPr>
              <a:t>табыну</a:t>
            </a:r>
            <a:endParaRPr lang="ru-RU" sz="1600" dirty="0" smtClean="0">
              <a:effectLst/>
              <a:latin typeface="Times New Roman"/>
              <a:ea typeface="Times New Roman"/>
            </a:endParaRPr>
          </a:p>
          <a:p>
            <a:pPr>
              <a:spcAft>
                <a:spcPts val="0"/>
              </a:spcAft>
            </a:pPr>
            <a:r>
              <a:rPr lang="tt-RU" sz="1400" dirty="0" smtClean="0">
                <a:solidFill>
                  <a:srgbClr val="000000"/>
                </a:solidFill>
                <a:effectLst/>
                <a:latin typeface="Times New Roman"/>
                <a:ea typeface="Times New Roman"/>
              </a:rPr>
              <a:t>        1-                          2-                            3-    </a:t>
            </a:r>
            <a:endParaRPr lang="ru-RU" sz="1400" dirty="0" smtClean="0">
              <a:effectLst/>
              <a:latin typeface="Times New Roman"/>
              <a:ea typeface="Times New Roman"/>
            </a:endParaRPr>
          </a:p>
          <a:p>
            <a:pPr>
              <a:spcAft>
                <a:spcPts val="0"/>
              </a:spcAft>
            </a:pPr>
            <a:r>
              <a:rPr lang="tt-RU" sz="1600" dirty="0" smtClean="0">
                <a:solidFill>
                  <a:srgbClr val="000000"/>
                </a:solidFill>
                <a:effectLst/>
                <a:latin typeface="Times New Roman"/>
                <a:ea typeface="Times New Roman"/>
              </a:rPr>
              <a:t> </a:t>
            </a:r>
            <a:r>
              <a:rPr lang="tt-RU" sz="1600" b="1" dirty="0" smtClean="0">
                <a:solidFill>
                  <a:srgbClr val="000000"/>
                </a:solidFill>
                <a:effectLst/>
                <a:latin typeface="Times New Roman"/>
                <a:ea typeface="Times New Roman"/>
              </a:rPr>
              <a:t>9</a:t>
            </a:r>
            <a:r>
              <a:rPr lang="ru-RU" sz="1600" b="1" dirty="0" smtClean="0">
                <a:solidFill>
                  <a:srgbClr val="000000"/>
                </a:solidFill>
                <a:effectLst/>
                <a:latin typeface="Times New Roman"/>
                <a:ea typeface="Times New Roman"/>
              </a:rPr>
              <a:t>. </a:t>
            </a:r>
            <a:r>
              <a:rPr lang="ru-RU" sz="1600" dirty="0" smtClean="0">
                <a:solidFill>
                  <a:srgbClr val="000000"/>
                </a:solidFill>
                <a:effectLst/>
                <a:latin typeface="Times New Roman"/>
                <a:ea typeface="Times New Roman"/>
              </a:rPr>
              <a:t> </a:t>
            </a:r>
            <a:r>
              <a:rPr lang="ru-RU" sz="1600" b="1" dirty="0" smtClean="0">
                <a:solidFill>
                  <a:srgbClr val="000000"/>
                </a:solidFill>
                <a:effectLst/>
                <a:latin typeface="Times New Roman"/>
                <a:ea typeface="Times New Roman"/>
              </a:rPr>
              <a:t>Оброк </a:t>
            </a:r>
            <a:r>
              <a:rPr lang="ru-RU" sz="1400" b="1" dirty="0" smtClean="0">
                <a:solidFill>
                  <a:srgbClr val="000000"/>
                </a:solidFill>
                <a:effectLst/>
                <a:latin typeface="Times New Roman"/>
                <a:ea typeface="Times New Roman"/>
              </a:rPr>
              <a:t>–</a:t>
            </a:r>
            <a:r>
              <a:rPr lang="ru-RU" sz="1400" dirty="0" smtClean="0">
                <a:solidFill>
                  <a:srgbClr val="000000"/>
                </a:solidFill>
                <a:effectLst/>
                <a:latin typeface="Times New Roman"/>
                <a:ea typeface="Times New Roman"/>
              </a:rPr>
              <a:t>  </a:t>
            </a:r>
            <a:r>
              <a:rPr lang="tt-RU" sz="1400" dirty="0" smtClean="0">
                <a:solidFill>
                  <a:srgbClr val="000000"/>
                </a:solidFill>
                <a:effectLst/>
                <a:latin typeface="Times New Roman"/>
                <a:ea typeface="Times New Roman"/>
              </a:rPr>
              <a:t>ул</a:t>
            </a:r>
            <a:r>
              <a:rPr lang="ru-RU" sz="1400" dirty="0" smtClean="0">
                <a:solidFill>
                  <a:srgbClr val="000000"/>
                </a:solidFill>
                <a:effectLst/>
                <a:latin typeface="Times New Roman"/>
                <a:ea typeface="Times New Roman"/>
              </a:rPr>
              <a:t> ….</a:t>
            </a:r>
            <a:endParaRPr lang="ru-RU" sz="1400" dirty="0" smtClean="0">
              <a:effectLst/>
              <a:latin typeface="Times New Roman"/>
              <a:ea typeface="Times New Roman"/>
            </a:endParaRPr>
          </a:p>
          <a:p>
            <a:pPr>
              <a:spcAft>
                <a:spcPts val="0"/>
              </a:spcAft>
            </a:pPr>
            <a:r>
              <a:rPr lang="tt-RU" sz="1600" b="1" dirty="0" smtClean="0">
                <a:solidFill>
                  <a:srgbClr val="000000"/>
                </a:solidFill>
                <a:effectLst/>
                <a:latin typeface="Times New Roman"/>
                <a:ea typeface="Times New Roman"/>
              </a:rPr>
              <a:t>10</a:t>
            </a:r>
            <a:r>
              <a:rPr lang="ru-RU" sz="1600" b="1" dirty="0" smtClean="0">
                <a:solidFill>
                  <a:srgbClr val="000000"/>
                </a:solidFill>
                <a:effectLst/>
                <a:latin typeface="Times New Roman"/>
                <a:ea typeface="Times New Roman"/>
              </a:rPr>
              <a:t>.  </a:t>
            </a:r>
            <a:r>
              <a:rPr lang="tt-RU" sz="1600" b="1" dirty="0" smtClean="0">
                <a:solidFill>
                  <a:srgbClr val="000000"/>
                </a:solidFill>
                <a:effectLst/>
                <a:latin typeface="Times New Roman"/>
                <a:ea typeface="Times New Roman"/>
              </a:rPr>
              <a:t>Язып бетерергә </a:t>
            </a:r>
            <a:r>
              <a:rPr lang="ru-RU" sz="1600" b="1" dirty="0" smtClean="0">
                <a:solidFill>
                  <a:srgbClr val="000000"/>
                </a:solidFill>
                <a:effectLst/>
                <a:latin typeface="Times New Roman"/>
                <a:ea typeface="Times New Roman"/>
              </a:rPr>
              <a:t>:  </a:t>
            </a:r>
            <a:r>
              <a:rPr lang="tt-RU" sz="1600" dirty="0" smtClean="0">
                <a:solidFill>
                  <a:srgbClr val="000000"/>
                </a:solidFill>
                <a:effectLst/>
                <a:latin typeface="Times New Roman"/>
                <a:ea typeface="Times New Roman"/>
              </a:rPr>
              <a:t>руханилар</a:t>
            </a:r>
            <a:r>
              <a:rPr lang="ru-RU" sz="1600" dirty="0" smtClean="0">
                <a:solidFill>
                  <a:srgbClr val="000000"/>
                </a:solidFill>
                <a:effectLst/>
                <a:latin typeface="Times New Roman"/>
                <a:ea typeface="Times New Roman"/>
              </a:rPr>
              <a:t>, </a:t>
            </a:r>
            <a:r>
              <a:rPr lang="tt-RU" sz="1600" dirty="0" smtClean="0">
                <a:solidFill>
                  <a:srgbClr val="000000"/>
                </a:solidFill>
                <a:effectLst/>
                <a:latin typeface="Times New Roman"/>
                <a:ea typeface="Times New Roman"/>
              </a:rPr>
              <a:t>сугышчылар</a:t>
            </a:r>
            <a:r>
              <a:rPr lang="ru-RU" sz="1600" dirty="0" smtClean="0">
                <a:solidFill>
                  <a:srgbClr val="000000"/>
                </a:solidFill>
                <a:effectLst/>
                <a:latin typeface="Times New Roman"/>
                <a:ea typeface="Times New Roman"/>
              </a:rPr>
              <a:t>,</a:t>
            </a:r>
            <a:r>
              <a:rPr lang="tt-RU" sz="1600" dirty="0" smtClean="0">
                <a:solidFill>
                  <a:srgbClr val="000000"/>
                </a:solidFill>
                <a:effectLst/>
                <a:latin typeface="Times New Roman"/>
                <a:ea typeface="Times New Roman"/>
              </a:rPr>
              <a:t>   </a:t>
            </a:r>
            <a:r>
              <a:rPr lang="ru-RU" sz="1600" dirty="0" smtClean="0">
                <a:solidFill>
                  <a:srgbClr val="000000"/>
                </a:solidFill>
                <a:effectLst/>
                <a:latin typeface="Times New Roman"/>
                <a:ea typeface="Times New Roman"/>
              </a:rPr>
              <a:t> ______________</a:t>
            </a:r>
            <a:endParaRPr lang="ru-RU" sz="1600" dirty="0" smtClean="0">
              <a:effectLst/>
              <a:latin typeface="Times New Roman"/>
              <a:ea typeface="Times New Roman"/>
            </a:endParaRPr>
          </a:p>
          <a:p>
            <a:pPr indent="449580">
              <a:spcAft>
                <a:spcPts val="0"/>
              </a:spcAft>
            </a:pPr>
            <a:r>
              <a:rPr lang="tt-RU" sz="1600" dirty="0" smtClean="0">
                <a:solidFill>
                  <a:srgbClr val="000000"/>
                </a:solidFill>
                <a:effectLst/>
                <a:latin typeface="Times New Roman"/>
                <a:ea typeface="Times New Roman"/>
              </a:rPr>
              <a:t> </a:t>
            </a:r>
            <a:endParaRPr lang="ru-RU" sz="1600" dirty="0">
              <a:effectLst/>
              <a:latin typeface="Times New Roman"/>
              <a:ea typeface="Times New Roman"/>
            </a:endParaRPr>
          </a:p>
        </p:txBody>
      </p:sp>
    </p:spTree>
    <p:extLst>
      <p:ext uri="{BB962C8B-B14F-4D97-AF65-F5344CB8AC3E}">
        <p14:creationId xmlns:p14="http://schemas.microsoft.com/office/powerpoint/2010/main" val="2608227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476672"/>
            <a:ext cx="7776864" cy="5586658"/>
          </a:xfrm>
          <a:prstGeom prst="rect">
            <a:avLst/>
          </a:prstGeom>
        </p:spPr>
        <p:txBody>
          <a:bodyPr wrap="square">
            <a:spAutoFit/>
          </a:bodyPr>
          <a:lstStyle/>
          <a:p>
            <a:pPr algn="ctr">
              <a:lnSpc>
                <a:spcPct val="115000"/>
              </a:lnSpc>
              <a:spcAft>
                <a:spcPts val="1000"/>
              </a:spcAft>
            </a:pPr>
            <a:r>
              <a:rPr lang="tt-RU" sz="2000" dirty="0" smtClean="0">
                <a:solidFill>
                  <a:srgbClr val="C00000"/>
                </a:solidFill>
                <a:effectLst/>
                <a:latin typeface="Times New Roman"/>
                <a:ea typeface="Times New Roman"/>
                <a:cs typeface="Times New Roman"/>
              </a:rPr>
              <a:t>Җаваплар:</a:t>
            </a:r>
          </a:p>
          <a:p>
            <a:pPr marL="342900" indent="-342900">
              <a:lnSpc>
                <a:spcPct val="115000"/>
              </a:lnSpc>
              <a:spcAft>
                <a:spcPts val="1000"/>
              </a:spcAft>
              <a:buAutoNum type="arabicPeriod"/>
            </a:pPr>
            <a:r>
              <a:rPr lang="tt-RU" sz="2000" b="1" i="1" dirty="0" smtClean="0">
                <a:solidFill>
                  <a:srgbClr val="000000"/>
                </a:solidFill>
                <a:effectLst/>
                <a:latin typeface="Times New Roman"/>
                <a:ea typeface="Times New Roman"/>
                <a:cs typeface="Times New Roman"/>
              </a:rPr>
              <a:t>   2</a:t>
            </a:r>
          </a:p>
          <a:p>
            <a:pPr marL="342900" indent="-342900">
              <a:lnSpc>
                <a:spcPct val="115000"/>
              </a:lnSpc>
              <a:spcAft>
                <a:spcPts val="1000"/>
              </a:spcAft>
              <a:buAutoNum type="arabicPeriod"/>
            </a:pPr>
            <a:r>
              <a:rPr lang="tt-RU" sz="2000" b="1" i="1" dirty="0" smtClean="0">
                <a:solidFill>
                  <a:srgbClr val="000000"/>
                </a:solidFill>
                <a:latin typeface="Times New Roman"/>
                <a:ea typeface="Times New Roman"/>
                <a:cs typeface="Times New Roman"/>
              </a:rPr>
              <a:t>   4513</a:t>
            </a:r>
          </a:p>
          <a:p>
            <a:pPr marL="342900" indent="-342900">
              <a:lnSpc>
                <a:spcPct val="115000"/>
              </a:lnSpc>
              <a:spcAft>
                <a:spcPts val="1000"/>
              </a:spcAft>
              <a:buAutoNum type="arabicPeriod"/>
            </a:pPr>
            <a:r>
              <a:rPr lang="tt-RU" sz="2000" b="1" i="1" dirty="0" smtClean="0">
                <a:solidFill>
                  <a:srgbClr val="000000"/>
                </a:solidFill>
                <a:effectLst/>
                <a:latin typeface="Times New Roman"/>
                <a:ea typeface="Times New Roman"/>
                <a:cs typeface="Times New Roman"/>
              </a:rPr>
              <a:t>   3</a:t>
            </a:r>
          </a:p>
          <a:p>
            <a:pPr marL="342900" indent="-342900">
              <a:lnSpc>
                <a:spcPct val="115000"/>
              </a:lnSpc>
              <a:spcAft>
                <a:spcPts val="1000"/>
              </a:spcAft>
              <a:buAutoNum type="arabicPeriod"/>
            </a:pPr>
            <a:r>
              <a:rPr lang="tt-RU" sz="2000" b="1" i="1" dirty="0" smtClean="0">
                <a:solidFill>
                  <a:srgbClr val="000000"/>
                </a:solidFill>
                <a:latin typeface="Times New Roman"/>
                <a:ea typeface="Times New Roman"/>
                <a:cs typeface="Times New Roman"/>
              </a:rPr>
              <a:t>   3</a:t>
            </a:r>
          </a:p>
          <a:p>
            <a:pPr marL="342900" indent="-342900">
              <a:lnSpc>
                <a:spcPct val="115000"/>
              </a:lnSpc>
              <a:spcAft>
                <a:spcPts val="1000"/>
              </a:spcAft>
              <a:buAutoNum type="arabicPeriod"/>
            </a:pPr>
            <a:r>
              <a:rPr lang="tt-RU" sz="2000" b="1" i="1" dirty="0" smtClean="0">
                <a:solidFill>
                  <a:srgbClr val="000000"/>
                </a:solidFill>
                <a:latin typeface="Times New Roman"/>
                <a:ea typeface="Times New Roman"/>
                <a:cs typeface="Times New Roman"/>
              </a:rPr>
              <a:t>   3</a:t>
            </a:r>
          </a:p>
          <a:p>
            <a:pPr marL="342900" indent="-342900">
              <a:lnSpc>
                <a:spcPct val="115000"/>
              </a:lnSpc>
              <a:spcAft>
                <a:spcPts val="1000"/>
              </a:spcAft>
              <a:buAutoNum type="arabicPeriod"/>
            </a:pPr>
            <a:r>
              <a:rPr lang="tt-RU" sz="2000" b="1" i="1" dirty="0" smtClean="0">
                <a:solidFill>
                  <a:srgbClr val="000000"/>
                </a:solidFill>
                <a:effectLst/>
                <a:latin typeface="Times New Roman"/>
                <a:ea typeface="Times New Roman"/>
                <a:cs typeface="Times New Roman"/>
              </a:rPr>
              <a:t>  2</a:t>
            </a:r>
          </a:p>
          <a:p>
            <a:pPr marL="342900" indent="-342900">
              <a:lnSpc>
                <a:spcPct val="115000"/>
              </a:lnSpc>
              <a:spcAft>
                <a:spcPts val="1000"/>
              </a:spcAft>
              <a:buAutoNum type="arabicPeriod"/>
            </a:pPr>
            <a:r>
              <a:rPr lang="tt-RU" sz="2000" b="1" i="1" dirty="0" smtClean="0">
                <a:solidFill>
                  <a:srgbClr val="000000"/>
                </a:solidFill>
                <a:latin typeface="Times New Roman"/>
                <a:ea typeface="Times New Roman"/>
                <a:cs typeface="Times New Roman"/>
              </a:rPr>
              <a:t>  2</a:t>
            </a:r>
          </a:p>
          <a:p>
            <a:pPr marL="342900" indent="-342900">
              <a:lnSpc>
                <a:spcPct val="115000"/>
              </a:lnSpc>
              <a:spcAft>
                <a:spcPts val="1000"/>
              </a:spcAft>
              <a:buAutoNum type="arabicPeriod"/>
            </a:pPr>
            <a:r>
              <a:rPr lang="tt-RU" sz="2000" b="1" i="1" dirty="0" smtClean="0">
                <a:solidFill>
                  <a:srgbClr val="000000"/>
                </a:solidFill>
                <a:effectLst/>
                <a:latin typeface="Times New Roman"/>
                <a:ea typeface="Times New Roman"/>
                <a:cs typeface="Times New Roman"/>
              </a:rPr>
              <a:t>  1 - 2,    2 - 3,     3 - 1</a:t>
            </a:r>
          </a:p>
          <a:p>
            <a:pPr marL="342900" indent="-342900">
              <a:lnSpc>
                <a:spcPct val="115000"/>
              </a:lnSpc>
              <a:spcAft>
                <a:spcPts val="1000"/>
              </a:spcAft>
              <a:buAutoNum type="arabicPeriod"/>
            </a:pPr>
            <a:r>
              <a:rPr lang="tt-RU" sz="2000" b="1" i="1" dirty="0" smtClean="0">
                <a:solidFill>
                  <a:srgbClr val="000000"/>
                </a:solidFill>
                <a:effectLst/>
                <a:latin typeface="Times New Roman"/>
                <a:ea typeface="Times New Roman"/>
                <a:cs typeface="Times New Roman"/>
              </a:rPr>
              <a:t>Оброк - крестьяннарның үз хуҗалыкларыннан феодалга азык-төлек һәм үзләре эшләгән әйберләр түләве</a:t>
            </a:r>
          </a:p>
          <a:p>
            <a:pPr>
              <a:lnSpc>
                <a:spcPct val="115000"/>
              </a:lnSpc>
              <a:spcAft>
                <a:spcPts val="1000"/>
              </a:spcAft>
            </a:pPr>
            <a:r>
              <a:rPr lang="tt-RU" sz="2000" b="1" dirty="0" smtClean="0">
                <a:solidFill>
                  <a:srgbClr val="000000"/>
                </a:solidFill>
                <a:latin typeface="Times New Roman"/>
                <a:ea typeface="Calibri"/>
                <a:cs typeface="Times New Roman"/>
              </a:rPr>
              <a:t>10.  </a:t>
            </a:r>
            <a:r>
              <a:rPr lang="tt-RU" sz="2000" b="1" i="1" dirty="0">
                <a:solidFill>
                  <a:srgbClr val="000000"/>
                </a:solidFill>
                <a:latin typeface="Times New Roman"/>
                <a:ea typeface="Calibri"/>
                <a:cs typeface="Times New Roman"/>
              </a:rPr>
              <a:t>К</a:t>
            </a:r>
            <a:r>
              <a:rPr lang="tt-RU" sz="2000" b="1" i="1" dirty="0" smtClean="0">
                <a:solidFill>
                  <a:srgbClr val="000000"/>
                </a:solidFill>
                <a:latin typeface="Times New Roman"/>
                <a:ea typeface="Calibri"/>
                <a:cs typeface="Times New Roman"/>
              </a:rPr>
              <a:t>рестьяннар</a:t>
            </a:r>
            <a:endParaRPr lang="ru-RU" sz="2000" b="1" i="1" dirty="0">
              <a:ea typeface="Calibri"/>
              <a:cs typeface="Times New Roman"/>
            </a:endParaRPr>
          </a:p>
        </p:txBody>
      </p:sp>
    </p:spTree>
    <p:extLst>
      <p:ext uri="{BB962C8B-B14F-4D97-AF65-F5344CB8AC3E}">
        <p14:creationId xmlns:p14="http://schemas.microsoft.com/office/powerpoint/2010/main" val="3296924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412776"/>
            <a:ext cx="7920880" cy="1791260"/>
          </a:xfrm>
          <a:prstGeom prst="rect">
            <a:avLst/>
          </a:prstGeom>
        </p:spPr>
        <p:txBody>
          <a:bodyPr wrap="square">
            <a:spAutoFit/>
          </a:bodyPr>
          <a:lstStyle/>
          <a:p>
            <a:pPr>
              <a:lnSpc>
                <a:spcPct val="115000"/>
              </a:lnSpc>
              <a:spcAft>
                <a:spcPts val="1000"/>
              </a:spcAft>
            </a:pPr>
            <a:r>
              <a:rPr lang="tt-RU" sz="3200" dirty="0" smtClean="0">
                <a:solidFill>
                  <a:srgbClr val="C00000"/>
                </a:solidFill>
                <a:latin typeface="Times New Roman"/>
                <a:ea typeface="Calibri"/>
                <a:cs typeface="Times New Roman"/>
              </a:rPr>
              <a:t>Өй эше. </a:t>
            </a:r>
            <a:r>
              <a:rPr lang="tt-RU" sz="3200" dirty="0" smtClean="0">
                <a:solidFill>
                  <a:srgbClr val="000000"/>
                </a:solidFill>
                <a:latin typeface="Times New Roman"/>
                <a:ea typeface="Calibri"/>
                <a:cs typeface="Times New Roman"/>
              </a:rPr>
              <a:t>П. 10-12 укырга, хикәя язарга  “Феодалның бер көне”яисә “Крестьянның бер көне” </a:t>
            </a:r>
            <a:endParaRPr lang="ru-RU" sz="3200" dirty="0">
              <a:ea typeface="Calibri"/>
              <a:cs typeface="Times New Roman"/>
            </a:endParaRPr>
          </a:p>
        </p:txBody>
      </p:sp>
    </p:spTree>
    <p:extLst>
      <p:ext uri="{BB962C8B-B14F-4D97-AF65-F5344CB8AC3E}">
        <p14:creationId xmlns:p14="http://schemas.microsoft.com/office/powerpoint/2010/main" val="39547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217443"/>
          </a:xfrm>
        </p:spPr>
        <p:txBody>
          <a:bodyPr>
            <a:normAutofit fontScale="92500" lnSpcReduction="20000"/>
          </a:bodyPr>
          <a:lstStyle/>
          <a:p>
            <a:pPr marL="0" indent="0" algn="ctr">
              <a:buNone/>
            </a:pPr>
            <a:r>
              <a:rPr lang="tt-RU" sz="6600" b="1" dirty="0" smtClean="0">
                <a:solidFill>
                  <a:srgbClr val="00B0F0"/>
                </a:solidFill>
                <a:latin typeface="Times New Roman" pitchFamily="18" charset="0"/>
                <a:cs typeface="Times New Roman" pitchFamily="18" charset="0"/>
              </a:rPr>
              <a:t>Төп байлык – җир</a:t>
            </a:r>
          </a:p>
          <a:p>
            <a:r>
              <a:rPr lang="tt-RU" sz="6600" i="1" dirty="0">
                <a:solidFill>
                  <a:srgbClr val="C00000"/>
                </a:solidFill>
              </a:rPr>
              <a:t>Феод</a:t>
            </a:r>
            <a:r>
              <a:rPr lang="tt-RU" sz="6600" dirty="0">
                <a:solidFill>
                  <a:srgbClr val="C00000"/>
                </a:solidFill>
              </a:rPr>
              <a:t> </a:t>
            </a:r>
            <a:r>
              <a:rPr lang="tt-RU" sz="6600" dirty="0"/>
              <a:t>– хәрби хезмәт иткән өчен бирелгән һәм нәселдән күчә торган җир биләмәсе</a:t>
            </a:r>
            <a:endParaRPr lang="ru-RU" sz="6600" dirty="0"/>
          </a:p>
          <a:p>
            <a:r>
              <a:rPr lang="tt-RU" sz="6600" i="1" dirty="0">
                <a:solidFill>
                  <a:srgbClr val="C00000"/>
                </a:solidFill>
              </a:rPr>
              <a:t>Феодал</a:t>
            </a:r>
            <a:r>
              <a:rPr lang="tt-RU" sz="6600" dirty="0"/>
              <a:t> – феод хуҗасы</a:t>
            </a:r>
            <a:endParaRPr lang="ru-RU" sz="6600" dirty="0"/>
          </a:p>
          <a:p>
            <a:pPr marL="0" indent="0" algn="ctr">
              <a:buNone/>
            </a:pPr>
            <a:endParaRPr lang="ru-RU" sz="6600" b="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122269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21414" y="332656"/>
            <a:ext cx="2114681" cy="425501"/>
          </a:xfrm>
          <a:prstGeom prst="rect">
            <a:avLst/>
          </a:prstGeom>
        </p:spPr>
        <p:txBody>
          <a:bodyPr wrap="square">
            <a:spAutoFit/>
          </a:bodyPr>
          <a:lstStyle/>
          <a:p>
            <a:pPr algn="ctr">
              <a:lnSpc>
                <a:spcPct val="115000"/>
              </a:lnSpc>
              <a:spcAft>
                <a:spcPts val="1000"/>
              </a:spcAft>
            </a:pPr>
            <a:r>
              <a:rPr lang="tt-RU" sz="2000" b="1" dirty="0" smtClean="0">
                <a:solidFill>
                  <a:srgbClr val="FF0000"/>
                </a:solidFill>
                <a:ea typeface="Calibri"/>
                <a:cs typeface="Times New Roman"/>
              </a:rPr>
              <a:t>Феодал  </a:t>
            </a:r>
            <a:r>
              <a:rPr lang="tt-RU" sz="2000" b="1" dirty="0">
                <a:solidFill>
                  <a:srgbClr val="FF0000"/>
                </a:solidFill>
                <a:ea typeface="Calibri"/>
                <a:cs typeface="Times New Roman"/>
              </a:rPr>
              <a:t>баскыч</a:t>
            </a:r>
            <a:endParaRPr lang="ru-RU" sz="2000" dirty="0">
              <a:solidFill>
                <a:srgbClr val="FF0000"/>
              </a:solidFill>
              <a:ea typeface="Calibri"/>
              <a:cs typeface="Times New Roman"/>
            </a:endParaRPr>
          </a:p>
        </p:txBody>
      </p:sp>
      <p:sp>
        <p:nvSpPr>
          <p:cNvPr id="3" name="Прямоугольник 2"/>
          <p:cNvSpPr/>
          <p:nvPr/>
        </p:nvSpPr>
        <p:spPr>
          <a:xfrm>
            <a:off x="6084168" y="260648"/>
            <a:ext cx="2664296" cy="6429965"/>
          </a:xfrm>
          <a:prstGeom prst="rect">
            <a:avLst/>
          </a:prstGeom>
        </p:spPr>
        <p:txBody>
          <a:bodyPr wrap="square">
            <a:spAutoFit/>
          </a:bodyPr>
          <a:lstStyle/>
          <a:p>
            <a:pPr algn="just">
              <a:lnSpc>
                <a:spcPct val="115000"/>
              </a:lnSpc>
              <a:spcBef>
                <a:spcPts val="900"/>
              </a:spcBef>
              <a:spcAft>
                <a:spcPts val="900"/>
              </a:spcAft>
            </a:pPr>
            <a:r>
              <a:rPr lang="ru-RU" sz="1600" b="1" dirty="0">
                <a:solidFill>
                  <a:srgbClr val="22292B"/>
                </a:solidFill>
                <a:latin typeface="Times New Roman"/>
                <a:ea typeface="Times New Roman"/>
                <a:cs typeface="Times New Roman"/>
              </a:rPr>
              <a:t>Король</a:t>
            </a:r>
            <a:r>
              <a:rPr lang="ru-RU" sz="1600" dirty="0">
                <a:solidFill>
                  <a:srgbClr val="22292B"/>
                </a:solidFill>
                <a:latin typeface="Times New Roman"/>
                <a:ea typeface="Times New Roman"/>
                <a:cs typeface="Times New Roman"/>
              </a:rPr>
              <a:t> – и</a:t>
            </a:r>
            <a:r>
              <a:rPr lang="tt-RU" sz="1600" dirty="0">
                <a:solidFill>
                  <a:srgbClr val="22292B"/>
                </a:solidFill>
                <a:latin typeface="Times New Roman"/>
                <a:ea typeface="Times New Roman"/>
                <a:cs typeface="Times New Roman"/>
              </a:rPr>
              <a:t>ң төп феодал, ул баш судья һәм гаскәргә җитәкчелек итә. Король герцог һәм графлар өчен сеньор </a:t>
            </a:r>
            <a:r>
              <a:rPr lang="tt-RU" sz="1600" dirty="0" smtClean="0">
                <a:solidFill>
                  <a:srgbClr val="22292B"/>
                </a:solidFill>
                <a:latin typeface="Times New Roman"/>
                <a:ea typeface="Times New Roman"/>
                <a:cs typeface="Times New Roman"/>
              </a:rPr>
              <a:t>була.</a:t>
            </a:r>
            <a:endParaRPr lang="ru-RU" sz="1600" dirty="0" smtClean="0">
              <a:ea typeface="Times New Roman"/>
              <a:cs typeface="Times New Roman"/>
            </a:endParaRPr>
          </a:p>
          <a:p>
            <a:pPr algn="just">
              <a:lnSpc>
                <a:spcPct val="115000"/>
              </a:lnSpc>
              <a:spcBef>
                <a:spcPts val="900"/>
              </a:spcBef>
              <a:spcAft>
                <a:spcPts val="900"/>
              </a:spcAft>
            </a:pPr>
            <a:r>
              <a:rPr lang="tt-RU" sz="1600" b="1" dirty="0" smtClean="0">
                <a:solidFill>
                  <a:srgbClr val="22292B"/>
                </a:solidFill>
                <a:latin typeface="Times New Roman"/>
                <a:ea typeface="Times New Roman"/>
                <a:cs typeface="Times New Roman"/>
              </a:rPr>
              <a:t>Герцог </a:t>
            </a:r>
            <a:r>
              <a:rPr lang="tt-RU" sz="1600" b="1" dirty="0">
                <a:solidFill>
                  <a:srgbClr val="22292B"/>
                </a:solidFill>
                <a:latin typeface="Times New Roman"/>
                <a:ea typeface="Times New Roman"/>
                <a:cs typeface="Times New Roman"/>
              </a:rPr>
              <a:t>һәм  графлар </a:t>
            </a:r>
            <a:r>
              <a:rPr lang="tt-RU" sz="1600" dirty="0">
                <a:solidFill>
                  <a:srgbClr val="22292B"/>
                </a:solidFill>
                <a:latin typeface="Times New Roman"/>
                <a:ea typeface="Times New Roman"/>
                <a:cs typeface="Times New Roman"/>
              </a:rPr>
              <a:t>– иң эре феодаллар, аларның биләмәләрендә йөзләрчә авыл исәпләнә, зур сугышчы отрядлар белән идарә итәләр. </a:t>
            </a:r>
            <a:endParaRPr lang="ru-RU" sz="1600" dirty="0">
              <a:ea typeface="Calibri"/>
              <a:cs typeface="Times New Roman"/>
            </a:endParaRPr>
          </a:p>
          <a:p>
            <a:pPr algn="just">
              <a:lnSpc>
                <a:spcPct val="115000"/>
              </a:lnSpc>
              <a:spcBef>
                <a:spcPts val="900"/>
              </a:spcBef>
              <a:spcAft>
                <a:spcPts val="900"/>
              </a:spcAft>
            </a:pPr>
            <a:r>
              <a:rPr lang="tt-RU" sz="1600" b="1" dirty="0">
                <a:solidFill>
                  <a:srgbClr val="22292B"/>
                </a:solidFill>
                <a:latin typeface="Times New Roman"/>
                <a:ea typeface="Times New Roman"/>
                <a:cs typeface="Times New Roman"/>
              </a:rPr>
              <a:t>Бароннар </a:t>
            </a:r>
            <a:r>
              <a:rPr lang="tt-RU" sz="1600" dirty="0">
                <a:solidFill>
                  <a:srgbClr val="22292B"/>
                </a:solidFill>
                <a:latin typeface="Times New Roman"/>
                <a:ea typeface="Times New Roman"/>
                <a:cs typeface="Times New Roman"/>
              </a:rPr>
              <a:t>– герцог һәм графларның вассалы, алар   20-30 авылга хуҗа булып, сугышчылар отряды бирәләр.</a:t>
            </a:r>
            <a:endParaRPr lang="ru-RU" sz="1600" dirty="0">
              <a:ea typeface="Calibri"/>
              <a:cs typeface="Times New Roman"/>
            </a:endParaRPr>
          </a:p>
          <a:p>
            <a:pPr algn="just">
              <a:lnSpc>
                <a:spcPct val="115000"/>
              </a:lnSpc>
              <a:spcBef>
                <a:spcPts val="900"/>
              </a:spcBef>
              <a:spcAft>
                <a:spcPts val="900"/>
              </a:spcAft>
            </a:pPr>
            <a:r>
              <a:rPr lang="tt-RU" sz="1600" b="1" dirty="0">
                <a:solidFill>
                  <a:srgbClr val="22292B"/>
                </a:solidFill>
                <a:latin typeface="Times New Roman"/>
                <a:ea typeface="Times New Roman"/>
                <a:cs typeface="Times New Roman"/>
              </a:rPr>
              <a:t>Рыцарьлар </a:t>
            </a:r>
            <a:r>
              <a:rPr lang="tt-RU" sz="1600" dirty="0">
                <a:solidFill>
                  <a:srgbClr val="22292B"/>
                </a:solidFill>
                <a:latin typeface="Times New Roman"/>
                <a:ea typeface="Times New Roman"/>
                <a:cs typeface="Times New Roman"/>
              </a:rPr>
              <a:t>– бароннарның вассалы, вак феодаллар, бары тик хәрби эш белән генә шөгыльләнәләр.</a:t>
            </a:r>
            <a:endParaRPr lang="ru-RU" sz="1600" dirty="0">
              <a:ea typeface="Calibri"/>
              <a:cs typeface="Times New Roman"/>
            </a:endParaRPr>
          </a:p>
        </p:txBody>
      </p:sp>
      <p:pic>
        <p:nvPicPr>
          <p:cNvPr id="4" name="Рисунок 3" descr="http://chelyabinsk.fm/images/analitika/152%5b1%5d.jpeg"/>
          <p:cNvPicPr/>
          <p:nvPr/>
        </p:nvPicPr>
        <p:blipFill rotWithShape="1">
          <a:blip r:embed="rId2">
            <a:extLst>
              <a:ext uri="{28A0092B-C50C-407E-A947-70E740481C1C}">
                <a14:useLocalDpi xmlns:a14="http://schemas.microsoft.com/office/drawing/2010/main" val="0"/>
              </a:ext>
            </a:extLst>
          </a:blip>
          <a:srcRect l="9230"/>
          <a:stretch/>
        </p:blipFill>
        <p:spPr bwMode="auto">
          <a:xfrm>
            <a:off x="467544" y="871962"/>
            <a:ext cx="5265302" cy="5133975"/>
          </a:xfrm>
          <a:prstGeom prst="rect">
            <a:avLst/>
          </a:prstGeom>
          <a:noFill/>
          <a:ln>
            <a:noFill/>
          </a:ln>
        </p:spPr>
      </p:pic>
    </p:spTree>
    <p:extLst>
      <p:ext uri="{BB962C8B-B14F-4D97-AF65-F5344CB8AC3E}">
        <p14:creationId xmlns:p14="http://schemas.microsoft.com/office/powerpoint/2010/main" val="2211632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80728"/>
            <a:ext cx="8136904" cy="5573834"/>
          </a:xfrm>
          <a:prstGeom prst="rect">
            <a:avLst/>
          </a:prstGeom>
        </p:spPr>
        <p:txBody>
          <a:bodyPr wrap="square">
            <a:spAutoFit/>
          </a:bodyPr>
          <a:lstStyle/>
          <a:p>
            <a:pPr>
              <a:lnSpc>
                <a:spcPct val="115000"/>
              </a:lnSpc>
              <a:spcAft>
                <a:spcPts val="1000"/>
              </a:spcAft>
            </a:pPr>
            <a:r>
              <a:rPr lang="tt-RU" sz="3600" b="1" i="1" dirty="0" smtClean="0">
                <a:solidFill>
                  <a:srgbClr val="FF0000"/>
                </a:solidFill>
                <a:effectLst/>
                <a:latin typeface="Times New Roman"/>
                <a:ea typeface="Times New Roman"/>
                <a:cs typeface="Times New Roman"/>
              </a:rPr>
              <a:t>Феодал баскыч </a:t>
            </a:r>
            <a:r>
              <a:rPr lang="tt-RU" sz="3600" i="1" dirty="0" smtClean="0">
                <a:effectLst/>
                <a:latin typeface="Times New Roman"/>
                <a:ea typeface="Times New Roman"/>
                <a:cs typeface="Times New Roman"/>
              </a:rPr>
              <a:t>-</a:t>
            </a:r>
            <a:r>
              <a:rPr lang="tt-RU" sz="3600" b="1" i="1" dirty="0" smtClean="0">
                <a:solidFill>
                  <a:srgbClr val="FF0000"/>
                </a:solidFill>
                <a:effectLst/>
                <a:latin typeface="Times New Roman"/>
                <a:ea typeface="Times New Roman"/>
                <a:cs typeface="Times New Roman"/>
              </a:rPr>
              <a:t> </a:t>
            </a:r>
            <a:r>
              <a:rPr lang="tt-RU" sz="3200" dirty="0" smtClean="0"/>
              <a:t>феодаллар </a:t>
            </a:r>
            <a:r>
              <a:rPr lang="tt-RU" sz="3200" dirty="0"/>
              <a:t>арасындагы мөнәсәбәтләр, югары басмаларда иң эре феодаллар, түбәнендә вак феодалларның шулай урнашуы </a:t>
            </a:r>
            <a:endParaRPr lang="tt-RU" sz="3200" dirty="0" smtClean="0"/>
          </a:p>
          <a:p>
            <a:pPr>
              <a:lnSpc>
                <a:spcPct val="115000"/>
              </a:lnSpc>
              <a:spcAft>
                <a:spcPts val="1000"/>
              </a:spcAft>
            </a:pPr>
            <a:r>
              <a:rPr lang="tt-RU" sz="3600" b="1" i="1" dirty="0" smtClean="0">
                <a:solidFill>
                  <a:srgbClr val="FF0000"/>
                </a:solidFill>
                <a:effectLst/>
                <a:latin typeface="Times New Roman"/>
                <a:ea typeface="Times New Roman"/>
                <a:cs typeface="Times New Roman"/>
              </a:rPr>
              <a:t>Сеньор</a:t>
            </a:r>
            <a:r>
              <a:rPr lang="tt-RU" sz="3600" dirty="0" smtClean="0">
                <a:solidFill>
                  <a:srgbClr val="000000"/>
                </a:solidFill>
                <a:effectLst/>
                <a:latin typeface="Times New Roman"/>
                <a:ea typeface="Times New Roman"/>
                <a:cs typeface="Times New Roman"/>
              </a:rPr>
              <a:t>   –  җир хуҗасы, өлкән феодал</a:t>
            </a:r>
          </a:p>
          <a:p>
            <a:pPr>
              <a:lnSpc>
                <a:spcPct val="115000"/>
              </a:lnSpc>
              <a:spcAft>
                <a:spcPts val="1000"/>
              </a:spcAft>
            </a:pPr>
            <a:r>
              <a:rPr lang="tt-RU" sz="3600" b="1" i="1" dirty="0" smtClean="0">
                <a:solidFill>
                  <a:srgbClr val="FF0000"/>
                </a:solidFill>
                <a:effectLst/>
                <a:latin typeface="Times New Roman"/>
                <a:ea typeface="Times New Roman"/>
                <a:cs typeface="Times New Roman"/>
              </a:rPr>
              <a:t>Вассал</a:t>
            </a:r>
            <a:r>
              <a:rPr lang="tt-RU" sz="3600" dirty="0" smtClean="0">
                <a:solidFill>
                  <a:srgbClr val="000000"/>
                </a:solidFill>
                <a:effectLst/>
                <a:latin typeface="Times New Roman"/>
                <a:ea typeface="Times New Roman"/>
                <a:cs typeface="Times New Roman"/>
              </a:rPr>
              <a:t>   –  җир алучы, хәрби хезмәтче</a:t>
            </a:r>
          </a:p>
          <a:p>
            <a:pPr>
              <a:lnSpc>
                <a:spcPct val="115000"/>
              </a:lnSpc>
              <a:spcAft>
                <a:spcPts val="1000"/>
              </a:spcAft>
            </a:pPr>
            <a:r>
              <a:rPr lang="tt-RU" sz="3600" dirty="0" smtClean="0">
                <a:solidFill>
                  <a:srgbClr val="0070C0"/>
                </a:solidFill>
                <a:latin typeface="Times New Roman"/>
                <a:ea typeface="Calibri"/>
                <a:cs typeface="Times New Roman"/>
              </a:rPr>
              <a:t>“Минем в</a:t>
            </a:r>
            <a:r>
              <a:rPr lang="tt-RU" sz="3600" dirty="0" smtClean="0">
                <a:solidFill>
                  <a:srgbClr val="0070C0"/>
                </a:solidFill>
                <a:effectLst/>
                <a:latin typeface="Times New Roman"/>
                <a:ea typeface="Times New Roman"/>
                <a:cs typeface="Times New Roman"/>
              </a:rPr>
              <a:t>ассалымның  вассалы -  минем вассалым түгел”</a:t>
            </a:r>
            <a:endParaRPr lang="ru-RU" sz="3600" dirty="0">
              <a:solidFill>
                <a:srgbClr val="0070C0"/>
              </a:solidFill>
              <a:ea typeface="Calibri"/>
              <a:cs typeface="Times New Roman"/>
            </a:endParaRPr>
          </a:p>
        </p:txBody>
      </p:sp>
    </p:spTree>
    <p:extLst>
      <p:ext uri="{BB962C8B-B14F-4D97-AF65-F5344CB8AC3E}">
        <p14:creationId xmlns:p14="http://schemas.microsoft.com/office/powerpoint/2010/main" val="115665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476673"/>
            <a:ext cx="7488832" cy="6746462"/>
          </a:xfrm>
          <a:prstGeom prst="rect">
            <a:avLst/>
          </a:prstGeom>
        </p:spPr>
        <p:txBody>
          <a:bodyPr wrap="square">
            <a:spAutoFit/>
          </a:bodyPr>
          <a:lstStyle/>
          <a:p>
            <a:pPr lvl="0" algn="just">
              <a:lnSpc>
                <a:spcPct val="115000"/>
              </a:lnSpc>
            </a:pPr>
            <a:r>
              <a:rPr lang="tt-RU" sz="2400" b="1" dirty="0" smtClean="0">
                <a:solidFill>
                  <a:srgbClr val="FF0000"/>
                </a:solidFill>
                <a:effectLst/>
                <a:latin typeface="Times New Roman"/>
                <a:ea typeface="Times New Roman"/>
                <a:cs typeface="Times New Roman"/>
              </a:rPr>
              <a:t>Катлау (сословие)</a:t>
            </a:r>
            <a:r>
              <a:rPr lang="tt-RU" sz="2400" dirty="0" smtClean="0">
                <a:solidFill>
                  <a:srgbClr val="000000"/>
                </a:solidFill>
                <a:effectLst/>
                <a:latin typeface="Times New Roman"/>
                <a:ea typeface="Times New Roman"/>
                <a:cs typeface="Times New Roman"/>
              </a:rPr>
              <a:t> – бер үк хокукларга һәм вазифаларга ия булган кешеләрнең зур </a:t>
            </a:r>
            <a:r>
              <a:rPr lang="tt-RU" sz="2400" dirty="0" smtClean="0">
                <a:solidFill>
                  <a:srgbClr val="000000"/>
                </a:solidFill>
                <a:effectLst/>
                <a:latin typeface="Times New Roman"/>
                <a:ea typeface="Times New Roman"/>
                <a:cs typeface="Times New Roman"/>
              </a:rPr>
              <a:t>төркеме</a:t>
            </a:r>
          </a:p>
          <a:p>
            <a:pPr algn="just">
              <a:lnSpc>
                <a:spcPct val="115000"/>
              </a:lnSpc>
            </a:pPr>
            <a:endParaRPr lang="tt-RU" sz="2400" dirty="0">
              <a:solidFill>
                <a:srgbClr val="000000"/>
              </a:solidFill>
              <a:latin typeface="Times New Roman"/>
              <a:ea typeface="Times New Roman"/>
              <a:cs typeface="Times New Roman"/>
            </a:endParaRPr>
          </a:p>
          <a:p>
            <a:pPr algn="just">
              <a:lnSpc>
                <a:spcPct val="115000"/>
              </a:lnSpc>
            </a:pPr>
            <a:r>
              <a:rPr lang="tt-RU" sz="2000" b="1" dirty="0" smtClean="0">
                <a:solidFill>
                  <a:srgbClr val="0070C0"/>
                </a:solidFill>
                <a:latin typeface="Times New Roman"/>
                <a:ea typeface="Times New Roman"/>
                <a:cs typeface="Times New Roman"/>
              </a:rPr>
              <a:t>Өстенлекле </a:t>
            </a:r>
            <a:r>
              <a:rPr lang="tt-RU" sz="2000" b="1" dirty="0">
                <a:solidFill>
                  <a:srgbClr val="0070C0"/>
                </a:solidFill>
                <a:latin typeface="Times New Roman"/>
                <a:ea typeface="Times New Roman"/>
                <a:cs typeface="Times New Roman"/>
              </a:rPr>
              <a:t>катлау</a:t>
            </a:r>
            <a:r>
              <a:rPr lang="tt-RU" sz="2000" b="1" dirty="0" smtClean="0">
                <a:solidFill>
                  <a:srgbClr val="0070C0"/>
                </a:solidFill>
                <a:latin typeface="Times New Roman"/>
                <a:ea typeface="Times New Roman"/>
                <a:cs typeface="Times New Roman"/>
              </a:rPr>
              <a:t>, </a:t>
            </a:r>
            <a:r>
              <a:rPr lang="tt-RU" sz="2000" b="1" dirty="0">
                <a:solidFill>
                  <a:srgbClr val="0070C0"/>
                </a:solidFill>
                <a:latin typeface="Times New Roman"/>
                <a:ea typeface="Times New Roman"/>
                <a:cs typeface="Times New Roman"/>
              </a:rPr>
              <a:t>салым </a:t>
            </a:r>
            <a:r>
              <a:rPr lang="tt-RU" sz="2000" b="1" dirty="0" smtClean="0">
                <a:solidFill>
                  <a:srgbClr val="0070C0"/>
                </a:solidFill>
                <a:latin typeface="Times New Roman"/>
                <a:ea typeface="Times New Roman"/>
                <a:cs typeface="Times New Roman"/>
              </a:rPr>
              <a:t>түләмиләр                  </a:t>
            </a:r>
            <a:r>
              <a:rPr lang="tt-RU" sz="2000" b="1" dirty="0" smtClean="0">
                <a:solidFill>
                  <a:srgbClr val="7030A0"/>
                </a:solidFill>
                <a:latin typeface="Times New Roman"/>
                <a:ea typeface="Times New Roman"/>
                <a:cs typeface="Times New Roman"/>
              </a:rPr>
              <a:t>Салым </a:t>
            </a:r>
            <a:r>
              <a:rPr lang="tt-RU" sz="2000" b="1" dirty="0">
                <a:solidFill>
                  <a:srgbClr val="7030A0"/>
                </a:solidFill>
                <a:latin typeface="Times New Roman"/>
                <a:ea typeface="Times New Roman"/>
                <a:cs typeface="Times New Roman"/>
              </a:rPr>
              <a:t>түлиләр</a:t>
            </a:r>
            <a:endParaRPr lang="ru-RU" sz="2000" dirty="0">
              <a:solidFill>
                <a:srgbClr val="7030A0"/>
              </a:solidFill>
              <a:ea typeface="Calibri"/>
              <a:cs typeface="Times New Roman"/>
            </a:endParaRPr>
          </a:p>
          <a:p>
            <a:pPr lvl="0" algn="just">
              <a:lnSpc>
                <a:spcPct val="115000"/>
              </a:lnSpc>
            </a:pPr>
            <a:endParaRPr lang="ru-RU" sz="2000" dirty="0">
              <a:solidFill>
                <a:srgbClr val="FF0000"/>
              </a:solidFill>
              <a:ea typeface="Calibri"/>
              <a:cs typeface="Times New Roman"/>
            </a:endParaRPr>
          </a:p>
          <a:p>
            <a:pPr algn="just">
              <a:lnSpc>
                <a:spcPct val="115000"/>
              </a:lnSpc>
              <a:spcAft>
                <a:spcPts val="0"/>
              </a:spcAft>
            </a:pPr>
            <a:endParaRPr lang="ru-RU" sz="2400" dirty="0">
              <a:ea typeface="Calibri"/>
              <a:cs typeface="Times New Roman"/>
            </a:endParaRPr>
          </a:p>
          <a:p>
            <a:pPr algn="just">
              <a:lnSpc>
                <a:spcPct val="115000"/>
              </a:lnSpc>
              <a:spcAft>
                <a:spcPts val="0"/>
              </a:spcAft>
            </a:pPr>
            <a:r>
              <a:rPr lang="tt-RU" sz="2400" dirty="0" smtClean="0">
                <a:solidFill>
                  <a:srgbClr val="000000"/>
                </a:solidFill>
                <a:effectLst/>
                <a:latin typeface="Times New Roman"/>
                <a:ea typeface="Times New Roman"/>
                <a:cs typeface="Times New Roman"/>
              </a:rPr>
              <a:t> </a:t>
            </a:r>
            <a:endParaRPr lang="ru-RU" sz="2400" dirty="0">
              <a:ea typeface="Calibri"/>
              <a:cs typeface="Times New Roman"/>
            </a:endParaRPr>
          </a:p>
          <a:p>
            <a:pPr algn="just">
              <a:lnSpc>
                <a:spcPct val="115000"/>
              </a:lnSpc>
              <a:spcAft>
                <a:spcPts val="0"/>
              </a:spcAft>
            </a:pPr>
            <a:r>
              <a:rPr lang="tt-RU" sz="2400" dirty="0" smtClean="0">
                <a:solidFill>
                  <a:srgbClr val="000000"/>
                </a:solidFill>
                <a:effectLst/>
                <a:latin typeface="Times New Roman"/>
                <a:ea typeface="Times New Roman"/>
                <a:cs typeface="Times New Roman"/>
              </a:rPr>
              <a:t> </a:t>
            </a:r>
            <a:endParaRPr lang="ru-RU" sz="2400" dirty="0">
              <a:ea typeface="Calibri"/>
              <a:cs typeface="Times New Roman"/>
            </a:endParaRPr>
          </a:p>
          <a:p>
            <a:pPr algn="ctr">
              <a:lnSpc>
                <a:spcPct val="115000"/>
              </a:lnSpc>
              <a:spcAft>
                <a:spcPts val="0"/>
              </a:spcAft>
            </a:pPr>
            <a:endParaRPr lang="ru-RU" sz="2400" dirty="0">
              <a:solidFill>
                <a:srgbClr val="FF0000"/>
              </a:solidFill>
              <a:ea typeface="Calibri"/>
              <a:cs typeface="Times New Roman"/>
            </a:endParaRPr>
          </a:p>
          <a:p>
            <a:pPr algn="just">
              <a:lnSpc>
                <a:spcPct val="115000"/>
              </a:lnSpc>
              <a:spcAft>
                <a:spcPts val="0"/>
              </a:spcAft>
            </a:pPr>
            <a:r>
              <a:rPr lang="tt-RU" sz="2400" b="1" dirty="0" smtClean="0">
                <a:solidFill>
                  <a:srgbClr val="000000"/>
                </a:solidFill>
                <a:effectLst/>
                <a:latin typeface="Times New Roman"/>
                <a:ea typeface="Times New Roman"/>
                <a:cs typeface="Times New Roman"/>
              </a:rPr>
              <a:t> </a:t>
            </a:r>
            <a:endParaRPr lang="ru-RU" sz="2400" dirty="0">
              <a:ea typeface="Calibri"/>
              <a:cs typeface="Times New Roman"/>
            </a:endParaRPr>
          </a:p>
          <a:p>
            <a:pPr algn="just">
              <a:lnSpc>
                <a:spcPct val="115000"/>
              </a:lnSpc>
              <a:spcAft>
                <a:spcPts val="0"/>
              </a:spcAft>
            </a:pPr>
            <a:endParaRPr lang="tt-RU" sz="2400" b="1" i="1" dirty="0" smtClean="0">
              <a:solidFill>
                <a:srgbClr val="000000"/>
              </a:solidFill>
              <a:latin typeface="Times New Roman"/>
              <a:ea typeface="Times New Roman"/>
              <a:cs typeface="Times New Roman"/>
            </a:endParaRPr>
          </a:p>
          <a:p>
            <a:pPr algn="ctr">
              <a:lnSpc>
                <a:spcPct val="115000"/>
              </a:lnSpc>
              <a:spcAft>
                <a:spcPts val="0"/>
              </a:spcAft>
            </a:pPr>
            <a:r>
              <a:rPr lang="en-US" sz="2400" b="1" i="1" dirty="0" smtClean="0">
                <a:solidFill>
                  <a:srgbClr val="000000"/>
                </a:solidFill>
                <a:latin typeface="Times New Roman"/>
                <a:ea typeface="Times New Roman"/>
                <a:cs typeface="Times New Roman"/>
              </a:rPr>
              <a:t>I                                  II                               III</a:t>
            </a:r>
            <a:endParaRPr lang="tt-RU" sz="2400" b="1" i="1" dirty="0">
              <a:solidFill>
                <a:srgbClr val="000000"/>
              </a:solidFill>
              <a:latin typeface="Times New Roman"/>
              <a:ea typeface="Times New Roman"/>
              <a:cs typeface="Times New Roman"/>
            </a:endParaRPr>
          </a:p>
          <a:p>
            <a:pPr algn="ctr">
              <a:lnSpc>
                <a:spcPct val="115000"/>
              </a:lnSpc>
              <a:spcAft>
                <a:spcPts val="0"/>
              </a:spcAft>
            </a:pPr>
            <a:r>
              <a:rPr lang="tt-RU" sz="2400" b="1" i="1" dirty="0" smtClean="0">
                <a:solidFill>
                  <a:srgbClr val="000000"/>
                </a:solidFill>
                <a:latin typeface="Times New Roman"/>
                <a:ea typeface="Times New Roman"/>
                <a:cs typeface="Times New Roman"/>
              </a:rPr>
              <a:t>руханилар                сугышчылар                крестьяннар</a:t>
            </a:r>
            <a:endParaRPr lang="tt-RU" sz="2400" b="1" i="1" dirty="0">
              <a:solidFill>
                <a:srgbClr val="000000"/>
              </a:solidFill>
              <a:latin typeface="Times New Roman"/>
              <a:ea typeface="Times New Roman"/>
              <a:cs typeface="Times New Roman"/>
            </a:endParaRPr>
          </a:p>
          <a:p>
            <a:pPr algn="ctr">
              <a:lnSpc>
                <a:spcPct val="115000"/>
              </a:lnSpc>
              <a:spcAft>
                <a:spcPts val="0"/>
              </a:spcAft>
            </a:pPr>
            <a:endParaRPr lang="tt-RU" sz="2400" b="1" i="1" dirty="0" smtClean="0">
              <a:solidFill>
                <a:srgbClr val="000000"/>
              </a:solidFill>
              <a:latin typeface="Times New Roman"/>
              <a:ea typeface="Times New Roman"/>
              <a:cs typeface="Times New Roman"/>
            </a:endParaRPr>
          </a:p>
          <a:p>
            <a:pPr algn="just">
              <a:lnSpc>
                <a:spcPct val="115000"/>
              </a:lnSpc>
              <a:spcAft>
                <a:spcPts val="0"/>
              </a:spcAft>
            </a:pPr>
            <a:endParaRPr lang="ru-RU" sz="2400" dirty="0">
              <a:ea typeface="Calibri"/>
              <a:cs typeface="Times New Roman"/>
            </a:endParaRPr>
          </a:p>
          <a:p>
            <a:pPr algn="just">
              <a:lnSpc>
                <a:spcPct val="115000"/>
              </a:lnSpc>
              <a:spcAft>
                <a:spcPts val="0"/>
              </a:spcAft>
            </a:pPr>
            <a:endParaRPr lang="ru-RU" sz="2400" dirty="0">
              <a:ea typeface="Calibri"/>
              <a:cs typeface="Times New Roman"/>
            </a:endParaRPr>
          </a:p>
        </p:txBody>
      </p:sp>
      <p:pic>
        <p:nvPicPr>
          <p:cNvPr id="3" name="Picture 15"/>
          <p:cNvPicPr>
            <a:picLocks noChangeAspect="1" noChangeArrowheads="1"/>
          </p:cNvPicPr>
          <p:nvPr/>
        </p:nvPicPr>
        <p:blipFill>
          <a:blip r:embed="rId2">
            <a:extLst>
              <a:ext uri="{28A0092B-C50C-407E-A947-70E740481C1C}">
                <a14:useLocalDpi xmlns:a14="http://schemas.microsoft.com/office/drawing/2010/main" val="0"/>
              </a:ext>
            </a:extLst>
          </a:blip>
          <a:srcRect l="6410" t="3986" r="6410" b="33551"/>
          <a:stretch>
            <a:fillRect/>
          </a:stretch>
        </p:blipFill>
        <p:spPr bwMode="auto">
          <a:xfrm>
            <a:off x="3779614" y="2370649"/>
            <a:ext cx="1872506"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6"/>
          <p:cNvPicPr>
            <a:picLocks noChangeAspect="1" noChangeArrowheads="1"/>
          </p:cNvPicPr>
          <p:nvPr/>
        </p:nvPicPr>
        <p:blipFill>
          <a:blip r:embed="rId3">
            <a:extLst>
              <a:ext uri="{28A0092B-C50C-407E-A947-70E740481C1C}">
                <a14:useLocalDpi xmlns:a14="http://schemas.microsoft.com/office/drawing/2010/main" val="0"/>
              </a:ext>
            </a:extLst>
          </a:blip>
          <a:srcRect l="42632" t="1666" r="8012" b="31416"/>
          <a:stretch>
            <a:fillRect/>
          </a:stretch>
        </p:blipFill>
        <p:spPr bwMode="auto">
          <a:xfrm>
            <a:off x="899592" y="2377063"/>
            <a:ext cx="1728788"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7"/>
          <p:cNvPicPr>
            <a:picLocks noChangeAspect="1" noChangeArrowheads="1"/>
          </p:cNvPicPr>
          <p:nvPr/>
        </p:nvPicPr>
        <p:blipFill>
          <a:blip r:embed="rId4">
            <a:extLst>
              <a:ext uri="{28A0092B-C50C-407E-A947-70E740481C1C}">
                <a14:useLocalDpi xmlns:a14="http://schemas.microsoft.com/office/drawing/2010/main" val="0"/>
              </a:ext>
            </a:extLst>
          </a:blip>
          <a:srcRect l="46545" b="25363"/>
          <a:stretch>
            <a:fillRect/>
          </a:stretch>
        </p:blipFill>
        <p:spPr bwMode="auto">
          <a:xfrm>
            <a:off x="6611397" y="2357001"/>
            <a:ext cx="1727200"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963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548680"/>
            <a:ext cx="7632848" cy="5432000"/>
          </a:xfrm>
          <a:prstGeom prst="rect">
            <a:avLst/>
          </a:prstGeom>
        </p:spPr>
        <p:txBody>
          <a:bodyPr wrap="square">
            <a:spAutoFit/>
          </a:bodyPr>
          <a:lstStyle/>
          <a:p>
            <a:pPr algn="ctr">
              <a:lnSpc>
                <a:spcPct val="115000"/>
              </a:lnSpc>
              <a:spcAft>
                <a:spcPts val="1000"/>
              </a:spcAft>
            </a:pPr>
            <a:r>
              <a:rPr lang="tt-RU" sz="2400" b="1" dirty="0" smtClean="0">
                <a:solidFill>
                  <a:srgbClr val="FF0000"/>
                </a:solidFill>
                <a:effectLst/>
                <a:latin typeface="Times New Roman"/>
                <a:ea typeface="Times New Roman"/>
                <a:cs typeface="Times New Roman"/>
              </a:rPr>
              <a:t>Крестьян йөкләмәләре:</a:t>
            </a:r>
            <a:endParaRPr lang="ru-RU" sz="2400" dirty="0">
              <a:solidFill>
                <a:srgbClr val="FF0000"/>
              </a:solidFill>
              <a:ea typeface="Calibri"/>
              <a:cs typeface="Times New Roman"/>
            </a:endParaRPr>
          </a:p>
          <a:p>
            <a:pPr algn="ctr">
              <a:lnSpc>
                <a:spcPct val="115000"/>
              </a:lnSpc>
              <a:spcAft>
                <a:spcPts val="1000"/>
              </a:spcAft>
            </a:pPr>
            <a:r>
              <a:rPr lang="tt-RU" sz="2400" b="1" dirty="0" smtClean="0">
                <a:solidFill>
                  <a:srgbClr val="000000"/>
                </a:solidFill>
                <a:effectLst/>
                <a:latin typeface="Times New Roman"/>
                <a:ea typeface="Times New Roman"/>
                <a:cs typeface="Times New Roman"/>
              </a:rPr>
              <a:t> </a:t>
            </a:r>
            <a:endParaRPr lang="ru-RU" sz="2400" dirty="0">
              <a:ea typeface="Calibri"/>
              <a:cs typeface="Times New Roman"/>
            </a:endParaRPr>
          </a:p>
          <a:p>
            <a:pPr>
              <a:lnSpc>
                <a:spcPct val="115000"/>
              </a:lnSpc>
              <a:spcAft>
                <a:spcPts val="1000"/>
              </a:spcAft>
            </a:pPr>
            <a:r>
              <a:rPr lang="tt-RU" sz="2400" b="1" i="1" dirty="0" smtClean="0">
                <a:solidFill>
                  <a:srgbClr val="7030A0"/>
                </a:solidFill>
                <a:effectLst/>
                <a:latin typeface="Times New Roman"/>
                <a:ea typeface="Times New Roman"/>
                <a:cs typeface="Times New Roman"/>
              </a:rPr>
              <a:t>Барщина</a:t>
            </a:r>
            <a:r>
              <a:rPr lang="tt-RU" sz="2400" b="1" dirty="0" smtClean="0">
                <a:solidFill>
                  <a:srgbClr val="000000"/>
                </a:solidFill>
                <a:effectLst/>
                <a:latin typeface="Times New Roman"/>
                <a:ea typeface="Times New Roman"/>
                <a:cs typeface="Times New Roman"/>
              </a:rPr>
              <a:t> </a:t>
            </a:r>
            <a:r>
              <a:rPr lang="tt-RU" sz="2400" dirty="0" smtClean="0">
                <a:solidFill>
                  <a:srgbClr val="000000"/>
                </a:solidFill>
                <a:effectLst/>
                <a:latin typeface="Times New Roman"/>
                <a:ea typeface="Times New Roman"/>
                <a:cs typeface="Times New Roman"/>
              </a:rPr>
              <a:t>– крестьяннарның феодал хуҗалыгында эшләгән һәммә эшләре</a:t>
            </a:r>
            <a:endParaRPr lang="ru-RU" sz="2400" dirty="0">
              <a:ea typeface="Calibri"/>
              <a:cs typeface="Times New Roman"/>
            </a:endParaRPr>
          </a:p>
          <a:p>
            <a:pPr>
              <a:lnSpc>
                <a:spcPct val="115000"/>
              </a:lnSpc>
              <a:spcAft>
                <a:spcPts val="1000"/>
              </a:spcAft>
            </a:pPr>
            <a:r>
              <a:rPr lang="tt-RU" sz="2400" i="1" dirty="0" smtClean="0">
                <a:solidFill>
                  <a:srgbClr val="000000"/>
                </a:solidFill>
                <a:effectLst/>
                <a:latin typeface="Times New Roman"/>
                <a:ea typeface="Times New Roman"/>
                <a:cs typeface="Times New Roman"/>
              </a:rPr>
              <a:t> </a:t>
            </a:r>
            <a:endParaRPr lang="ru-RU" sz="2400" dirty="0">
              <a:ea typeface="Calibri"/>
              <a:cs typeface="Times New Roman"/>
            </a:endParaRPr>
          </a:p>
          <a:p>
            <a:pPr>
              <a:lnSpc>
                <a:spcPct val="115000"/>
              </a:lnSpc>
              <a:spcAft>
                <a:spcPts val="1000"/>
              </a:spcAft>
            </a:pPr>
            <a:r>
              <a:rPr lang="tt-RU" sz="2400" b="1" i="1" dirty="0" smtClean="0">
                <a:solidFill>
                  <a:srgbClr val="7030A0"/>
                </a:solidFill>
                <a:effectLst/>
                <a:latin typeface="Times New Roman"/>
                <a:ea typeface="Times New Roman"/>
                <a:cs typeface="Times New Roman"/>
              </a:rPr>
              <a:t>Оброк</a:t>
            </a:r>
            <a:r>
              <a:rPr lang="tt-RU" sz="2400" dirty="0" smtClean="0">
                <a:solidFill>
                  <a:srgbClr val="000000"/>
                </a:solidFill>
                <a:effectLst/>
                <a:latin typeface="Times New Roman"/>
                <a:ea typeface="Times New Roman"/>
                <a:cs typeface="Times New Roman"/>
              </a:rPr>
              <a:t> - крестьяннарның үз хуҗалыкларыннан феодалга азык-төлек һәм үзләре эшләгән әйберләр түләве</a:t>
            </a:r>
            <a:endParaRPr lang="ru-RU" sz="2400" dirty="0">
              <a:ea typeface="Calibri"/>
              <a:cs typeface="Times New Roman"/>
            </a:endParaRPr>
          </a:p>
          <a:p>
            <a:pPr>
              <a:lnSpc>
                <a:spcPct val="115000"/>
              </a:lnSpc>
              <a:spcAft>
                <a:spcPts val="1000"/>
              </a:spcAft>
            </a:pPr>
            <a:r>
              <a:rPr lang="tt-RU" sz="2400" b="1" dirty="0" smtClean="0">
                <a:solidFill>
                  <a:srgbClr val="000000"/>
                </a:solidFill>
                <a:effectLst/>
                <a:latin typeface="Times New Roman"/>
                <a:ea typeface="Times New Roman"/>
                <a:cs typeface="Times New Roman"/>
              </a:rPr>
              <a:t> </a:t>
            </a:r>
            <a:endParaRPr lang="ru-RU" sz="2400" dirty="0">
              <a:ea typeface="Calibri"/>
              <a:cs typeface="Times New Roman"/>
            </a:endParaRPr>
          </a:p>
          <a:p>
            <a:pPr>
              <a:lnSpc>
                <a:spcPct val="115000"/>
              </a:lnSpc>
              <a:spcAft>
                <a:spcPts val="1000"/>
              </a:spcAft>
            </a:pPr>
            <a:r>
              <a:rPr lang="tt-RU" sz="2400" b="1" i="1" dirty="0" smtClean="0">
                <a:solidFill>
                  <a:srgbClr val="7030A0"/>
                </a:solidFill>
                <a:effectLst/>
                <a:latin typeface="Times New Roman"/>
                <a:ea typeface="Times New Roman"/>
                <a:cs typeface="Times New Roman"/>
              </a:rPr>
              <a:t>Чиркәү гошере (дисәтинә)</a:t>
            </a:r>
            <a:r>
              <a:rPr lang="tt-RU" sz="2400" dirty="0" smtClean="0">
                <a:solidFill>
                  <a:srgbClr val="7030A0"/>
                </a:solidFill>
                <a:effectLst/>
                <a:latin typeface="Times New Roman"/>
                <a:ea typeface="Times New Roman"/>
                <a:cs typeface="Times New Roman"/>
              </a:rPr>
              <a:t> </a:t>
            </a:r>
            <a:r>
              <a:rPr lang="tt-RU" sz="2400" dirty="0" smtClean="0">
                <a:solidFill>
                  <a:srgbClr val="000000"/>
                </a:solidFill>
                <a:effectLst/>
                <a:latin typeface="Times New Roman"/>
                <a:ea typeface="Times New Roman"/>
                <a:cs typeface="Times New Roman"/>
              </a:rPr>
              <a:t>-  крестьяннарның чиркәү файдасына уңышның уннан берен бирүе</a:t>
            </a:r>
            <a:endParaRPr lang="ru-RU" sz="2400" dirty="0">
              <a:ea typeface="Calibri"/>
              <a:cs typeface="Times New Roman"/>
            </a:endParaRPr>
          </a:p>
          <a:p>
            <a:pPr>
              <a:lnSpc>
                <a:spcPct val="115000"/>
              </a:lnSpc>
              <a:spcAft>
                <a:spcPts val="1000"/>
              </a:spcAft>
            </a:pPr>
            <a:r>
              <a:rPr lang="tt-RU" sz="1100" i="1" dirty="0" smtClean="0">
                <a:solidFill>
                  <a:srgbClr val="000000"/>
                </a:solidFill>
                <a:effectLst/>
                <a:latin typeface="Times New Roman"/>
                <a:ea typeface="Times New Roman"/>
                <a:cs typeface="Times New Roman"/>
              </a:rPr>
              <a:t> </a:t>
            </a:r>
            <a:endParaRPr lang="ru-RU" sz="900" dirty="0">
              <a:ea typeface="Calibri"/>
              <a:cs typeface="Times New Roman"/>
            </a:endParaRPr>
          </a:p>
        </p:txBody>
      </p:sp>
    </p:spTree>
    <p:extLst>
      <p:ext uri="{BB962C8B-B14F-4D97-AF65-F5344CB8AC3E}">
        <p14:creationId xmlns:p14="http://schemas.microsoft.com/office/powerpoint/2010/main" val="3082135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975151"/>
            <a:ext cx="7128792" cy="2554545"/>
          </a:xfrm>
          <a:prstGeom prst="rect">
            <a:avLst/>
          </a:prstGeom>
        </p:spPr>
        <p:txBody>
          <a:bodyPr wrap="square">
            <a:spAutoFit/>
          </a:bodyPr>
          <a:lstStyle/>
          <a:p>
            <a:r>
              <a:rPr lang="ru-RU" b="1" dirty="0" smtClean="0">
                <a:solidFill>
                  <a:srgbClr val="000000"/>
                </a:solidFill>
                <a:effectLst/>
                <a:latin typeface="Times New Roman"/>
                <a:ea typeface="Times New Roman"/>
              </a:rPr>
              <a:t> </a:t>
            </a:r>
            <a:r>
              <a:rPr lang="tt-RU" sz="3200" b="1" i="1" dirty="0" smtClean="0">
                <a:solidFill>
                  <a:srgbClr val="C00000"/>
                </a:solidFill>
                <a:effectLst/>
                <a:latin typeface="Times New Roman"/>
                <a:ea typeface="Times New Roman"/>
              </a:rPr>
              <a:t>Натураль  хуҗалык</a:t>
            </a:r>
            <a:r>
              <a:rPr lang="tt-RU" sz="3200" b="1" dirty="0" smtClean="0">
                <a:solidFill>
                  <a:srgbClr val="C00000"/>
                </a:solidFill>
                <a:effectLst/>
                <a:latin typeface="Times New Roman"/>
                <a:ea typeface="Times New Roman"/>
              </a:rPr>
              <a:t> </a:t>
            </a:r>
            <a:r>
              <a:rPr lang="tt-RU" sz="3200" dirty="0" smtClean="0">
                <a:solidFill>
                  <a:srgbClr val="000000"/>
                </a:solidFill>
                <a:effectLst/>
                <a:latin typeface="Times New Roman"/>
                <a:ea typeface="Times New Roman"/>
              </a:rPr>
              <a:t>– тормыш өчен кирәкле булган барлык әйберне үзең җитештерә торган хуҗалык; азык-төлек һәм башка әйберләр сату өчен түгел, ә үз ихтыяҗларың өчен җитештерелә</a:t>
            </a:r>
            <a:endParaRPr lang="ru-RU" sz="3200" dirty="0"/>
          </a:p>
        </p:txBody>
      </p:sp>
    </p:spTree>
    <p:extLst>
      <p:ext uri="{BB962C8B-B14F-4D97-AF65-F5344CB8AC3E}">
        <p14:creationId xmlns:p14="http://schemas.microsoft.com/office/powerpoint/2010/main" val="363153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4114087"/>
            <a:ext cx="7344816" cy="2322174"/>
          </a:xfrm>
          <a:prstGeom prst="rect">
            <a:avLst/>
          </a:prstGeom>
        </p:spPr>
        <p:txBody>
          <a:bodyPr wrap="square">
            <a:spAutoFit/>
          </a:bodyPr>
          <a:lstStyle/>
          <a:p>
            <a:pPr algn="just">
              <a:lnSpc>
                <a:spcPct val="115000"/>
              </a:lnSpc>
              <a:spcAft>
                <a:spcPts val="1000"/>
              </a:spcAft>
            </a:pPr>
            <a:r>
              <a:rPr lang="tt-RU" dirty="0">
                <a:solidFill>
                  <a:srgbClr val="000000"/>
                </a:solidFill>
                <a:latin typeface="Times New Roman"/>
                <a:ea typeface="Times New Roman"/>
                <a:cs typeface="Times New Roman"/>
              </a:rPr>
              <a:t>Феодал замогы калкулыкта я биек кыя өстендә </a:t>
            </a:r>
            <a:r>
              <a:rPr lang="tt-RU" dirty="0" smtClean="0">
                <a:solidFill>
                  <a:srgbClr val="000000"/>
                </a:solidFill>
                <a:latin typeface="Times New Roman"/>
                <a:ea typeface="Times New Roman"/>
                <a:cs typeface="Times New Roman"/>
              </a:rPr>
              <a:t>төзелгән. Ул </a:t>
            </a:r>
            <a:r>
              <a:rPr lang="tt-RU" dirty="0">
                <a:solidFill>
                  <a:srgbClr val="000000"/>
                </a:solidFill>
                <a:latin typeface="Times New Roman"/>
                <a:ea typeface="Times New Roman"/>
                <a:cs typeface="Times New Roman"/>
              </a:rPr>
              <a:t>феодал өчен  торак та, крепость та. Замоклар башта агачтан, соңрак таштан салына. Стеналары яхшы ныгытыла,сулы киң канау белән әйләндереп алынган. Канау аша  күтәрелмәле күпер салына, аны чылбырлар белән күтәртеп куялар. Замокның подвалында азык-төлек саклаганнар.Замок эченнән борылмалы баскыч ясый торган булганнар. Шул баскычтан елгага яки урманга алып чыгучы җир асты юлына төшәргә мөмкин булган. </a:t>
            </a:r>
            <a:endParaRPr lang="ru-RU" sz="1100" dirty="0">
              <a:ea typeface="Calibri"/>
              <a:cs typeface="Times New Roman"/>
            </a:endParaRPr>
          </a:p>
        </p:txBody>
      </p:sp>
      <p:sp>
        <p:nvSpPr>
          <p:cNvPr id="3" name="Прямоугольник 2"/>
          <p:cNvSpPr/>
          <p:nvPr/>
        </p:nvSpPr>
        <p:spPr>
          <a:xfrm>
            <a:off x="3339242" y="476672"/>
            <a:ext cx="2083712" cy="423834"/>
          </a:xfrm>
          <a:prstGeom prst="rect">
            <a:avLst/>
          </a:prstGeom>
        </p:spPr>
        <p:txBody>
          <a:bodyPr wrap="none">
            <a:spAutoFit/>
          </a:bodyPr>
          <a:lstStyle/>
          <a:p>
            <a:pPr algn="ctr">
              <a:lnSpc>
                <a:spcPct val="115000"/>
              </a:lnSpc>
              <a:spcAft>
                <a:spcPts val="1000"/>
              </a:spcAft>
            </a:pPr>
            <a:r>
              <a:rPr lang="tt-RU" sz="2000" b="1" dirty="0" smtClean="0">
                <a:solidFill>
                  <a:srgbClr val="FF0000"/>
                </a:solidFill>
                <a:effectLst/>
                <a:latin typeface="Times New Roman"/>
                <a:ea typeface="Times New Roman"/>
                <a:cs typeface="Times New Roman"/>
              </a:rPr>
              <a:t>Феодал   замогы</a:t>
            </a:r>
            <a:endParaRPr lang="ru-RU" sz="2000" dirty="0">
              <a:solidFill>
                <a:srgbClr val="FF0000"/>
              </a:solidFill>
              <a:ea typeface="Calibri"/>
              <a:cs typeface="Times New Roman"/>
            </a:endParaRPr>
          </a:p>
        </p:txBody>
      </p:sp>
      <p:pic>
        <p:nvPicPr>
          <p:cNvPr id="4" name="Рисунок 3" descr="http://900igr.net/datai/istorija/V-rytsarskom-zamke/0004-002-1.Zamok-feodala.jpg"/>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5"/>
            <a:ext cx="2781300" cy="2790825"/>
          </a:xfrm>
          <a:prstGeom prst="rect">
            <a:avLst/>
          </a:prstGeom>
          <a:noFill/>
          <a:ln>
            <a:noFill/>
          </a:ln>
        </p:spPr>
      </p:pic>
      <p:pic>
        <p:nvPicPr>
          <p:cNvPr id="5" name="Рисунок 4" descr="http://stat15.privet.ru/lr/0906d9788dbc176f6812e9f354ec6dfd"/>
          <p:cNvPicPr/>
          <p:nvPr/>
        </p:nvPicPr>
        <p:blipFill>
          <a:blip r:embed="rId3">
            <a:extLst>
              <a:ext uri="{28A0092B-C50C-407E-A947-70E740481C1C}">
                <a14:useLocalDpi xmlns:a14="http://schemas.microsoft.com/office/drawing/2010/main" val="0"/>
              </a:ext>
            </a:extLst>
          </a:blip>
          <a:srcRect/>
          <a:stretch>
            <a:fillRect/>
          </a:stretch>
        </p:blipFill>
        <p:spPr bwMode="auto">
          <a:xfrm>
            <a:off x="5270316" y="1052736"/>
            <a:ext cx="2867025" cy="2800350"/>
          </a:xfrm>
          <a:prstGeom prst="rect">
            <a:avLst/>
          </a:prstGeom>
          <a:noFill/>
          <a:ln>
            <a:noFill/>
          </a:ln>
        </p:spPr>
      </p:pic>
    </p:spTree>
    <p:extLst>
      <p:ext uri="{BB962C8B-B14F-4D97-AF65-F5344CB8AC3E}">
        <p14:creationId xmlns:p14="http://schemas.microsoft.com/office/powerpoint/2010/main" val="4026085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780928"/>
            <a:ext cx="8064896" cy="3693319"/>
          </a:xfrm>
          <a:prstGeom prst="rect">
            <a:avLst/>
          </a:prstGeom>
        </p:spPr>
        <p:txBody>
          <a:bodyPr wrap="square">
            <a:spAutoFit/>
          </a:bodyPr>
          <a:lstStyle/>
          <a:p>
            <a:pPr algn="just"/>
            <a:r>
              <a:rPr lang="tt-RU" dirty="0" smtClean="0">
                <a:solidFill>
                  <a:srgbClr val="000000"/>
                </a:solidFill>
                <a:effectLst/>
                <a:latin typeface="Times New Roman"/>
                <a:ea typeface="Times New Roman"/>
              </a:rPr>
              <a:t>Атлы сугышчы – рыцарь - авыр кылыч һәм озын сөңге белән коралланган. Зур калкан белән бөтен гәүдәсен каплый алган. Рыцарь гәүдәсен тимер боҗралардан үреп эшләнгән көбә күлмәк (кольчуга )саклый. Соңрак көбә күлмәкне калай кисәкләреннән эшләнгән кием (лат) алыштыра. Рыцарь башына шлем кия, йөзенә карар өчен тар гына тишекләр калдырылган металл пластинка битлек кия алган. Рыцарьларның киеме, кораллары бик авыр булып 50 кг җиткән. Аттан бәреп төшерсәләр, ул кеше ярдәменнән башка  тора алмаган, гадәттә әсирлеккә бирелгән. Авыр сугыш киемнәре киеп, атка атланган килеш сугышыр өчен бик озак өйрәнергә туры килгән. Аларны хәрби хезмәткә бала чактан ук, 7 яшьтән өйрәткәннәр, кылыч белән сугышу, атта йөрү, көрәшү, йөзү, сөңге ыргыту буенча даими күнекмәләр алганнар. Рыцарьлар вакытларын сугышларда, мәҗлес һәм хәрби күнегүләрдә үткәргәннәр. Аларның иң яраткан күңел ачулары аучылык һәм турнирлар булган.</a:t>
            </a:r>
            <a:endParaRPr lang="ru-RU" dirty="0"/>
          </a:p>
        </p:txBody>
      </p:sp>
      <p:pic>
        <p:nvPicPr>
          <p:cNvPr id="3" name="Рисунок 2" descr="http://young.rzd.ru/dbmm/images/41/4080/2567092"/>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48680"/>
            <a:ext cx="1584176" cy="2232248"/>
          </a:xfrm>
          <a:prstGeom prst="rect">
            <a:avLst/>
          </a:prstGeom>
          <a:noFill/>
          <a:ln>
            <a:noFill/>
          </a:ln>
        </p:spPr>
      </p:pic>
      <p:pic>
        <p:nvPicPr>
          <p:cNvPr id="4" name="Рисунок 3" descr="http://www.antiquariat.ru/photos2/37820.jpg"/>
          <p:cNvPicPr/>
          <p:nvPr/>
        </p:nvPicPr>
        <p:blipFill>
          <a:blip r:embed="rId3">
            <a:extLst>
              <a:ext uri="{28A0092B-C50C-407E-A947-70E740481C1C}">
                <a14:useLocalDpi xmlns:a14="http://schemas.microsoft.com/office/drawing/2010/main" val="0"/>
              </a:ext>
            </a:extLst>
          </a:blip>
          <a:srcRect/>
          <a:stretch>
            <a:fillRect/>
          </a:stretch>
        </p:blipFill>
        <p:spPr bwMode="auto">
          <a:xfrm>
            <a:off x="6012160" y="548680"/>
            <a:ext cx="1656184" cy="2160240"/>
          </a:xfrm>
          <a:prstGeom prst="rect">
            <a:avLst/>
          </a:prstGeom>
          <a:noFill/>
          <a:ln>
            <a:noFill/>
          </a:ln>
        </p:spPr>
      </p:pic>
      <p:sp>
        <p:nvSpPr>
          <p:cNvPr id="5" name="Прямоугольник 4"/>
          <p:cNvSpPr/>
          <p:nvPr/>
        </p:nvSpPr>
        <p:spPr>
          <a:xfrm>
            <a:off x="3275856" y="760110"/>
            <a:ext cx="2076209" cy="584775"/>
          </a:xfrm>
          <a:prstGeom prst="rect">
            <a:avLst/>
          </a:prstGeom>
        </p:spPr>
        <p:txBody>
          <a:bodyPr wrap="none">
            <a:spAutoFit/>
          </a:bodyPr>
          <a:lstStyle/>
          <a:p>
            <a:r>
              <a:rPr lang="tt-RU" sz="3200" dirty="0" smtClean="0">
                <a:solidFill>
                  <a:srgbClr val="FF0000"/>
                </a:solidFill>
                <a:latin typeface="Times New Roman"/>
                <a:ea typeface="Times New Roman"/>
              </a:rPr>
              <a:t>Рыцарьлар</a:t>
            </a:r>
            <a:endParaRPr lang="ru-RU" sz="3200" dirty="0">
              <a:solidFill>
                <a:srgbClr val="FF0000"/>
              </a:solidFill>
            </a:endParaRPr>
          </a:p>
        </p:txBody>
      </p:sp>
    </p:spTree>
    <p:extLst>
      <p:ext uri="{BB962C8B-B14F-4D97-AF65-F5344CB8AC3E}">
        <p14:creationId xmlns:p14="http://schemas.microsoft.com/office/powerpoint/2010/main" val="2736714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563</Words>
  <Application>Microsoft Office PowerPoint</Application>
  <PresentationFormat>Экран (4:3)</PresentationFormat>
  <Paragraphs>81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Урта гасырларда өстен катлауларның һәм крестьяннарның тормышы, көнкүреше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Дилбар</dc:creator>
  <cp:lastModifiedBy>Дилбар</cp:lastModifiedBy>
  <cp:revision>20</cp:revision>
  <dcterms:created xsi:type="dcterms:W3CDTF">2014-03-03T04:23:15Z</dcterms:created>
  <dcterms:modified xsi:type="dcterms:W3CDTF">2014-03-03T17:37:41Z</dcterms:modified>
</cp:coreProperties>
</file>