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6" r:id="rId2"/>
    <p:sldId id="297" r:id="rId3"/>
    <p:sldId id="298" r:id="rId4"/>
    <p:sldId id="257" r:id="rId5"/>
    <p:sldId id="258" r:id="rId6"/>
    <p:sldId id="270" r:id="rId7"/>
    <p:sldId id="305" r:id="rId8"/>
    <p:sldId id="303" r:id="rId9"/>
    <p:sldId id="263" r:id="rId10"/>
    <p:sldId id="275" r:id="rId11"/>
    <p:sldId id="299" r:id="rId12"/>
    <p:sldId id="30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67" d="100"/>
          <a:sy n="67" d="100"/>
        </p:scale>
        <p:origin x="-148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6AB5FE-E015-46BA-99DE-2B90D3ADAF48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CA2228-397C-4E77-801C-E5FEC7C8803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A2228-397C-4E77-801C-E5FEC7C8803E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8C5C0A2-4F86-44B9-BE3A-69541C101F05}" type="datetimeFigureOut">
              <a:rPr lang="ru-RU" smtClean="0"/>
              <a:pPr/>
              <a:t>03.06.2014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4B24EC6-B809-4DF4-A092-C39E3E252AE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000109"/>
            <a:ext cx="7743852" cy="2600342"/>
          </a:xfrm>
        </p:spPr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C00000"/>
                </a:solidFill>
              </a:rPr>
              <a:t>Работа по  формированию</a:t>
            </a:r>
            <a:br>
              <a:rPr lang="ru-RU" sz="4000" dirty="0" smtClean="0">
                <a:solidFill>
                  <a:srgbClr val="C00000"/>
                </a:solidFill>
              </a:rPr>
            </a:br>
            <a:r>
              <a:rPr lang="ru-RU" sz="4000" dirty="0" smtClean="0">
                <a:solidFill>
                  <a:srgbClr val="C00000"/>
                </a:solidFill>
              </a:rPr>
              <a:t>навыков выразительного, осознанного чтения у воспитанников</a:t>
            </a:r>
            <a:endParaRPr lang="ru-RU" sz="4000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9698" name="Picture 2" descr="C:\Users\Анна\Pictures\iTE7SDVZ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6578" y="3400414"/>
            <a:ext cx="1928826" cy="2314592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heel spokes="8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500174"/>
            <a:ext cx="8186766" cy="325756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 </a:t>
            </a:r>
            <a:endParaRPr lang="ru-RU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786050" y="2000240"/>
            <a:ext cx="3643338" cy="2571768"/>
          </a:xfrm>
          <a:prstGeom prst="ellipse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rgbClr val="FF0000"/>
                </a:solidFill>
              </a:rPr>
              <a:t>Система тренировочных упражнений для совершенствования навыка выразительного чтения.</a:t>
            </a:r>
            <a:endParaRPr lang="ru-RU" sz="2000" dirty="0">
              <a:solidFill>
                <a:srgbClr val="FF0000"/>
              </a:solidFill>
            </a:endParaRPr>
          </a:p>
        </p:txBody>
      </p:sp>
      <p:sp>
        <p:nvSpPr>
          <p:cNvPr id="23" name="Загнутый угол 22"/>
          <p:cNvSpPr/>
          <p:nvPr/>
        </p:nvSpPr>
        <p:spPr>
          <a:xfrm>
            <a:off x="6929454" y="1142984"/>
            <a:ext cx="1628780" cy="1200152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Упражнения на развитие голосового аппарата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26" name="Прямая со стрелкой 25"/>
          <p:cNvCxnSpPr/>
          <p:nvPr/>
        </p:nvCxnSpPr>
        <p:spPr>
          <a:xfrm flipV="1">
            <a:off x="6000760" y="2000240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Загнутый угол 27"/>
          <p:cNvSpPr/>
          <p:nvPr/>
        </p:nvSpPr>
        <p:spPr>
          <a:xfrm>
            <a:off x="6786578" y="4286256"/>
            <a:ext cx="1628780" cy="1071570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Отработка темпа чтения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29" name="Загнутый угол 28"/>
          <p:cNvSpPr/>
          <p:nvPr/>
        </p:nvSpPr>
        <p:spPr>
          <a:xfrm>
            <a:off x="714348" y="3357562"/>
            <a:ext cx="1628780" cy="112871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Упражнения на дикцию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0" name="Загнутый угол 29"/>
          <p:cNvSpPr/>
          <p:nvPr/>
        </p:nvSpPr>
        <p:spPr>
          <a:xfrm>
            <a:off x="3929058" y="285728"/>
            <a:ext cx="1628780" cy="1128714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Разноголосое чтение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1" name="Загнутый угол 30"/>
          <p:cNvSpPr/>
          <p:nvPr/>
        </p:nvSpPr>
        <p:spPr>
          <a:xfrm>
            <a:off x="785786" y="857232"/>
            <a:ext cx="1771656" cy="1200152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Дыхательная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гимнастика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2" name="Загнутый угол 31"/>
          <p:cNvSpPr/>
          <p:nvPr/>
        </p:nvSpPr>
        <p:spPr>
          <a:xfrm>
            <a:off x="4643438" y="5572140"/>
            <a:ext cx="1785950" cy="1000132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Приём подражания учителю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5857884" y="4000504"/>
            <a:ext cx="85725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endCxn id="30" idx="2"/>
          </p:cNvCxnSpPr>
          <p:nvPr/>
        </p:nvCxnSpPr>
        <p:spPr>
          <a:xfrm rot="5400000" flipH="1" flipV="1">
            <a:off x="4436263" y="1693055"/>
            <a:ext cx="585798" cy="2857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/>
          <p:cNvCxnSpPr/>
          <p:nvPr/>
        </p:nvCxnSpPr>
        <p:spPr>
          <a:xfrm rot="10800000">
            <a:off x="2500298" y="1928802"/>
            <a:ext cx="642942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Прямая со стрелкой 55"/>
          <p:cNvCxnSpPr/>
          <p:nvPr/>
        </p:nvCxnSpPr>
        <p:spPr>
          <a:xfrm rot="16200000" flipH="1">
            <a:off x="4750595" y="4893479"/>
            <a:ext cx="85725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 rot="10800000" flipV="1">
            <a:off x="2428860" y="3929066"/>
            <a:ext cx="714380" cy="35719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Загнутый угол 65"/>
          <p:cNvSpPr/>
          <p:nvPr/>
        </p:nvSpPr>
        <p:spPr>
          <a:xfrm>
            <a:off x="2071670" y="5500702"/>
            <a:ext cx="1643074" cy="1000132"/>
          </a:xfrm>
          <a:prstGeom prst="foldedCorner">
            <a:avLst/>
          </a:prstGeom>
          <a:solidFill>
            <a:schemeClr val="accent3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>Чтение блоков</a:t>
            </a:r>
            <a:endParaRPr lang="ru-RU" dirty="0">
              <a:solidFill>
                <a:schemeClr val="tx2">
                  <a:lumMod val="75000"/>
                </a:schemeClr>
              </a:solidFill>
            </a:endParaRPr>
          </a:p>
        </p:txBody>
      </p:sp>
      <p:cxnSp>
        <p:nvCxnSpPr>
          <p:cNvPr id="70" name="Прямая со стрелкой 69"/>
          <p:cNvCxnSpPr/>
          <p:nvPr/>
        </p:nvCxnSpPr>
        <p:spPr>
          <a:xfrm rot="5400000">
            <a:off x="3107521" y="4607727"/>
            <a:ext cx="857256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2571736" y="2214554"/>
            <a:ext cx="4000528" cy="27146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Система тренировочных упражнений для совершенствования навыков осознанного чтения.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19" name="Выноска-облако 18"/>
          <p:cNvSpPr/>
          <p:nvPr/>
        </p:nvSpPr>
        <p:spPr>
          <a:xfrm>
            <a:off x="6572264" y="642918"/>
            <a:ext cx="2214578" cy="1571636"/>
          </a:xfrm>
          <a:prstGeom prst="cloudCallout">
            <a:avLst>
              <a:gd name="adj1" fmla="val -102083"/>
              <a:gd name="adj2" fmla="val 1044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1 блок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Логические 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упражнения</a:t>
            </a:r>
          </a:p>
        </p:txBody>
      </p:sp>
      <p:sp>
        <p:nvSpPr>
          <p:cNvPr id="20" name="Выноска-облако 19"/>
          <p:cNvSpPr/>
          <p:nvPr/>
        </p:nvSpPr>
        <p:spPr>
          <a:xfrm rot="19705231">
            <a:off x="432000" y="992737"/>
            <a:ext cx="2762482" cy="1941980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  блок</a:t>
            </a:r>
          </a:p>
          <a:p>
            <a:pPr algn="ctr"/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Игры по составлению слов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5126" name="Picture 6" descr="C:\Users\Анна\Pictures\iQ1PBAMX0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3" cstate="print"/>
          <a:stretch>
            <a:fillRect/>
          </a:stretch>
        </p:blipFill>
        <p:spPr bwMode="auto">
          <a:xfrm rot="2514589">
            <a:off x="6695879" y="4557039"/>
            <a:ext cx="1500198" cy="1800238"/>
          </a:xfrm>
          <a:prstGeom prst="rect">
            <a:avLst/>
          </a:prstGeom>
          <a:noFill/>
        </p:spPr>
      </p:pic>
      <p:pic>
        <p:nvPicPr>
          <p:cNvPr id="5127" name="Picture 7" descr="C:\Users\Анна\Pictures\iAY1PQQYP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500570"/>
            <a:ext cx="2278384" cy="185737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             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sz="4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Спасибо за внимание!</a:t>
            </a:r>
            <a:endParaRPr lang="ru-RU" sz="4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30722" name="Picture 2" descr="C:\Users\Анна\Pictures\i2UJD63NW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29190" y="3880740"/>
            <a:ext cx="2954676" cy="21725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E11F31"/>
                </a:solidFill>
              </a:rPr>
              <a:t>Цель  обучения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58" y="1600200"/>
            <a:ext cx="8408890" cy="5043510"/>
          </a:xfrm>
        </p:spPr>
        <p:txBody>
          <a:bodyPr/>
          <a:lstStyle/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</a:rPr>
              <a:t>    </a:t>
            </a:r>
            <a:r>
              <a:rPr lang="ru-RU" b="1" i="1" dirty="0" smtClean="0"/>
              <a:t>Определить  наиболее эффективные методы  и  приёмы,  способствующие  развитию  навыков  осознанного,  выразительного  чтения</a:t>
            </a:r>
            <a:endParaRPr lang="ru-RU" dirty="0"/>
          </a:p>
        </p:txBody>
      </p:sp>
      <p:pic>
        <p:nvPicPr>
          <p:cNvPr id="2050" name="Picture 2" descr="C:\Users\Анна\Pictures\iFCD0ME6K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43702" y="4286256"/>
            <a:ext cx="2076455" cy="2178100"/>
          </a:xfrm>
          <a:prstGeom prst="rect">
            <a:avLst/>
          </a:prstGeom>
          <a:noFill/>
        </p:spPr>
      </p:pic>
      <p:pic>
        <p:nvPicPr>
          <p:cNvPr id="2051" name="Picture 3" descr="C:\Users\Анна\Pictures\iCC8XT9DQ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3" y="4352343"/>
            <a:ext cx="3143273" cy="207705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rmAutofit fontScale="90000"/>
          </a:bodyPr>
          <a:lstStyle/>
          <a:p>
            <a:r>
              <a:rPr lang="ru-RU" sz="3200" b="1" i="1" dirty="0" smtClean="0">
                <a:solidFill>
                  <a:srgbClr val="E11F31"/>
                </a:solidFill>
                <a:latin typeface="Arial Narrow" pitchFamily="34" charset="0"/>
              </a:rPr>
              <a:t>Задачи, решаемые мною в процессе преподавания :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sz="2800" dirty="0" smtClean="0"/>
              <a:t> развитие навыков чтения: осознанность, выразительность.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sz="2800" dirty="0" smtClean="0"/>
              <a:t>развитие </a:t>
            </a:r>
            <a:r>
              <a:rPr lang="ru-RU" sz="2800" dirty="0" err="1" smtClean="0"/>
              <a:t>общеучебных</a:t>
            </a:r>
            <a:r>
              <a:rPr lang="ru-RU" sz="2800" dirty="0" smtClean="0"/>
              <a:t> умений и навыков: самостоятельность, умение работать в группе, в паре.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развитие речи учащихся.</a:t>
            </a:r>
          </a:p>
          <a:p>
            <a:pPr>
              <a:buFont typeface="Wingdings" pitchFamily="2" charset="2"/>
              <a:buChar char="q"/>
            </a:pPr>
            <a:r>
              <a:rPr lang="ru-RU" sz="2800" dirty="0" smtClean="0"/>
              <a:t> развитие познавательного интереса школьников.</a:t>
            </a:r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pic>
        <p:nvPicPr>
          <p:cNvPr id="3076" name="Picture 4" descr="C:\Users\Анна\Pictures\из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5072074"/>
            <a:ext cx="1371600" cy="14287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accent2"/>
                </a:solidFill>
              </a:rPr>
              <a:t>Компоненты  навыка 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29600" cy="4829196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/>
              <a:t>                                           </a:t>
            </a:r>
          </a:p>
          <a:p>
            <a:pPr>
              <a:buNone/>
            </a:pPr>
            <a:r>
              <a:rPr lang="ru-RU" dirty="0" smtClean="0"/>
              <a:t>                     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                                  осознанность</a:t>
            </a:r>
            <a:endParaRPr lang="ru-RU" b="1" dirty="0"/>
          </a:p>
          <a:p>
            <a:pPr>
              <a:buNone/>
            </a:pPr>
            <a:r>
              <a:rPr lang="ru-RU" sz="2800" b="1" dirty="0" smtClean="0"/>
              <a:t>                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         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                              правильность</a:t>
            </a:r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endParaRPr lang="ru-RU" sz="2800" b="1" dirty="0" smtClean="0"/>
          </a:p>
          <a:p>
            <a:pPr>
              <a:buNone/>
            </a:pPr>
            <a:r>
              <a:rPr lang="ru-RU" b="1" dirty="0"/>
              <a:t> </a:t>
            </a:r>
            <a:r>
              <a:rPr lang="ru-RU" b="1" dirty="0" smtClean="0"/>
              <a:t>                                           </a:t>
            </a:r>
          </a:p>
          <a:p>
            <a:pPr>
              <a:buNone/>
            </a:pPr>
            <a:r>
              <a:rPr lang="ru-RU" b="1" dirty="0" smtClean="0"/>
              <a:t>                                              </a:t>
            </a:r>
            <a:r>
              <a:rPr lang="ru-RU" sz="2800" b="1" dirty="0" smtClean="0"/>
              <a:t>темп, скорость чтения</a:t>
            </a:r>
            <a:endParaRPr lang="ru-RU" b="1" dirty="0" smtClean="0"/>
          </a:p>
          <a:p>
            <a:pPr>
              <a:buNone/>
            </a:pPr>
            <a:r>
              <a:rPr lang="ru-RU" dirty="0" smtClean="0"/>
              <a:t>                                              </a:t>
            </a:r>
            <a:endParaRPr lang="ru-RU" dirty="0"/>
          </a:p>
          <a:p>
            <a:pPr>
              <a:buNone/>
            </a:pPr>
            <a:r>
              <a:rPr lang="ru-RU" sz="2800" dirty="0" smtClean="0"/>
              <a:t>                                               </a:t>
            </a:r>
            <a:r>
              <a:rPr lang="ru-RU" sz="2800" b="1" dirty="0" smtClean="0"/>
              <a:t> </a:t>
            </a:r>
          </a:p>
          <a:p>
            <a:pPr>
              <a:buNone/>
            </a:pPr>
            <a:r>
              <a:rPr lang="ru-RU" sz="2800" b="1" dirty="0" smtClean="0"/>
              <a:t>                                            выразительность         </a:t>
            </a:r>
          </a:p>
        </p:txBody>
      </p:sp>
      <p:sp>
        <p:nvSpPr>
          <p:cNvPr id="4" name="Куб 3"/>
          <p:cNvSpPr/>
          <p:nvPr/>
        </p:nvSpPr>
        <p:spPr>
          <a:xfrm>
            <a:off x="428596" y="1714488"/>
            <a:ext cx="3714776" cy="1787656"/>
          </a:xfrm>
          <a:prstGeom prst="cube">
            <a:avLst>
              <a:gd name="adj" fmla="val 10573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rgbClr val="C00000"/>
                </a:solidFill>
              </a:rPr>
              <a:t>Внутренняя речь</a:t>
            </a:r>
            <a:endParaRPr lang="ru-RU" sz="3200" dirty="0">
              <a:solidFill>
                <a:srgbClr val="C00000"/>
              </a:solidFill>
            </a:endParaRP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214810" y="2428868"/>
            <a:ext cx="13573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Прямая соединительная линия 10"/>
          <p:cNvCxnSpPr/>
          <p:nvPr/>
        </p:nvCxnSpPr>
        <p:spPr>
          <a:xfrm>
            <a:off x="3286116" y="3643314"/>
            <a:ext cx="1285884" cy="121444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единительная линия 14"/>
          <p:cNvCxnSpPr/>
          <p:nvPr/>
        </p:nvCxnSpPr>
        <p:spPr>
          <a:xfrm rot="16200000" flipH="1">
            <a:off x="1500166" y="4214818"/>
            <a:ext cx="2143140" cy="11430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214810" y="2928934"/>
            <a:ext cx="928694" cy="5715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8673" name="Picture 1" descr="C:\Users\Анна\Pictures\сова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639892" y="4240187"/>
            <a:ext cx="2218388" cy="218919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НАВЫК ЧТЕНИЯ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1285860"/>
            <a:ext cx="4071966" cy="4911741"/>
          </a:xfrm>
        </p:spPr>
        <p:txBody>
          <a:bodyPr>
            <a:normAutofit/>
          </a:bodyPr>
          <a:lstStyle/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dirty="0" smtClean="0"/>
              <a:t>Техническая сторона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Способ чтения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Темп (скорость)</a:t>
            </a:r>
          </a:p>
          <a:p>
            <a:pPr>
              <a:buFont typeface="Wingdings" pitchFamily="2" charset="2"/>
              <a:buChar char="Ø"/>
            </a:pPr>
            <a:r>
              <a:rPr lang="ru-RU" sz="2400" dirty="0" smtClean="0"/>
              <a:t>Динамика скорости</a:t>
            </a:r>
          </a:p>
          <a:p>
            <a:pPr>
              <a:buFont typeface="Wingdings" pitchFamily="2" charset="2"/>
              <a:buChar char="Ø"/>
            </a:pPr>
            <a:r>
              <a:rPr lang="ru-RU" sz="2400" i="1" dirty="0" smtClean="0"/>
              <a:t>Правильность</a:t>
            </a:r>
          </a:p>
          <a:p>
            <a:pPr>
              <a:buFont typeface="Wingdings" pitchFamily="2" charset="2"/>
              <a:buChar char="Ø"/>
            </a:pPr>
            <a:endParaRPr lang="ru-RU" sz="2400" dirty="0"/>
          </a:p>
        </p:txBody>
      </p:sp>
      <p:sp>
        <p:nvSpPr>
          <p:cNvPr id="4" name="Стрелка вниз 3"/>
          <p:cNvSpPr/>
          <p:nvPr/>
        </p:nvSpPr>
        <p:spPr>
          <a:xfrm rot="2096033">
            <a:off x="3165397" y="126503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Стрелка вниз 4"/>
          <p:cNvSpPr/>
          <p:nvPr/>
        </p:nvSpPr>
        <p:spPr>
          <a:xfrm rot="19859792">
            <a:off x="5278875" y="1270561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4500562" y="1357298"/>
            <a:ext cx="4071966" cy="49117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lang="ru-RU" sz="3200" dirty="0" smtClean="0"/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Смысловая сторона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Понимание прочитанного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kumimoji="0" lang="ru-RU" sz="2400" b="0" i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Выразительность</a:t>
            </a:r>
          </a:p>
        </p:txBody>
      </p:sp>
      <p:pic>
        <p:nvPicPr>
          <p:cNvPr id="1026" name="Picture 2" descr="C:\Users\Анна\Pictures\iV8RJ3V6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14300" flipH="1" flipV="1">
            <a:off x="6083643" y="4177767"/>
            <a:ext cx="2467186" cy="227874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500042"/>
            <a:ext cx="8186766" cy="562612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b="1" dirty="0" smtClean="0">
                <a:solidFill>
                  <a:srgbClr val="00B050"/>
                </a:solidFill>
              </a:rPr>
              <a:t>            Средства речевой выразительности</a:t>
            </a:r>
          </a:p>
          <a:p>
            <a:pPr>
              <a:buNone/>
            </a:pPr>
            <a:endParaRPr lang="ru-RU" b="1" dirty="0" smtClean="0">
              <a:solidFill>
                <a:srgbClr val="00B050"/>
              </a:solidFill>
            </a:endParaRP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сила голоса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темп чтения</a:t>
            </a:r>
          </a:p>
          <a:p>
            <a:pPr>
              <a:buFont typeface="Wingdings" pitchFamily="2" charset="2"/>
              <a:buChar char="v"/>
            </a:pPr>
            <a:r>
              <a:rPr lang="ru-RU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</a:t>
            </a: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тембр чтения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паузы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логическое ударение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повышение, понижение интонации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7" name="Picture 3" descr="C:\Users\Анна\Pictures\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00826" y="1785926"/>
            <a:ext cx="2168381" cy="207170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7030A0"/>
                </a:solidFill>
              </a:rPr>
              <a:t>Логические ударения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ru-RU" sz="2800" b="1" i="1" dirty="0" smtClean="0"/>
              <a:t>Дети</a:t>
            </a:r>
            <a:r>
              <a:rPr lang="ru-RU" sz="2800" i="1" dirty="0" smtClean="0"/>
              <a:t> завтра пойдут в кино.</a:t>
            </a:r>
            <a:endParaRPr lang="ru-RU" sz="2000" dirty="0" smtClean="0"/>
          </a:p>
          <a:p>
            <a:pPr lvl="1"/>
            <a:r>
              <a:rPr lang="ru-RU" sz="2800" i="1" dirty="0" smtClean="0"/>
              <a:t>Дети </a:t>
            </a:r>
            <a:r>
              <a:rPr lang="ru-RU" sz="2800" b="1" i="1" dirty="0" smtClean="0"/>
              <a:t>завтра</a:t>
            </a:r>
            <a:r>
              <a:rPr lang="ru-RU" sz="2800" i="1" dirty="0" smtClean="0"/>
              <a:t> пойдут в кино.</a:t>
            </a:r>
            <a:endParaRPr lang="ru-RU" sz="2000" dirty="0" smtClean="0"/>
          </a:p>
          <a:p>
            <a:pPr lvl="1"/>
            <a:r>
              <a:rPr lang="ru-RU" sz="2800" i="1" dirty="0" smtClean="0"/>
              <a:t>Дети завтра </a:t>
            </a:r>
            <a:r>
              <a:rPr lang="ru-RU" sz="2800" b="1" i="1" dirty="0" smtClean="0"/>
              <a:t>пойдут</a:t>
            </a:r>
            <a:r>
              <a:rPr lang="ru-RU" sz="2800" i="1" dirty="0" smtClean="0"/>
              <a:t> в кино.</a:t>
            </a:r>
            <a:endParaRPr lang="ru-RU" sz="2000" dirty="0" smtClean="0"/>
          </a:p>
          <a:p>
            <a:pPr lvl="1"/>
            <a:r>
              <a:rPr lang="ru-RU" sz="2800" i="1" dirty="0" smtClean="0"/>
              <a:t>Дети завтра пойдут </a:t>
            </a:r>
            <a:r>
              <a:rPr lang="ru-RU" sz="2800" b="1" i="1" dirty="0" smtClean="0"/>
              <a:t>в кино</a:t>
            </a:r>
            <a:r>
              <a:rPr lang="ru-RU" sz="2800" i="1" dirty="0" smtClean="0"/>
              <a:t>.</a:t>
            </a:r>
          </a:p>
          <a:p>
            <a:pPr lvl="1">
              <a:buNone/>
            </a:pPr>
            <a:r>
              <a:rPr lang="ru-RU" sz="2800" i="1" dirty="0" smtClean="0"/>
              <a:t>                       </a:t>
            </a:r>
            <a:r>
              <a:rPr lang="ru-RU" sz="2800" b="1" i="1" dirty="0" smtClean="0">
                <a:solidFill>
                  <a:srgbClr val="7030A0"/>
                </a:solidFill>
              </a:rPr>
              <a:t> </a:t>
            </a:r>
            <a:r>
              <a:rPr lang="ru-RU" sz="3200" b="1" i="1" dirty="0" smtClean="0">
                <a:solidFill>
                  <a:srgbClr val="7030A0"/>
                </a:solidFill>
              </a:rPr>
              <a:t>Паузы</a:t>
            </a:r>
          </a:p>
          <a:p>
            <a:pPr lvl="1"/>
            <a:r>
              <a:rPr lang="ru-RU" sz="2800" i="1" dirty="0" smtClean="0"/>
              <a:t>Как удивили | его слова | брата!</a:t>
            </a:r>
            <a:endParaRPr lang="ru-RU" sz="2000" dirty="0" smtClean="0"/>
          </a:p>
          <a:p>
            <a:pPr lvl="1"/>
            <a:r>
              <a:rPr lang="ru-RU" sz="2800" i="1" dirty="0" smtClean="0"/>
              <a:t>Как удивили его | слова брата!</a:t>
            </a:r>
            <a:endParaRPr lang="ru-RU" sz="2000" dirty="0" smtClean="0"/>
          </a:p>
          <a:p>
            <a:r>
              <a:rPr lang="ru-RU" sz="3200" i="1" dirty="0" smtClean="0"/>
              <a:t> </a:t>
            </a:r>
            <a:endParaRPr lang="ru-RU" sz="2400" dirty="0" smtClean="0"/>
          </a:p>
          <a:p>
            <a:pPr lvl="1"/>
            <a:r>
              <a:rPr lang="ru-RU" sz="2800" i="1" dirty="0" smtClean="0"/>
              <a:t>Как обрадовали | его успехи отца!</a:t>
            </a:r>
            <a:endParaRPr lang="ru-RU" sz="2000" dirty="0" smtClean="0"/>
          </a:p>
          <a:p>
            <a:pPr lvl="1"/>
            <a:r>
              <a:rPr lang="ru-RU" sz="2800" i="1" dirty="0" smtClean="0"/>
              <a:t>Как обрадовали | его успехи | отца!</a:t>
            </a:r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dirty="0">
                <a:solidFill>
                  <a:srgbClr val="00B0F0"/>
                </a:solidFill>
              </a:rPr>
              <a:t>Работа над интонацией в </a:t>
            </a:r>
            <a:r>
              <a:rPr lang="ru-RU" sz="2800" dirty="0" smtClean="0">
                <a:solidFill>
                  <a:srgbClr val="00B0F0"/>
                </a:solidFill>
              </a:rPr>
              <a:t>повествовательном, вопросительном  </a:t>
            </a:r>
            <a:r>
              <a:rPr lang="ru-RU" sz="2800" dirty="0">
                <a:solidFill>
                  <a:srgbClr val="00B0F0"/>
                </a:solidFill>
              </a:rPr>
              <a:t>предложении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1"/>
          </p:nvPr>
        </p:nvSpPr>
        <p:spPr>
          <a:xfrm>
            <a:off x="214282" y="1428736"/>
            <a:ext cx="8515352" cy="4740277"/>
          </a:xfrm>
        </p:spPr>
        <p:txBody>
          <a:bodyPr/>
          <a:lstStyle/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нашем </a:t>
            </a:r>
            <a:r>
              <a:rPr lang="ru-RU" sz="2400" b="1" dirty="0" smtClean="0"/>
              <a:t>классе</a:t>
            </a:r>
            <a:r>
              <a:rPr lang="ru-RU" sz="2400" dirty="0" smtClean="0"/>
              <a:t> сегодня будет чаепитие.</a:t>
            </a:r>
          </a:p>
          <a:p>
            <a:pPr>
              <a:buNone/>
            </a:pPr>
            <a:endParaRPr lang="ru-RU" sz="2400" dirty="0" smtClean="0"/>
          </a:p>
          <a:p>
            <a:pPr>
              <a:buNone/>
            </a:pPr>
            <a:r>
              <a:rPr lang="ru-RU" sz="2400" dirty="0" smtClean="0"/>
              <a:t>В нашем классе </a:t>
            </a:r>
            <a:r>
              <a:rPr lang="ru-RU" sz="2400" b="1" dirty="0" smtClean="0"/>
              <a:t>сегодня</a:t>
            </a:r>
            <a:r>
              <a:rPr lang="ru-RU" sz="2400" dirty="0" smtClean="0"/>
              <a:t> будет чаепитие.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</a:t>
            </a:r>
            <a:endParaRPr lang="ru-RU" dirty="0"/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По телевизору </a:t>
            </a:r>
            <a:r>
              <a:rPr lang="ru-RU" sz="2400" b="1" dirty="0" smtClean="0">
                <a:solidFill>
                  <a:srgbClr val="00B050"/>
                </a:solidFill>
              </a:rPr>
              <a:t>сегодня</a:t>
            </a:r>
            <a:r>
              <a:rPr lang="ru-RU" sz="2400" dirty="0" smtClean="0">
                <a:solidFill>
                  <a:srgbClr val="00B050"/>
                </a:solidFill>
              </a:rPr>
              <a:t> будет концерт?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По телевизору сегодня </a:t>
            </a:r>
            <a:r>
              <a:rPr lang="ru-RU" sz="2400" b="1" dirty="0" smtClean="0">
                <a:solidFill>
                  <a:srgbClr val="00B050"/>
                </a:solidFill>
              </a:rPr>
              <a:t>будет</a:t>
            </a:r>
            <a:r>
              <a:rPr lang="ru-RU" sz="2400" dirty="0" smtClean="0">
                <a:solidFill>
                  <a:srgbClr val="00B050"/>
                </a:solidFill>
              </a:rPr>
              <a:t> концерт?</a:t>
            </a:r>
          </a:p>
          <a:p>
            <a:pPr>
              <a:buNone/>
            </a:pPr>
            <a:endParaRPr lang="ru-RU" sz="2400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B050"/>
                </a:solidFill>
              </a:rPr>
              <a:t>По телевизору сегодня будет </a:t>
            </a:r>
            <a:r>
              <a:rPr lang="ru-RU" sz="2400" b="1" dirty="0" smtClean="0">
                <a:solidFill>
                  <a:srgbClr val="00B050"/>
                </a:solidFill>
              </a:rPr>
              <a:t>концерт</a:t>
            </a:r>
            <a:r>
              <a:rPr lang="ru-RU" sz="2400" dirty="0" smtClean="0">
                <a:solidFill>
                  <a:srgbClr val="00B050"/>
                </a:solidFill>
              </a:rPr>
              <a:t>?</a:t>
            </a:r>
          </a:p>
          <a:p>
            <a:pPr>
              <a:buNone/>
            </a:pPr>
            <a:endParaRPr lang="ru-RU" sz="2400" dirty="0">
              <a:solidFill>
                <a:srgbClr val="00B050"/>
              </a:solidFill>
            </a:endParaRP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 rot="5400000">
            <a:off x="2035951" y="2107397"/>
            <a:ext cx="6429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V="1">
            <a:off x="428596" y="1714488"/>
            <a:ext cx="1928826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>
            <a:off x="2571736" y="1643050"/>
            <a:ext cx="278608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единительная линия 27"/>
          <p:cNvCxnSpPr/>
          <p:nvPr/>
        </p:nvCxnSpPr>
        <p:spPr>
          <a:xfrm rot="5400000">
            <a:off x="3250397" y="3036091"/>
            <a:ext cx="3571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 стрелкой 32"/>
          <p:cNvCxnSpPr/>
          <p:nvPr/>
        </p:nvCxnSpPr>
        <p:spPr>
          <a:xfrm flipV="1">
            <a:off x="428596" y="2571744"/>
            <a:ext cx="307183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Прямая со стрелкой 36"/>
          <p:cNvCxnSpPr/>
          <p:nvPr/>
        </p:nvCxnSpPr>
        <p:spPr>
          <a:xfrm>
            <a:off x="3714744" y="2571744"/>
            <a:ext cx="171451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rot="5400000">
            <a:off x="3036083" y="4036223"/>
            <a:ext cx="50006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Прямая соединительная линия 50"/>
          <p:cNvCxnSpPr/>
          <p:nvPr/>
        </p:nvCxnSpPr>
        <p:spPr>
          <a:xfrm rot="5400000">
            <a:off x="3857620" y="4929198"/>
            <a:ext cx="42862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/>
          <p:cNvCxnSpPr/>
          <p:nvPr/>
        </p:nvCxnSpPr>
        <p:spPr>
          <a:xfrm flipV="1">
            <a:off x="428596" y="3571876"/>
            <a:ext cx="2857520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Прямая со стрелкой 60"/>
          <p:cNvCxnSpPr/>
          <p:nvPr/>
        </p:nvCxnSpPr>
        <p:spPr>
          <a:xfrm>
            <a:off x="3500430" y="3571876"/>
            <a:ext cx="1714512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 flipV="1">
            <a:off x="428596" y="4500570"/>
            <a:ext cx="364333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4143372" y="4500570"/>
            <a:ext cx="1143008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/>
          <p:cNvCxnSpPr/>
          <p:nvPr/>
        </p:nvCxnSpPr>
        <p:spPr>
          <a:xfrm flipV="1">
            <a:off x="357158" y="5357826"/>
            <a:ext cx="4929222" cy="28575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edg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accent2"/>
                </a:solidFill>
              </a:rPr>
              <a:t>Работа  над  выразительностью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00034" y="1500174"/>
            <a:ext cx="8229600" cy="4525963"/>
          </a:xfrm>
        </p:spPr>
        <p:txBody>
          <a:bodyPr>
            <a:normAutofit fontScale="70000" lnSpcReduction="20000"/>
          </a:bodyPr>
          <a:lstStyle/>
          <a:p>
            <a:pPr marL="609600" indent="-609600">
              <a:buNone/>
              <a:defRPr/>
            </a:pPr>
            <a:r>
              <a:rPr lang="ru-RU" b="1" i="1" u="sng" dirty="0"/>
              <a:t>Задания  для  развития  интонации:</a:t>
            </a:r>
          </a:p>
          <a:p>
            <a:pPr marL="609600" indent="-609600">
              <a:buNone/>
              <a:defRPr/>
            </a:pPr>
            <a:endParaRPr lang="ru-RU" b="1" dirty="0"/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r>
              <a:rPr lang="ru-RU" dirty="0"/>
              <a:t>Прочитай  текст,  передавая  (радость,  гордость,  печаль  и  т. д.).</a:t>
            </a:r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endParaRPr lang="ru-RU" dirty="0"/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r>
              <a:rPr lang="ru-RU" dirty="0"/>
              <a:t>Работа  в  парах.  Предложи  товарищу  прочитать  предложение  с  указаниями  намерения (совет,  сочувствие,  восхищение),  дай  оценку  происходящему.</a:t>
            </a:r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endParaRPr lang="ru-RU" dirty="0"/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r>
              <a:rPr lang="ru-RU" dirty="0"/>
              <a:t>Прочитай  отрывок,  передавая  вопросительную  интонацию  (радость,  гордость,  вырази  удивление,  восторг,  восхищение,  и  т. д.) </a:t>
            </a:r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endParaRPr lang="ru-RU" dirty="0"/>
          </a:p>
          <a:p>
            <a:pPr marL="609600" indent="-609600">
              <a:buClr>
                <a:schemeClr val="accent6"/>
              </a:buClr>
              <a:buFont typeface="Wingdings" pitchFamily="2" charset="2"/>
              <a:buChar char="v"/>
              <a:defRPr/>
            </a:pPr>
            <a:r>
              <a:rPr lang="ru-RU" dirty="0"/>
              <a:t> Прочитай  и  дай  оценку  читающему  (три  предложения  с  разной  интонацией  и  несколько  предложений  с  разными  интонационными  оттенками).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979</TotalTime>
  <Words>356</Words>
  <Application>Microsoft Office PowerPoint</Application>
  <PresentationFormat>Экран (4:3)</PresentationFormat>
  <Paragraphs>97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Обычная</vt:lpstr>
      <vt:lpstr>Работа по  формированию навыков выразительного, осознанного чтения у воспитанников</vt:lpstr>
      <vt:lpstr>Цель  обучения</vt:lpstr>
      <vt:lpstr>Задачи, решаемые мною в процессе преподавания :</vt:lpstr>
      <vt:lpstr>Компоненты  навыка  чтения</vt:lpstr>
      <vt:lpstr>НАВЫК ЧТЕНИЯ</vt:lpstr>
      <vt:lpstr>Слайд 6</vt:lpstr>
      <vt:lpstr>Логические ударения</vt:lpstr>
      <vt:lpstr>Работа над интонацией в повествовательном, вопросительном  предложении </vt:lpstr>
      <vt:lpstr>Работа  над  выразительностью</vt:lpstr>
      <vt:lpstr>Слайд 10</vt:lpstr>
      <vt:lpstr>Слайд 11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Анна</cp:lastModifiedBy>
  <cp:revision>102</cp:revision>
  <dcterms:created xsi:type="dcterms:W3CDTF">2014-05-30T05:54:03Z</dcterms:created>
  <dcterms:modified xsi:type="dcterms:W3CDTF">2014-06-02T23:17:27Z</dcterms:modified>
</cp:coreProperties>
</file>