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45" autoAdjust="0"/>
  </p:normalViewPr>
  <p:slideViewPr>
    <p:cSldViewPr>
      <p:cViewPr varScale="1">
        <p:scale>
          <a:sx n="67" d="100"/>
          <a:sy n="67" d="100"/>
        </p:scale>
        <p:origin x="-9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FBF2E8-0A3E-43C0-9748-A2A08DF328C2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F39CD7-7762-4AC1-A334-C6D8141388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13" Type="http://schemas.openxmlformats.org/officeDocument/2006/relationships/slide" Target="slide4.xml"/><Relationship Id="rId18" Type="http://schemas.openxmlformats.org/officeDocument/2006/relationships/slide" Target="slide6.xml"/><Relationship Id="rId3" Type="http://schemas.openxmlformats.org/officeDocument/2006/relationships/slide" Target="slide7.xml"/><Relationship Id="rId21" Type="http://schemas.openxmlformats.org/officeDocument/2006/relationships/slide" Target="slide22.xml"/><Relationship Id="rId7" Type="http://schemas.openxmlformats.org/officeDocument/2006/relationships/slide" Target="slide17.xml"/><Relationship Id="rId12" Type="http://schemas.openxmlformats.org/officeDocument/2006/relationships/slide" Target="slide9.xml"/><Relationship Id="rId17" Type="http://schemas.openxmlformats.org/officeDocument/2006/relationships/slide" Target="slide26.xml"/><Relationship Id="rId2" Type="http://schemas.openxmlformats.org/officeDocument/2006/relationships/slide" Target="slide3.xml"/><Relationship Id="rId16" Type="http://schemas.openxmlformats.org/officeDocument/2006/relationships/slide" Target="slide25.xml"/><Relationship Id="rId20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11" Type="http://schemas.openxmlformats.org/officeDocument/2006/relationships/slide" Target="slide21.xml"/><Relationship Id="rId5" Type="http://schemas.openxmlformats.org/officeDocument/2006/relationships/slide" Target="slide19.xml"/><Relationship Id="rId15" Type="http://schemas.openxmlformats.org/officeDocument/2006/relationships/slide" Target="slide16.xml"/><Relationship Id="rId10" Type="http://schemas.openxmlformats.org/officeDocument/2006/relationships/slide" Target="slide20.xml"/><Relationship Id="rId19" Type="http://schemas.openxmlformats.org/officeDocument/2006/relationships/slide" Target="slide18.xml"/><Relationship Id="rId4" Type="http://schemas.openxmlformats.org/officeDocument/2006/relationships/slide" Target="slide23.xml"/><Relationship Id="rId9" Type="http://schemas.openxmlformats.org/officeDocument/2006/relationships/slide" Target="slide11.xml"/><Relationship Id="rId1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3;&#1072;&#1083;&#1080;&#1073;&#1080;&#1093;&#1080;&#1085;&#1089;&#1082;&#1072;&#1103;\Desktop\&#1087;&#1090;&#1080;&#1094;&#1099;\&#1074;&#1086;&#1088;&#1086;&#1073;&#1077;&#1081;%20(2).mp3" TargetMode="External"/><Relationship Id="rId5" Type="http://schemas.openxmlformats.org/officeDocument/2006/relationships/image" Target="../media/image26.png"/><Relationship Id="rId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3;&#1072;&#1083;&#1080;&#1073;&#1080;&#1093;&#1080;&#1085;&#1089;&#1082;&#1072;&#1103;\Desktop\&#1087;&#1090;&#1080;&#1094;&#1099;\&#1080;&#1074;&#1086;&#1083;&#1075;&#1072;.mp3" TargetMode="External"/><Relationship Id="rId5" Type="http://schemas.openxmlformats.org/officeDocument/2006/relationships/image" Target="../media/image26.png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3;&#1072;&#1083;&#1080;&#1073;&#1080;&#1093;&#1080;&#1085;&#1089;&#1082;&#1072;&#1103;\Desktop\&#1087;&#1090;&#1080;&#1094;&#1099;\&#1076;&#1088;&#1086;&#1079;&#1076;%20&#1087;&#1077;&#1074;&#1095;&#1080;&#1081;.mp3" TargetMode="External"/><Relationship Id="rId5" Type="http://schemas.openxmlformats.org/officeDocument/2006/relationships/image" Target="../media/image26.png"/><Relationship Id="rId4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3;&#1072;&#1083;&#1080;&#1073;&#1080;&#1093;&#1080;&#1085;&#1089;&#1082;&#1072;&#1103;\Desktop\&#1087;&#1090;&#1080;&#1094;&#1099;\&#1089;&#1086;&#1083;&#1086;&#1074;&#1077;&#1081;.mp3" TargetMode="External"/><Relationship Id="rId5" Type="http://schemas.openxmlformats.org/officeDocument/2006/relationships/image" Target="../media/image26.png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slide" Target="slide2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oboi-dlja-stola.ru/file/8145/760x0/16:9/%D0%9A%D1%80%D0%B0%D1%81%D0%BD%D0%B0%D1%8F-%D0%BF%D1%82%D0%B8%D1%86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0"/>
            <a:ext cx="9358346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214290"/>
            <a:ext cx="961352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24500" cmpd="dbl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Игра – викторина </a:t>
            </a:r>
            <a:endParaRPr lang="ru-RU" sz="7200" b="1" dirty="0">
              <a:ln w="24500" cmpd="dbl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285784" y="5286388"/>
            <a:ext cx="959589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31550" cmpd="sng">
                  <a:solidFill>
                    <a:srgbClr val="92D05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«Поговорим о птичках»</a:t>
            </a:r>
            <a:endParaRPr lang="ru-RU" sz="6000" b="1" cap="none" spc="0" dirty="0">
              <a:ln w="31550" cmpd="sng">
                <a:solidFill>
                  <a:srgbClr val="92D050"/>
                </a:solidFill>
                <a:prstDash val="solid"/>
              </a:ln>
              <a:solidFill>
                <a:srgbClr val="00B0F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11" descr="klest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215370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3286116" y="5357826"/>
            <a:ext cx="8229600" cy="101566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Клест</a:t>
            </a:r>
            <a:endParaRPr kumimoji="0" lang="ru-RU" sz="6000" b="1" i="0" u="none" strike="noStrike" kern="1200" cap="none" spc="0" normalizeH="0" baseline="0" noProof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142844" y="214290"/>
            <a:ext cx="714380" cy="642942"/>
          </a:xfrm>
          <a:prstGeom prst="actionButtonHom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latin typeface="Comic Sans MS" pitchFamily="66" charset="0"/>
              </a:rPr>
              <a:t>  В одном из самых распространенных преданий об этой птице говорится, что одна женщина погубила своего мужа и в наказание была обращена богом в птицу, которой не суждено иметь своей семьи. Горько плачет с тех пор птица, ее слезы превращаются в траву, а грустный голос слышен далеко вокруг. Сердобольные люди называют ее бедной вдовушкой, а каково же настоящее имя этой птицы.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История</a:t>
            </a:r>
            <a:endParaRPr lang="ru-RU" sz="7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858148" y="214290"/>
            <a:ext cx="714380" cy="714380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12" descr="kukushka0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8215370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3000364" y="5357826"/>
            <a:ext cx="8229600" cy="101566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Кукушка</a:t>
            </a:r>
            <a:endParaRPr kumimoji="0" lang="ru-RU" sz="6000" b="1" i="0" u="none" strike="noStrike" kern="1200" cap="none" spc="0" normalizeH="0" baseline="0" noProof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142844" y="214290"/>
            <a:ext cx="714380" cy="642942"/>
          </a:xfrm>
          <a:prstGeom prst="actionButtonHom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  А вот еще одна легендарная птица. Она ведет ночной образ жизни. У нее необычная внешность: большие выпуклые глаза, маленькие, не приспособленные для ходьбы ноги, а главное – огромный рот. По вечерам эта птица часто вьется над стадами, шныряет прямо у самого вымени коз и коров. В Испании его зовут обманщиком пастухов. А как ее называют у нас?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История</a:t>
            </a:r>
            <a:endParaRPr lang="ru-RU" sz="7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858148" y="214290"/>
            <a:ext cx="714380" cy="714380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8" descr="1251710624_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286808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3000364" y="5357826"/>
            <a:ext cx="8229600" cy="101566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Козодой</a:t>
            </a:r>
            <a:endParaRPr kumimoji="0" lang="ru-RU" sz="6000" b="1" i="0" u="none" strike="noStrike" kern="1200" cap="none" spc="0" normalizeH="0" baseline="0" noProof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142844" y="214290"/>
            <a:ext cx="714380" cy="642942"/>
          </a:xfrm>
          <a:prstGeom prst="actionButtonHom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b="1" dirty="0" smtClean="0">
                <a:latin typeface="Comic Sans MS" pitchFamily="66" charset="0"/>
              </a:rPr>
              <a:t>В какой стране обитает самая маленькая птичка  - колибри?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География</a:t>
            </a:r>
            <a:endParaRPr lang="ru-RU" sz="7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5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3554" name="Picture 2" descr="http://www.tomportal.ru/uploads/posts/2011-01/1294040839_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714620"/>
            <a:ext cx="6381750" cy="3857628"/>
          </a:xfrm>
          <a:prstGeom prst="rect">
            <a:avLst/>
          </a:prstGeom>
          <a:noFill/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-2000296" y="6150114"/>
            <a:ext cx="8229600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Австралия</a:t>
            </a:r>
            <a:endParaRPr kumimoji="0" lang="ru-RU" sz="4000" b="1" i="0" u="none" strike="noStrike" kern="1200" cap="none" spc="0" normalizeH="0" baseline="0" noProof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5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7858148" y="357166"/>
            <a:ext cx="714380" cy="642942"/>
          </a:xfrm>
          <a:prstGeom prst="actionButtonHom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latin typeface="Comic Sans MS" pitchFamily="66" charset="0"/>
              </a:rPr>
              <a:t>   Самая маленькая птичка в России.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География</a:t>
            </a:r>
            <a:endParaRPr lang="ru-RU" sz="7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5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2530" name="Picture 2" descr="http://img1.liveinternet.ru/images/attach/c/9/106/115/106115769_3296663_39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643182"/>
            <a:ext cx="6900873" cy="3900495"/>
          </a:xfrm>
          <a:prstGeom prst="rect">
            <a:avLst/>
          </a:prstGeom>
          <a:noFill/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-2000296" y="6150114"/>
            <a:ext cx="8229600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Королёк</a:t>
            </a:r>
            <a:endParaRPr kumimoji="0" lang="ru-RU" sz="4000" b="1" i="0" u="none" strike="noStrike" kern="1200" cap="none" spc="0" normalizeH="0" baseline="0" noProof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5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7858148" y="357166"/>
            <a:ext cx="714380" cy="642942"/>
          </a:xfrm>
          <a:prstGeom prst="actionButtonHom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latin typeface="Comic Sans MS" pitchFamily="66" charset="0"/>
              </a:rPr>
              <a:t>  Птица болотной местности?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География</a:t>
            </a:r>
            <a:endParaRPr lang="ru-RU" sz="7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5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1506" name="Picture 2" descr="http://img0.liveinternet.ru/images/attach/c/4/79/798/79798138_large_BEK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2285992"/>
            <a:ext cx="4500594" cy="4320270"/>
          </a:xfrm>
          <a:prstGeom prst="rect">
            <a:avLst/>
          </a:prstGeom>
          <a:noFill/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-2428924" y="5929330"/>
            <a:ext cx="8229600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Бекас</a:t>
            </a:r>
            <a:endParaRPr kumimoji="0" lang="ru-RU" sz="4000" b="1" i="0" u="none" strike="noStrike" kern="1200" cap="none" spc="0" normalizeH="0" baseline="0" noProof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5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7858148" y="357166"/>
            <a:ext cx="714380" cy="642942"/>
          </a:xfrm>
          <a:prstGeom prst="actionButtonHom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latin typeface="Comic Sans MS" pitchFamily="66" charset="0"/>
              </a:rPr>
              <a:t>  Какие  птицы обитают в Антарктиде?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География</a:t>
            </a:r>
            <a:endParaRPr lang="ru-RU" sz="7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5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482" name="Picture 2" descr="http://img.montecina.ru/forums/monthly_10_2011/user882/post197854_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2786058"/>
            <a:ext cx="3143272" cy="3750921"/>
          </a:xfrm>
          <a:prstGeom prst="rect">
            <a:avLst/>
          </a:prstGeom>
          <a:noFill/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-2428924" y="5929330"/>
            <a:ext cx="8229600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Пингвин</a:t>
            </a:r>
            <a:endParaRPr kumimoji="0" lang="ru-RU" sz="4000" b="1" i="0" u="none" strike="noStrike" kern="1200" cap="none" spc="0" normalizeH="0" baseline="0" noProof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5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7858148" y="357166"/>
            <a:ext cx="714380" cy="642942"/>
          </a:xfrm>
          <a:prstGeom prst="actionButtonHom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latin typeface="Comic Sans MS" pitchFamily="66" charset="0"/>
              </a:rPr>
              <a:t>  Белая птица с чёрными концами на крыльях. Любит рыбу.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Рисование</a:t>
            </a:r>
            <a:endParaRPr lang="ru-RU" sz="7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70C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5842" name="Picture 2" descr="http://53news.ru/images/stories/2013/june/cha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7" y="2696496"/>
            <a:ext cx="5286412" cy="3947190"/>
          </a:xfrm>
          <a:prstGeom prst="rect">
            <a:avLst/>
          </a:prstGeom>
          <a:noFill/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357158" y="5857892"/>
            <a:ext cx="714380" cy="785818"/>
          </a:xfrm>
          <a:prstGeom prst="actionButtonHom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500042"/>
            <a:ext cx="8786874" cy="60722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714356"/>
            <a:ext cx="1571636" cy="128588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latin typeface="Comic Sans MS" pitchFamily="66" charset="0"/>
                <a:hlinkClick r:id="rId2" action="ppaction://hlinksldjump"/>
              </a:rPr>
              <a:t>1</a:t>
            </a:r>
            <a:endParaRPr lang="ru-RU" sz="8000" dirty="0"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3108" y="714356"/>
            <a:ext cx="1571636" cy="128588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rgbClr val="7030A0"/>
                </a:solidFill>
                <a:latin typeface="Comic Sans MS" pitchFamily="66" charset="0"/>
                <a:hlinkClick r:id="rId3" action="ppaction://hlinksldjump"/>
              </a:rPr>
              <a:t>2</a:t>
            </a:r>
            <a:endParaRPr lang="ru-RU" sz="80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86644" y="714356"/>
            <a:ext cx="1571636" cy="1285884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latin typeface="Comic Sans MS" pitchFamily="66" charset="0"/>
                <a:hlinkClick r:id="rId4" action="ppaction://hlinksldjump"/>
              </a:rPr>
              <a:t>5</a:t>
            </a:r>
            <a:endParaRPr lang="ru-RU" sz="8000" dirty="0"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72132" y="714356"/>
            <a:ext cx="1571636" cy="128588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latin typeface="Comic Sans MS" pitchFamily="66" charset="0"/>
                <a:hlinkClick r:id="rId5" action="ppaction://hlinksldjump"/>
              </a:rPr>
              <a:t>4</a:t>
            </a:r>
            <a:endParaRPr lang="ru-RU" sz="8000" dirty="0"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57620" y="714356"/>
            <a:ext cx="1571636" cy="12858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latin typeface="Comic Sans MS" pitchFamily="66" charset="0"/>
                <a:hlinkClick r:id="rId6" action="ppaction://hlinksldjump"/>
              </a:rPr>
              <a:t>3</a:t>
            </a:r>
            <a:endParaRPr lang="ru-RU" sz="8000" dirty="0"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3643314"/>
            <a:ext cx="1571636" cy="128588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latin typeface="Comic Sans MS" pitchFamily="66" charset="0"/>
                <a:hlinkClick r:id="rId7" action="ppaction://hlinksldjump"/>
              </a:rPr>
              <a:t>11</a:t>
            </a:r>
            <a:endParaRPr lang="ru-RU" sz="8000" dirty="0"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2214554"/>
            <a:ext cx="1571636" cy="1285884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latin typeface="Comic Sans MS" pitchFamily="66" charset="0"/>
                <a:hlinkClick r:id="rId8" action="ppaction://hlinksldjump"/>
              </a:rPr>
              <a:t>6</a:t>
            </a:r>
            <a:endParaRPr lang="ru-RU" sz="8000" dirty="0"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286644" y="3643314"/>
            <a:ext cx="1571636" cy="128588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rgbClr val="7030A0"/>
                </a:solidFill>
                <a:latin typeface="Comic Sans MS" pitchFamily="66" charset="0"/>
                <a:hlinkClick r:id="rId9" action="ppaction://hlinksldjump"/>
              </a:rPr>
              <a:t>15</a:t>
            </a:r>
            <a:endParaRPr lang="ru-RU" sz="80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43108" y="2214554"/>
            <a:ext cx="1571636" cy="128588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latin typeface="Comic Sans MS" pitchFamily="66" charset="0"/>
                <a:hlinkClick r:id="rId10" action="ppaction://hlinksldjump"/>
              </a:rPr>
              <a:t>7</a:t>
            </a:r>
            <a:endParaRPr lang="ru-RU" sz="8000" dirty="0">
              <a:latin typeface="Comic Sans MS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572132" y="3643314"/>
            <a:ext cx="1571636" cy="128588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latin typeface="Comic Sans MS" pitchFamily="66" charset="0"/>
                <a:hlinkClick r:id="rId11" action="ppaction://hlinksldjump"/>
              </a:rPr>
              <a:t>14</a:t>
            </a:r>
            <a:endParaRPr lang="ru-RU" sz="8000" dirty="0">
              <a:latin typeface="Comic Sans MS" pitchFamily="66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857620" y="2214554"/>
            <a:ext cx="1571636" cy="128588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rgbClr val="7030A0"/>
                </a:solidFill>
                <a:latin typeface="Comic Sans MS" pitchFamily="66" charset="0"/>
                <a:hlinkClick r:id="rId12" action="ppaction://hlinksldjump"/>
              </a:rPr>
              <a:t>8</a:t>
            </a:r>
            <a:endParaRPr lang="ru-RU" sz="80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572132" y="2214554"/>
            <a:ext cx="1571636" cy="128588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latin typeface="Comic Sans MS" pitchFamily="66" charset="0"/>
                <a:hlinkClick r:id="rId13" action="ppaction://hlinksldjump"/>
              </a:rPr>
              <a:t>9</a:t>
            </a:r>
            <a:endParaRPr lang="ru-RU" sz="8000" dirty="0">
              <a:latin typeface="Comic Sans MS" pitchFamily="66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43108" y="3643314"/>
            <a:ext cx="1571636" cy="128588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latin typeface="Comic Sans MS" pitchFamily="66" charset="0"/>
                <a:hlinkClick r:id="rId14" action="ppaction://hlinksldjump"/>
              </a:rPr>
              <a:t>12</a:t>
            </a:r>
            <a:endParaRPr lang="ru-RU" sz="8000" dirty="0">
              <a:latin typeface="Comic Sans MS" pitchFamily="66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286644" y="2214554"/>
            <a:ext cx="1571636" cy="128588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latin typeface="Comic Sans MS" pitchFamily="66" charset="0"/>
                <a:hlinkClick r:id="rId15" action="ppaction://hlinksldjump"/>
              </a:rPr>
              <a:t>10</a:t>
            </a:r>
            <a:endParaRPr lang="ru-RU" sz="8000" dirty="0">
              <a:latin typeface="Comic Sans MS" pitchFamily="66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857620" y="3643314"/>
            <a:ext cx="1571636" cy="1285884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latin typeface="Comic Sans MS" pitchFamily="66" charset="0"/>
                <a:hlinkClick r:id="rId16" action="ppaction://hlinksldjump"/>
              </a:rPr>
              <a:t>13</a:t>
            </a:r>
            <a:endParaRPr lang="ru-RU" sz="8000" dirty="0">
              <a:latin typeface="Comic Sans MS" pitchFamily="66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286644" y="5072074"/>
            <a:ext cx="1571636" cy="1285884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latin typeface="Comic Sans MS" pitchFamily="66" charset="0"/>
                <a:hlinkClick r:id="rId17" action="ppaction://hlinksldjump"/>
              </a:rPr>
              <a:t>20</a:t>
            </a:r>
            <a:endParaRPr lang="ru-RU" sz="8000" dirty="0">
              <a:latin typeface="Comic Sans MS" pitchFamily="66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572132" y="5072074"/>
            <a:ext cx="1571636" cy="128588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latin typeface="Comic Sans MS" pitchFamily="66" charset="0"/>
                <a:hlinkClick r:id="rId18" action="ppaction://hlinksldjump"/>
              </a:rPr>
              <a:t>19</a:t>
            </a:r>
            <a:endParaRPr lang="ru-RU" sz="8000" dirty="0">
              <a:latin typeface="Comic Sans MS" pitchFamily="66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857620" y="5072074"/>
            <a:ext cx="1571636" cy="128588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latin typeface="Comic Sans MS" pitchFamily="66" charset="0"/>
                <a:hlinkClick r:id="rId19" action="ppaction://hlinksldjump"/>
              </a:rPr>
              <a:t>18</a:t>
            </a:r>
            <a:endParaRPr lang="ru-RU" sz="8000" dirty="0">
              <a:latin typeface="Comic Sans MS" pitchFamily="66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143108" y="5072074"/>
            <a:ext cx="1571636" cy="128588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rgbClr val="7030A0"/>
                </a:solidFill>
                <a:latin typeface="Comic Sans MS" pitchFamily="66" charset="0"/>
                <a:hlinkClick r:id="rId20" action="ppaction://hlinksldjump"/>
              </a:rPr>
              <a:t>17</a:t>
            </a:r>
            <a:endParaRPr lang="ru-RU" sz="80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28596" y="5072074"/>
            <a:ext cx="1571636" cy="128588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latin typeface="Comic Sans MS" pitchFamily="66" charset="0"/>
                <a:hlinkClick r:id="rId21" action="ppaction://hlinksldjump"/>
              </a:rPr>
              <a:t>16</a:t>
            </a:r>
            <a:endParaRPr lang="ru-RU" sz="8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b="1" dirty="0" smtClean="0">
                <a:latin typeface="Comic Sans MS" pitchFamily="66" charset="0"/>
              </a:rPr>
              <a:t>Самая красивая птица с ярким </a:t>
            </a:r>
          </a:p>
          <a:p>
            <a:pPr>
              <a:buNone/>
            </a:pPr>
            <a:r>
              <a:rPr lang="ru-RU" b="1" dirty="0" smtClean="0">
                <a:latin typeface="Comic Sans MS" pitchFamily="66" charset="0"/>
              </a:rPr>
              <a:t> хвостом.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Рисование</a:t>
            </a:r>
            <a:endParaRPr lang="ru-RU" sz="7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70C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4818" name="Picture 2" descr="http://www.zhaba.ru/site_data/10667/objects_images/5/8/6/original/586c2e5ba36a715686937aeb8195de88_341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786058"/>
            <a:ext cx="5786631" cy="3860510"/>
          </a:xfrm>
          <a:prstGeom prst="rect">
            <a:avLst/>
          </a:prstGeom>
          <a:noFill/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357158" y="5857892"/>
            <a:ext cx="714380" cy="785818"/>
          </a:xfrm>
          <a:prstGeom prst="actionButtonHom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b="1" dirty="0" smtClean="0">
                <a:latin typeface="Comic Sans MS" pitchFamily="66" charset="0"/>
              </a:rPr>
              <a:t>Лесной доктор с красной шапочкой.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Рисование</a:t>
            </a:r>
            <a:endParaRPr lang="ru-RU" sz="7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70C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3794" name="Picture 2" descr="http://russiafaq.ru/netcat_files/89/105/3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214554"/>
            <a:ext cx="3238500" cy="4295775"/>
          </a:xfrm>
          <a:prstGeom prst="rect">
            <a:avLst/>
          </a:prstGeom>
          <a:noFill/>
        </p:spPr>
      </p:pic>
      <p:pic>
        <p:nvPicPr>
          <p:cNvPr id="33798" name="Picture 6" descr="http://thelike.ru/novosti/jivotni_mir/jan14/tz19N7VFfa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786058"/>
            <a:ext cx="3895744" cy="3115306"/>
          </a:xfrm>
          <a:prstGeom prst="rect">
            <a:avLst/>
          </a:prstGeom>
          <a:noFill/>
        </p:spPr>
      </p:pic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7929586" y="428604"/>
            <a:ext cx="714380" cy="785818"/>
          </a:xfrm>
          <a:prstGeom prst="actionButtonHom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latin typeface="Comic Sans MS" pitchFamily="66" charset="0"/>
              </a:rPr>
              <a:t> Птица,  не имеющая голоса.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Рисование</a:t>
            </a:r>
            <a:endParaRPr lang="ru-RU" sz="7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70C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2770" name="Picture 2" descr="http://www.edu54.ru/sites/default/files/images/2011/08/191e197f7b73a36b5840cce4f261704bb97aa95e.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285992"/>
            <a:ext cx="4286280" cy="4324908"/>
          </a:xfrm>
          <a:prstGeom prst="rect">
            <a:avLst/>
          </a:prstGeom>
          <a:noFill/>
        </p:spPr>
      </p:pic>
      <p:pic>
        <p:nvPicPr>
          <p:cNvPr id="32772" name="Picture 4" descr="http://im0-tub-ru.yandex.net/i?id=142228764-34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143116"/>
            <a:ext cx="3180413" cy="4500584"/>
          </a:xfrm>
          <a:prstGeom prst="rect">
            <a:avLst/>
          </a:prstGeom>
          <a:noFill/>
        </p:spPr>
      </p:pic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7929586" y="428604"/>
            <a:ext cx="714380" cy="785818"/>
          </a:xfrm>
          <a:prstGeom prst="actionButtonHom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b="1" dirty="0" smtClean="0">
                <a:latin typeface="Comic Sans MS" pitchFamily="66" charset="0"/>
              </a:rPr>
              <a:t>Отгадайте птицу – певца.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Музыка</a:t>
            </a:r>
            <a:endParaRPr lang="ru-RU" sz="7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7030A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100" name="Picture 4" descr="http://img1.liveinternet.ru/images/attach/c/8/104/906/104906967_vorobey10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2428868"/>
            <a:ext cx="4857784" cy="4048153"/>
          </a:xfrm>
          <a:prstGeom prst="rect">
            <a:avLst/>
          </a:prstGeom>
          <a:noFill/>
        </p:spPr>
      </p:pic>
      <p:sp>
        <p:nvSpPr>
          <p:cNvPr id="9" name="Заголовок 3"/>
          <p:cNvSpPr txBox="1">
            <a:spLocks/>
          </p:cNvSpPr>
          <p:nvPr/>
        </p:nvSpPr>
        <p:spPr>
          <a:xfrm>
            <a:off x="2000232" y="6150114"/>
            <a:ext cx="8229600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Воробей</a:t>
            </a:r>
            <a:endParaRPr kumimoji="0" lang="ru-RU" sz="4000" b="1" i="0" u="none" strike="noStrike" kern="1200" cap="none" spc="0" normalizeH="0" baseline="0" noProof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5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8" name="Управляющая кнопка: домой 7">
            <a:hlinkClick r:id="rId4" action="ppaction://hlinksldjump" highlightClick="1"/>
          </p:cNvPr>
          <p:cNvSpPr/>
          <p:nvPr/>
        </p:nvSpPr>
        <p:spPr>
          <a:xfrm>
            <a:off x="7572396" y="285728"/>
            <a:ext cx="714380" cy="857256"/>
          </a:xfrm>
          <a:prstGeom prst="actionButtonHom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воробей (2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67544" y="4869160"/>
            <a:ext cx="1168896" cy="1168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3703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9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latin typeface="Comic Sans MS" pitchFamily="66" charset="0"/>
              </a:rPr>
              <a:t>Отгадайте птицу – певца.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Музыка</a:t>
            </a:r>
            <a:endParaRPr lang="ru-RU" sz="7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7030A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074" name="Picture 2" descr="http://www.kolkatabirds.com/sgorio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2285992"/>
            <a:ext cx="5934084" cy="4163290"/>
          </a:xfrm>
          <a:prstGeom prst="rect">
            <a:avLst/>
          </a:prstGeom>
          <a:noFill/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2285984" y="6150114"/>
            <a:ext cx="8229600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noProof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Иволга</a:t>
            </a:r>
            <a:endParaRPr kumimoji="0" lang="ru-RU" sz="4000" b="1" i="0" u="none" strike="noStrike" kern="1200" cap="none" spc="0" normalizeH="0" baseline="0" noProof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5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8" name="Управляющая кнопка: домой 7">
            <a:hlinkClick r:id="rId4" action="ppaction://hlinksldjump" highlightClick="1"/>
          </p:cNvPr>
          <p:cNvSpPr/>
          <p:nvPr/>
        </p:nvSpPr>
        <p:spPr>
          <a:xfrm>
            <a:off x="7572396" y="285728"/>
            <a:ext cx="714380" cy="857256"/>
          </a:xfrm>
          <a:prstGeom prst="actionButtonHom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иволг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39552" y="5389984"/>
            <a:ext cx="864096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6811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latin typeface="Comic Sans MS" pitchFamily="66" charset="0"/>
              </a:rPr>
              <a:t>Отгадайте птицу – певца.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Музыка</a:t>
            </a:r>
            <a:endParaRPr lang="ru-RU" sz="7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7030A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50" name="Picture 2" descr="http://s019.radikal.ru/i608/1205/e6/4b8fe74a99d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2285992"/>
            <a:ext cx="5786478" cy="4339859"/>
          </a:xfrm>
          <a:prstGeom prst="rect">
            <a:avLst/>
          </a:prstGeom>
          <a:noFill/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2285984" y="6150114"/>
            <a:ext cx="8229600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Дрозд</a:t>
            </a:r>
            <a:endParaRPr kumimoji="0" lang="ru-RU" sz="4000" b="1" i="0" u="none" strike="noStrike" kern="1200" cap="none" spc="0" normalizeH="0" baseline="0" noProof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5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8" name="Управляющая кнопка: домой 7">
            <a:hlinkClick r:id="rId4" action="ppaction://hlinksldjump" highlightClick="1"/>
          </p:cNvPr>
          <p:cNvSpPr/>
          <p:nvPr/>
        </p:nvSpPr>
        <p:spPr>
          <a:xfrm>
            <a:off x="7572396" y="285728"/>
            <a:ext cx="714380" cy="857256"/>
          </a:xfrm>
          <a:prstGeom prst="actionButtonHom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дрозд певчи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95536" y="5301208"/>
            <a:ext cx="1080120" cy="1080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70" decel="100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70" decel="100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24268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latin typeface="Comic Sans MS" pitchFamily="66" charset="0"/>
              </a:rPr>
              <a:t>Отгадайте птицу – певца.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Музыка</a:t>
            </a:r>
            <a:endParaRPr lang="ru-RU" sz="7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7030A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6" name="Picture 2" descr="http://900igr.net/datai/muzyka/Muzyka-i-priroda/0004-011-Zvuki-prirod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2357430"/>
            <a:ext cx="5486396" cy="3857622"/>
          </a:xfrm>
          <a:prstGeom prst="rect">
            <a:avLst/>
          </a:prstGeom>
          <a:noFill/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2786050" y="5786454"/>
            <a:ext cx="8229600" cy="132343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Соловей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5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7572396" y="285728"/>
            <a:ext cx="714380" cy="857256"/>
          </a:xfrm>
          <a:prstGeom prst="actionButtonHom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солове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67544" y="4957936"/>
            <a:ext cx="1080120" cy="1080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3992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latin typeface="Comic Sans MS" pitchFamily="66" charset="0"/>
              </a:rPr>
              <a:t>Назовите 5 фразеологизмов про птиц</a:t>
            </a:r>
          </a:p>
          <a:p>
            <a:pPr>
              <a:buNone/>
            </a:pPr>
            <a:endParaRPr lang="ru-RU" sz="2400" b="1" dirty="0" smtClean="0">
              <a:latin typeface="Comic Sans MS" pitchFamily="66" charset="0"/>
            </a:endParaRPr>
          </a:p>
          <a:p>
            <a:pPr>
              <a:buNone/>
            </a:pPr>
            <a:endParaRPr lang="ru-RU" sz="2400" b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Ответ: «Глухая тетеря», «Петь лебединую песни»,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«белая ворона», «как птица в небе», «Сорока на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крыле принесла»,</a:t>
            </a:r>
            <a:r>
              <a:rPr lang="ru-RU" sz="2400" b="1" dirty="0" smtClean="0">
                <a:latin typeface="Comic Sans MS" pitchFamily="66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«Как с гуся вода».</a:t>
            </a:r>
          </a:p>
          <a:p>
            <a:pPr>
              <a:buNone/>
            </a:pPr>
            <a:endParaRPr lang="ru-RU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214290"/>
            <a:ext cx="706822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Русский язык</a:t>
            </a:r>
            <a:endParaRPr lang="ru-RU" sz="7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5362" name="Picture 2" descr="Анимашки Птицы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4214818"/>
            <a:ext cx="2876561" cy="2477622"/>
          </a:xfrm>
          <a:prstGeom prst="rect">
            <a:avLst/>
          </a:prstGeom>
          <a:noFill/>
        </p:spPr>
      </p:pic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285720" y="5929330"/>
            <a:ext cx="642942" cy="714380"/>
          </a:xfrm>
          <a:prstGeom prst="actionButtonHom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Comic Sans MS" pitchFamily="66" charset="0"/>
              </a:rPr>
              <a:t> Вставьте в слова пропущенные буквы.</a:t>
            </a:r>
          </a:p>
          <a:p>
            <a:pPr>
              <a:buNone/>
            </a:pPr>
            <a:r>
              <a:rPr lang="ru-RU" b="1" dirty="0" smtClean="0">
                <a:latin typeface="Comic Sans MS" pitchFamily="66" charset="0"/>
              </a:rPr>
              <a:t>         Г…</a:t>
            </a:r>
            <a:r>
              <a:rPr lang="ru-RU" b="1" dirty="0" err="1" smtClean="0">
                <a:latin typeface="Comic Sans MS" pitchFamily="66" charset="0"/>
              </a:rPr>
              <a:t>г</a:t>
            </a:r>
            <a:r>
              <a:rPr lang="ru-RU" b="1" dirty="0" smtClean="0">
                <a:latin typeface="Comic Sans MS" pitchFamily="66" charset="0"/>
              </a:rPr>
              <a:t>…л…                            </a:t>
            </a:r>
          </a:p>
          <a:p>
            <a:pPr>
              <a:buNone/>
            </a:pPr>
            <a:r>
              <a:rPr lang="ru-RU" b="1" dirty="0" smtClean="0">
                <a:latin typeface="Comic Sans MS" pitchFamily="66" charset="0"/>
              </a:rPr>
              <a:t>        В…р… … ей               </a:t>
            </a:r>
          </a:p>
          <a:p>
            <a:pPr>
              <a:buNone/>
            </a:pPr>
            <a:r>
              <a:rPr lang="ru-RU" b="1" dirty="0" smtClean="0">
                <a:latin typeface="Comic Sans MS" pitchFamily="66" charset="0"/>
              </a:rPr>
              <a:t>        С…в…ре…                  </a:t>
            </a:r>
          </a:p>
          <a:p>
            <a:pPr>
              <a:buNone/>
            </a:pPr>
            <a:r>
              <a:rPr lang="ru-RU" b="1" dirty="0" smtClean="0">
                <a:latin typeface="Comic Sans MS" pitchFamily="66" charset="0"/>
              </a:rPr>
              <a:t>        Г… … ч</a:t>
            </a:r>
          </a:p>
          <a:p>
            <a:pPr>
              <a:buNone/>
            </a:pPr>
            <a:r>
              <a:rPr lang="ru-RU" b="1" dirty="0" smtClean="0">
                <a:latin typeface="Comic Sans MS" pitchFamily="66" charset="0"/>
              </a:rPr>
              <a:t>        К… л… к</a:t>
            </a:r>
          </a:p>
          <a:p>
            <a:pPr>
              <a:buNone/>
            </a:pPr>
            <a:r>
              <a:rPr lang="ru-RU" b="1" dirty="0" smtClean="0">
                <a:latin typeface="Comic Sans MS" pitchFamily="66" charset="0"/>
              </a:rPr>
              <a:t>       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Русский язык</a:t>
            </a:r>
            <a:endParaRPr lang="ru-RU" sz="7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7410" name="Picture 2" descr="Анимашки птиц, анимированные птицы, разные анимашки с птицами | Smayli.ru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1928802"/>
            <a:ext cx="4434077" cy="1285884"/>
          </a:xfrm>
          <a:prstGeom prst="rect">
            <a:avLst/>
          </a:prstGeom>
          <a:noFill/>
        </p:spPr>
      </p:pic>
      <p:pic>
        <p:nvPicPr>
          <p:cNvPr id="17412" name="Picture 4" descr="Анимация воробь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794" y="3000372"/>
            <a:ext cx="2643206" cy="2385333"/>
          </a:xfrm>
          <a:prstGeom prst="rect">
            <a:avLst/>
          </a:prstGeom>
          <a:noFill/>
        </p:spPr>
      </p:pic>
      <p:pic>
        <p:nvPicPr>
          <p:cNvPr id="17414" name="Picture 6" descr="Анимашки птиц, анимированные птицы, разные анимашки с птицами | Smayli.ru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3143248"/>
            <a:ext cx="1899408" cy="1428760"/>
          </a:xfrm>
          <a:prstGeom prst="rect">
            <a:avLst/>
          </a:prstGeom>
          <a:noFill/>
        </p:spPr>
      </p:pic>
      <p:pic>
        <p:nvPicPr>
          <p:cNvPr id="17416" name="Picture 8" descr="Анимашки Птицы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4514844"/>
            <a:ext cx="2343156" cy="2343156"/>
          </a:xfrm>
          <a:prstGeom prst="rect">
            <a:avLst/>
          </a:prstGeom>
          <a:noFill/>
        </p:spPr>
      </p:pic>
      <p:pic>
        <p:nvPicPr>
          <p:cNvPr id="17418" name="Picture 10" descr="Анимашки птиц, анимированные птицы, разные анимашки с птицами | Smayli.ru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8" y="4786322"/>
            <a:ext cx="2143108" cy="1714488"/>
          </a:xfrm>
          <a:prstGeom prst="rect">
            <a:avLst/>
          </a:prstGeom>
          <a:noFill/>
        </p:spPr>
      </p:pic>
      <p:sp>
        <p:nvSpPr>
          <p:cNvPr id="10" name="Управляющая кнопка: домой 9">
            <a:hlinkClick r:id="rId7" action="ppaction://hlinksldjump" highlightClick="1"/>
          </p:cNvPr>
          <p:cNvSpPr/>
          <p:nvPr/>
        </p:nvSpPr>
        <p:spPr>
          <a:xfrm>
            <a:off x="285720" y="5929330"/>
            <a:ext cx="642942" cy="714380"/>
          </a:xfrm>
          <a:prstGeom prst="actionButtonHom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>
                <a:latin typeface="Comic Sans MS" pitchFamily="66" charset="0"/>
              </a:rPr>
              <a:t>Поставьте знаки препинания.</a:t>
            </a:r>
          </a:p>
          <a:p>
            <a:pPr>
              <a:buNone/>
            </a:pPr>
            <a:endParaRPr lang="ru-RU" b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ru-RU" b="1" dirty="0" smtClean="0">
                <a:latin typeface="Comic Sans MS" pitchFamily="66" charset="0"/>
              </a:rPr>
              <a:t>Утром когда солнце только </a:t>
            </a:r>
          </a:p>
          <a:p>
            <a:pPr>
              <a:buNone/>
            </a:pPr>
            <a:r>
              <a:rPr lang="ru-RU" b="1" dirty="0" smtClean="0">
                <a:latin typeface="Comic Sans MS" pitchFamily="66" charset="0"/>
              </a:rPr>
              <a:t>встало маленький серенький </a:t>
            </a:r>
          </a:p>
          <a:p>
            <a:pPr>
              <a:buNone/>
            </a:pPr>
            <a:r>
              <a:rPr lang="ru-RU" b="1" dirty="0" smtClean="0">
                <a:latin typeface="Comic Sans MS" pitchFamily="66" charset="0"/>
              </a:rPr>
              <a:t>воробей знающий эту </a:t>
            </a:r>
          </a:p>
          <a:p>
            <a:pPr>
              <a:buNone/>
            </a:pPr>
            <a:r>
              <a:rPr lang="ru-RU" b="1" dirty="0" smtClean="0">
                <a:latin typeface="Comic Sans MS" pitchFamily="66" charset="0"/>
              </a:rPr>
              <a:t>окрестность полетел на пригорок</a:t>
            </a:r>
          </a:p>
          <a:p>
            <a:pPr>
              <a:buNone/>
            </a:pPr>
            <a:endParaRPr lang="ru-RU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Ответ: Утром, когда солнце только встало, 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маленький серенький воробей, знающий эту 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окрестность, полетел на пригорок.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Русский язык</a:t>
            </a:r>
            <a:endParaRPr lang="ru-RU" sz="7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8434" name="Picture 2" descr="Воробей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785926"/>
            <a:ext cx="2714644" cy="2035983"/>
          </a:xfrm>
          <a:prstGeom prst="rect">
            <a:avLst/>
          </a:prstGeom>
          <a:noFill/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143900" y="357166"/>
            <a:ext cx="642942" cy="714380"/>
          </a:xfrm>
          <a:prstGeom prst="actionButtonHom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8229600" cy="528641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latin typeface="Comic Sans MS" pitchFamily="66" charset="0"/>
              </a:rPr>
              <a:t> Чем отличаются выражения «птичий базар» и «птичий рынок»?</a:t>
            </a:r>
          </a:p>
          <a:p>
            <a:pPr>
              <a:buNone/>
            </a:pPr>
            <a:endParaRPr lang="ru-RU" b="1" dirty="0" smtClean="0">
              <a:latin typeface="Comic Sans MS" pitchFamily="66" charset="0"/>
            </a:endParaRPr>
          </a:p>
          <a:p>
            <a:pPr>
              <a:buNone/>
            </a:pPr>
            <a:endParaRPr lang="ru-RU" b="1" dirty="0" smtClean="0">
              <a:latin typeface="Comic Sans MS" pitchFamily="66" charset="0"/>
            </a:endParaRPr>
          </a:p>
          <a:p>
            <a:pPr>
              <a:buNone/>
            </a:pPr>
            <a:endParaRPr lang="ru-RU" b="1" dirty="0" smtClean="0">
              <a:latin typeface="Comic Sans MS" pitchFamily="66" charset="0"/>
            </a:endParaRPr>
          </a:p>
          <a:p>
            <a:pPr>
              <a:buNone/>
            </a:pPr>
            <a:endParaRPr lang="ru-RU" b="1" dirty="0" smtClean="0">
              <a:latin typeface="Comic Sans MS" pitchFamily="66" charset="0"/>
            </a:endParaRPr>
          </a:p>
          <a:p>
            <a:pPr>
              <a:buNone/>
            </a:pPr>
            <a:endParaRPr lang="ru-RU" b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Ответ: птичий рынок – место продажи 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животных, птичий базар – место 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гнездования птиц.</a:t>
            </a:r>
          </a:p>
          <a:p>
            <a:pPr>
              <a:buNone/>
            </a:pPr>
            <a:endParaRPr lang="ru-RU" b="1" dirty="0" smtClean="0">
              <a:latin typeface="Comic Sans MS" pitchFamily="66" charset="0"/>
            </a:endParaRPr>
          </a:p>
          <a:p>
            <a:pPr>
              <a:buNone/>
            </a:pPr>
            <a:endParaRPr lang="ru-RU" b="1" dirty="0" smtClean="0">
              <a:latin typeface="Comic Sans MS" pitchFamily="66" charset="0"/>
            </a:endParaRPr>
          </a:p>
          <a:p>
            <a:pPr>
              <a:buNone/>
            </a:pPr>
            <a:endParaRPr lang="ru-RU" b="1" dirty="0" smtClean="0">
              <a:latin typeface="Comic Sans MS" pitchFamily="66" charset="0"/>
            </a:endParaRPr>
          </a:p>
          <a:p>
            <a:pPr>
              <a:buNone/>
            </a:pPr>
            <a:endParaRPr lang="ru-RU" b="1" dirty="0" smtClean="0">
              <a:latin typeface="Comic Sans MS" pitchFamily="66" charset="0"/>
            </a:endParaRPr>
          </a:p>
          <a:p>
            <a:pPr>
              <a:buNone/>
            </a:pPr>
            <a:endParaRPr lang="ru-RU" b="1" dirty="0" smtClean="0">
              <a:latin typeface="Comic Sans MS" pitchFamily="66" charset="0"/>
            </a:endParaRPr>
          </a:p>
          <a:p>
            <a:pPr>
              <a:buNone/>
            </a:pPr>
            <a:endParaRPr lang="ru-RU" b="1" dirty="0" smtClean="0">
              <a:latin typeface="Comic Sans MS" pitchFamily="66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Русский язык</a:t>
            </a:r>
            <a:endParaRPr lang="ru-RU" sz="7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9460" name="Picture 4" descr="Анимашки птиц, анимированные птицы, разные анимашки с птицами | Smayli.ru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500306"/>
            <a:ext cx="4000510" cy="2667008"/>
          </a:xfrm>
          <a:prstGeom prst="rect">
            <a:avLst/>
          </a:prstGeom>
          <a:noFill/>
        </p:spPr>
      </p:pic>
      <p:pic>
        <p:nvPicPr>
          <p:cNvPr id="19462" name="Picture 6" descr="Анимашки Животные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500306"/>
            <a:ext cx="2909902" cy="2413896"/>
          </a:xfrm>
          <a:prstGeom prst="rect">
            <a:avLst/>
          </a:prstGeom>
          <a:noFill/>
        </p:spPr>
      </p:pic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143900" y="357166"/>
            <a:ext cx="642942" cy="714380"/>
          </a:xfrm>
          <a:prstGeom prst="actionButtonHom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latin typeface="Comic Sans MS" pitchFamily="66" charset="0"/>
              </a:rPr>
              <a:t> </a:t>
            </a:r>
            <a:r>
              <a:rPr lang="ru-RU" dirty="0" smtClean="0"/>
              <a:t> </a:t>
            </a:r>
            <a:r>
              <a:rPr lang="ru-RU" b="1" dirty="0" smtClean="0">
                <a:latin typeface="Comic Sans MS" pitchFamily="66" charset="0"/>
              </a:rPr>
              <a:t>Пожалуй, ни об одной птице не сложено столько легенд, ни с одной не связано столько поверий, как с этой. Одни народы возвеличивали ее, другие проклинали. Китайцы считали ее символом благосостояния, полинезийцы – ночным злым богом, а у древних греков она олицетворяла мудрость. В середине века церковь объявила эту птицу « нечистым животным», слугой дьявола. Что это за птица?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История</a:t>
            </a:r>
            <a:endParaRPr lang="ru-RU" sz="7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858148" y="214290"/>
            <a:ext cx="714380" cy="714380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10" descr="09_owl_phot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28596" y="500042"/>
            <a:ext cx="8286808" cy="5929354"/>
          </a:xfrm>
          <a:prstGeom prst="rect">
            <a:avLst/>
          </a:prstGeom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3286116" y="5357826"/>
            <a:ext cx="8229600" cy="101566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Сова</a:t>
            </a:r>
            <a:endParaRPr kumimoji="0" lang="ru-RU" sz="6000" b="1" i="0" u="none" strike="noStrike" kern="1200" cap="none" spc="0" normalizeH="0" baseline="0" noProof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142844" y="214290"/>
            <a:ext cx="714380" cy="642942"/>
          </a:xfrm>
          <a:prstGeom prst="actionButtonHom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latin typeface="Comic Sans MS" pitchFamily="66" charset="0"/>
              </a:rPr>
              <a:t>   Именно эти птицы прилетели и выдернули клювом гвозди, которыми Иисус Христос был прибит к кресту. За это Бог наградил их перекрещивающимся клювом и причислил к лику святых. Действительно, погибшие птицы долго не разлагаются и, сохраняя красоту оперения, могут лежать годы без изменения. 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История</a:t>
            </a:r>
            <a:endParaRPr lang="ru-RU" sz="7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858148" y="214290"/>
            <a:ext cx="714380" cy="714380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546</Words>
  <Application>Microsoft Office PowerPoint</Application>
  <PresentationFormat>Экран (4:3)</PresentationFormat>
  <Paragraphs>108</Paragraphs>
  <Slides>26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 </vt:lpstr>
      <vt:lpstr>Русский язык</vt:lpstr>
      <vt:lpstr>Русский язык</vt:lpstr>
      <vt:lpstr>Русский язык</vt:lpstr>
      <vt:lpstr>История</vt:lpstr>
      <vt:lpstr>Слайд 8</vt:lpstr>
      <vt:lpstr>История</vt:lpstr>
      <vt:lpstr>Слайд 10</vt:lpstr>
      <vt:lpstr>История</vt:lpstr>
      <vt:lpstr>Слайд 12</vt:lpstr>
      <vt:lpstr>История</vt:lpstr>
      <vt:lpstr>Слайд 14</vt:lpstr>
      <vt:lpstr>География</vt:lpstr>
      <vt:lpstr>География</vt:lpstr>
      <vt:lpstr>География</vt:lpstr>
      <vt:lpstr>География</vt:lpstr>
      <vt:lpstr>Рисование</vt:lpstr>
      <vt:lpstr>Рисование</vt:lpstr>
      <vt:lpstr>Рисование</vt:lpstr>
      <vt:lpstr>Рисование</vt:lpstr>
      <vt:lpstr>Музыка</vt:lpstr>
      <vt:lpstr>Музыка</vt:lpstr>
      <vt:lpstr>Музыка</vt:lpstr>
      <vt:lpstr>Музыка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Галибихинская школа</cp:lastModifiedBy>
  <cp:revision>37</cp:revision>
  <dcterms:modified xsi:type="dcterms:W3CDTF">2014-04-03T08:20:08Z</dcterms:modified>
</cp:coreProperties>
</file>