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2" r:id="rId6"/>
    <p:sldId id="265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Мини-проект на уроках химии  как способ формирования УУД</a:t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Учитель 1 квалификационной категории </a:t>
            </a:r>
            <a:r>
              <a:rPr lang="ru-RU" dirty="0" err="1" smtClean="0"/>
              <a:t>Т.А.Непеина</a:t>
            </a:r>
            <a:endParaRPr lang="ru-RU" dirty="0" smtClean="0"/>
          </a:p>
          <a:p>
            <a:r>
              <a:rPr lang="ru-RU" smtClean="0"/>
              <a:t>2015 год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314327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     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b="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Мотивация на создание проекта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Составьте небольшой проблемный  рассказ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(Введение)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ВО!(1б – есть  над чем работать,2б- хорошо   получилось)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4143380"/>
            <a:ext cx="8643998" cy="2714620"/>
          </a:xfrm>
        </p:spPr>
        <p:txBody>
          <a:bodyPr>
            <a:normAutofit fontScale="32500" lnSpcReduction="20000"/>
          </a:bodyPr>
          <a:lstStyle/>
          <a:p>
            <a:endParaRPr lang="ru-RU" sz="4000" dirty="0" smtClean="0"/>
          </a:p>
          <a:p>
            <a:pPr algn="r">
              <a:buNone/>
            </a:pPr>
            <a:r>
              <a:rPr lang="ru-RU" sz="5900" i="1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</a:p>
          <a:p>
            <a:pPr algn="r">
              <a:buNone/>
            </a:pPr>
            <a:r>
              <a:rPr lang="ru-RU" sz="7400" i="1" dirty="0" smtClean="0">
                <a:latin typeface="Times New Roman" pitchFamily="18" charset="0"/>
                <a:cs typeface="Times New Roman" pitchFamily="18" charset="0"/>
              </a:rPr>
              <a:t>  Приёмы: «Ключевые слова»,</a:t>
            </a:r>
          </a:p>
          <a:p>
            <a:pPr algn="r">
              <a:buNone/>
            </a:pPr>
            <a:r>
              <a:rPr lang="ru-RU" sz="7400" i="1" dirty="0" smtClean="0">
                <a:latin typeface="Times New Roman" pitchFamily="18" charset="0"/>
                <a:cs typeface="Times New Roman" pitchFamily="18" charset="0"/>
              </a:rPr>
              <a:t>                    «Проблемный рассказ»,</a:t>
            </a:r>
          </a:p>
          <a:p>
            <a:pPr algn="r">
              <a:buNone/>
            </a:pPr>
            <a:r>
              <a:rPr lang="ru-RU" sz="7400" i="1" dirty="0" smtClean="0">
                <a:latin typeface="Times New Roman" pitchFamily="18" charset="0"/>
                <a:cs typeface="Times New Roman" pitchFamily="18" charset="0"/>
              </a:rPr>
              <a:t>«Проблемный вопрос», «Проблемный эксперимент», </a:t>
            </a:r>
          </a:p>
          <a:p>
            <a:pPr algn="r">
              <a:buNone/>
            </a:pPr>
            <a:r>
              <a:rPr lang="ru-RU" sz="7400" i="1" dirty="0" smtClean="0">
                <a:latin typeface="Times New Roman" pitchFamily="18" charset="0"/>
                <a:cs typeface="Times New Roman" pitchFamily="18" charset="0"/>
              </a:rPr>
              <a:t> «О чём говорит рисунок, плакат, картинка или репродукция»                         </a:t>
            </a:r>
          </a:p>
          <a:p>
            <a:pPr algn="r">
              <a:buNone/>
            </a:pPr>
            <a:r>
              <a:rPr lang="ru-RU" sz="7400" i="1" dirty="0" smtClean="0">
                <a:latin typeface="Times New Roman" pitchFamily="18" charset="0"/>
                <a:cs typeface="Times New Roman" pitchFamily="18" charset="0"/>
              </a:rPr>
              <a:t>                             «ВО! </a:t>
            </a:r>
            <a:r>
              <a:rPr lang="ru-RU" sz="7400" i="1" dirty="0" err="1" smtClean="0">
                <a:latin typeface="Times New Roman" pitchFamily="18" charset="0"/>
                <a:cs typeface="Times New Roman" pitchFamily="18" charset="0"/>
              </a:rPr>
              <a:t>ВзаимоОценка</a:t>
            </a:r>
            <a:r>
              <a:rPr lang="ru-RU" sz="74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7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/>
          <a:lstStyle/>
          <a:p>
            <a:r>
              <a:rPr lang="ru-RU" b="0" i="1" dirty="0" smtClean="0">
                <a:solidFill>
                  <a:srgbClr val="FF0000"/>
                </a:solidFill>
              </a:rPr>
              <a:t>Сформулируйте проблему</a:t>
            </a:r>
            <a:endParaRPr lang="ru-RU" b="0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76630"/>
          </a:xfrm>
        </p:spPr>
        <p:txBody>
          <a:bodyPr>
            <a:normAutofit fontScale="77500" lnSpcReduction="20000"/>
          </a:bodyPr>
          <a:lstStyle/>
          <a:p>
            <a:r>
              <a:rPr lang="ru-RU" sz="4000" b="1" dirty="0" smtClean="0"/>
              <a:t>Проблема- внутренний личностно значимый вопрос</a:t>
            </a:r>
          </a:p>
          <a:p>
            <a:pPr>
              <a:buNone/>
            </a:pPr>
            <a:r>
              <a:rPr lang="ru-RU" sz="4000" b="1" dirty="0" smtClean="0"/>
              <a:t>Используйте вопросительные предложения</a:t>
            </a:r>
          </a:p>
          <a:p>
            <a:r>
              <a:rPr lang="ru-RU" sz="4000" b="1" dirty="0" smtClean="0"/>
              <a:t>Как..</a:t>
            </a:r>
          </a:p>
          <a:p>
            <a:r>
              <a:rPr lang="ru-RU" sz="4000" b="1" dirty="0" smtClean="0"/>
              <a:t>Чем…</a:t>
            </a:r>
          </a:p>
          <a:p>
            <a:r>
              <a:rPr lang="ru-RU" sz="4000" b="1" dirty="0" smtClean="0"/>
              <a:t>Почему…</a:t>
            </a:r>
          </a:p>
          <a:p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Как очистить природную воду?</a:t>
            </a:r>
          </a:p>
          <a:p>
            <a:pPr>
              <a:buNone/>
            </a:pPr>
            <a:r>
              <a:rPr lang="ru-RU" sz="3900" i="1" dirty="0" smtClean="0"/>
              <a:t>      Почему необходимо очищать природную воду?                                Приём «Подсказка»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Сформулируйте  тему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9501222" cy="4911741"/>
          </a:xfrm>
        </p:spPr>
        <p:txBody>
          <a:bodyPr>
            <a:normAutofit fontScale="92500" lnSpcReduction="10000"/>
          </a:bodyPr>
          <a:lstStyle/>
          <a:p>
            <a:r>
              <a:rPr lang="ru-RU" sz="4800" b="1" dirty="0" smtClean="0"/>
              <a:t>Тема – это краткая словесная формулировка проблемы</a:t>
            </a:r>
            <a:endParaRPr lang="ru-RU" sz="4800" dirty="0" smtClean="0"/>
          </a:p>
          <a:p>
            <a:pPr>
              <a:buNone/>
            </a:pPr>
            <a:r>
              <a:rPr lang="ru-RU" sz="4800" b="1" i="1" dirty="0" smtClean="0">
                <a:latin typeface="Times New Roman" pitchFamily="18" charset="0"/>
                <a:cs typeface="Times New Roman" pitchFamily="18" charset="0"/>
              </a:rPr>
              <a:t>Исследование способов очистки природной воды</a:t>
            </a:r>
            <a:endParaRPr lang="ru-RU" sz="4800" i="1" dirty="0" smtClean="0"/>
          </a:p>
          <a:p>
            <a:pPr>
              <a:buNone/>
            </a:pPr>
            <a:r>
              <a:rPr lang="ru-RU" sz="4800" i="1" dirty="0" smtClean="0">
                <a:latin typeface="Times New Roman" pitchFamily="18" charset="0"/>
                <a:cs typeface="Times New Roman" pitchFamily="18" charset="0"/>
              </a:rPr>
              <a:t>Зачем и как очищают природную воду?</a:t>
            </a:r>
          </a:p>
          <a:p>
            <a:pPr>
              <a:buNone/>
            </a:pPr>
            <a:r>
              <a:rPr lang="ru-RU" sz="4800" i="1" dirty="0" smtClean="0"/>
              <a:t>Приём «Похвали друга»</a:t>
            </a:r>
            <a:endParaRPr lang="ru-RU" sz="4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Актуальность темы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143536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Значимость, важность, приоритетность среди других тем и событий, злободневность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Нам необходимо знать способы очистки природной воды, чтобы сохранить своё здоровье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Сформулируйте цель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sz="4400" b="1" dirty="0" smtClean="0"/>
              <a:t>Цель проекта</a:t>
            </a:r>
            <a:r>
              <a:rPr lang="ru-RU" sz="4400" dirty="0" smtClean="0"/>
              <a:t> – </a:t>
            </a:r>
            <a:r>
              <a:rPr lang="ru-RU" sz="4400" b="1" dirty="0" smtClean="0"/>
              <a:t>это обоснованное представление об общих конечных или промежуточных результатах исследования (поиска)</a:t>
            </a:r>
          </a:p>
          <a:p>
            <a:r>
              <a:rPr lang="ru-RU" sz="4400" b="1" i="1" dirty="0" smtClean="0">
                <a:latin typeface="Times New Roman" pitchFamily="18" charset="0"/>
                <a:cs typeface="Times New Roman" pitchFamily="18" charset="0"/>
              </a:rPr>
              <a:t>Как очистить природную воду?</a:t>
            </a:r>
          </a:p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Цель: определение способов..….</a:t>
            </a:r>
          </a:p>
          <a:p>
            <a:pPr>
              <a:buNone/>
            </a:pP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Приём «Преобразуй проблему в цель»,</a:t>
            </a:r>
          </a:p>
          <a:p>
            <a:pPr>
              <a:buNone/>
            </a:pPr>
            <a:r>
              <a:rPr lang="ru-RU" sz="4400" i="1" dirty="0" smtClean="0"/>
              <a:t> Почему необходимо очищать природную воду? </a:t>
            </a:r>
          </a:p>
          <a:p>
            <a:pPr>
              <a:buNone/>
            </a:pP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Приём «Убери лишнее в проблеме»</a:t>
            </a:r>
          </a:p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Цель: определить причины необходимости..</a:t>
            </a:r>
          </a:p>
          <a:p>
            <a:pPr>
              <a:buNone/>
            </a:pPr>
            <a:r>
              <a:rPr lang="ru-RU" sz="4400" b="1" dirty="0" smtClean="0"/>
              <a:t>Совет    Начните словами:</a:t>
            </a:r>
          </a:p>
          <a:p>
            <a:r>
              <a:rPr lang="ru-RU" sz="4400" b="1" dirty="0" smtClean="0"/>
              <a:t>изучение, </a:t>
            </a:r>
          </a:p>
          <a:p>
            <a:r>
              <a:rPr lang="ru-RU" sz="4400" b="1" dirty="0" smtClean="0"/>
              <a:t>исследование,</a:t>
            </a:r>
          </a:p>
          <a:p>
            <a:r>
              <a:rPr lang="ru-RU" sz="4400" b="1" dirty="0" smtClean="0"/>
              <a:t>определение, выявление (способов, причин…)...</a:t>
            </a:r>
          </a:p>
          <a:p>
            <a:pPr>
              <a:buNone/>
            </a:pP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Сформулируйте  гипотезу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429288"/>
          </a:xfrm>
        </p:spPr>
        <p:txBody>
          <a:bodyPr>
            <a:normAutofit fontScale="92500" lnSpcReduction="20000"/>
          </a:bodyPr>
          <a:lstStyle/>
          <a:p>
            <a:r>
              <a:rPr lang="ru-RU" sz="4000" b="1" dirty="0" smtClean="0"/>
              <a:t>Гипотеза – это предположение, рассуждение, догадка, ещё не доказанная и не подтверждённая опытом. </a:t>
            </a:r>
          </a:p>
          <a:p>
            <a:pPr>
              <a:buNone/>
            </a:pPr>
            <a:r>
              <a:rPr lang="ru-RU" sz="4000" i="1" dirty="0" smtClean="0"/>
              <a:t>Приём «Совет»</a:t>
            </a:r>
          </a:p>
          <a:p>
            <a:pPr>
              <a:buNone/>
            </a:pPr>
            <a:r>
              <a:rPr lang="ru-RU" sz="4000" b="1" dirty="0" smtClean="0"/>
              <a:t>Начните словами:</a:t>
            </a:r>
          </a:p>
          <a:p>
            <a:pPr lvl="0"/>
            <a:r>
              <a:rPr lang="ru-RU" sz="4000" b="1" dirty="0" smtClean="0"/>
              <a:t>предположим…</a:t>
            </a:r>
          </a:p>
          <a:p>
            <a:pPr lvl="0"/>
            <a:r>
              <a:rPr lang="ru-RU" sz="4000" b="1" dirty="0" smtClean="0"/>
              <a:t>допустим…</a:t>
            </a:r>
          </a:p>
          <a:p>
            <a:pPr lvl="0"/>
            <a:r>
              <a:rPr lang="ru-RU" sz="4000" b="1" dirty="0" smtClean="0"/>
              <a:t>возможно…</a:t>
            </a:r>
          </a:p>
          <a:p>
            <a:r>
              <a:rPr lang="ru-RU" sz="4000" b="1" dirty="0" smtClean="0"/>
              <a:t>что, если</a:t>
            </a:r>
            <a:endParaRPr lang="ru-RU" sz="4000" b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186766" cy="178595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Планирование работы над проектом(это задачи )</a:t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000240"/>
            <a:ext cx="8229600" cy="4429132"/>
          </a:xfrm>
        </p:spPr>
        <p:txBody>
          <a:bodyPr>
            <a:normAutofit fontScale="92500" lnSpcReduction="20000"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Работа с учебником …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Оформление схем…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Подбор методики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и проведение исследования (опыта)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Выводы (достижение цели)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Приёмы «Рассуждение», «Карандаш плюс», «Выбор», «Наблюдение», «Кластер»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85728"/>
            <a:ext cx="9144000" cy="6572272"/>
          </a:xfrm>
        </p:spPr>
        <p:txBody>
          <a:bodyPr>
            <a:normAutofit fontScale="32500" lnSpcReduction="20000"/>
          </a:bodyPr>
          <a:lstStyle/>
          <a:p>
            <a:r>
              <a:rPr lang="ru-RU" sz="6000" dirty="0" smtClean="0"/>
              <a:t>В процессе работы над проектом формируются следующие УУД:</a:t>
            </a:r>
          </a:p>
          <a:p>
            <a:r>
              <a:rPr lang="ru-RU" sz="6000" b="1" dirty="0" smtClean="0"/>
              <a:t> </a:t>
            </a:r>
            <a:r>
              <a:rPr lang="ru-RU" sz="6000" b="1" u="sng" dirty="0" smtClean="0"/>
              <a:t>Коммуникативные:</a:t>
            </a:r>
            <a:endParaRPr lang="ru-RU" sz="6000" b="1" dirty="0" smtClean="0"/>
          </a:p>
          <a:p>
            <a:r>
              <a:rPr lang="ru-RU" sz="6000" b="1" dirty="0" smtClean="0"/>
              <a:t>- планировать учебное сотрудничество и согласовывать свои действия с партнерами; </a:t>
            </a:r>
          </a:p>
          <a:p>
            <a:r>
              <a:rPr lang="ru-RU" sz="6000" b="1" dirty="0" smtClean="0"/>
              <a:t>- строить речевые высказывания и ставить вопросы;</a:t>
            </a:r>
          </a:p>
          <a:p>
            <a:r>
              <a:rPr lang="ru-RU" sz="6000" b="1" u="sng" dirty="0" smtClean="0"/>
              <a:t>Личностные:</a:t>
            </a:r>
            <a:endParaRPr lang="ru-RU" sz="6000" b="1" dirty="0" smtClean="0"/>
          </a:p>
          <a:p>
            <a:r>
              <a:rPr lang="ru-RU" sz="6000" b="1" dirty="0" smtClean="0"/>
              <a:t>- различать виды ответственности внутри своей учебной работы;</a:t>
            </a:r>
          </a:p>
          <a:p>
            <a:r>
              <a:rPr lang="ru-RU" sz="6000" b="1" dirty="0" smtClean="0"/>
              <a:t>- осваивать новые виды деятельности;</a:t>
            </a:r>
          </a:p>
          <a:p>
            <a:r>
              <a:rPr lang="ru-RU" sz="6000" b="1" u="sng" dirty="0" smtClean="0"/>
              <a:t>Регулятивные:</a:t>
            </a:r>
            <a:endParaRPr lang="ru-RU" sz="6000" b="1" dirty="0" smtClean="0"/>
          </a:p>
          <a:p>
            <a:r>
              <a:rPr lang="ru-RU" sz="6000" b="1" dirty="0" smtClean="0"/>
              <a:t>Умение ставить цель, определять задачу, соотносить поставленную цель и условия ее достижения; планировать действия в соответствии с собственными возможностями;</a:t>
            </a:r>
          </a:p>
          <a:p>
            <a:r>
              <a:rPr lang="ru-RU" sz="6000" b="1" dirty="0" smtClean="0"/>
              <a:t>- принимать и сохранять учебную задачу;</a:t>
            </a:r>
          </a:p>
          <a:p>
            <a:r>
              <a:rPr lang="ru-RU" sz="6000" b="1" dirty="0" smtClean="0"/>
              <a:t>- планировать (в сотрудничестве с учителем и одноклассниками или самостоятельно) необходимые действия, операции, действовать по плану.</a:t>
            </a:r>
          </a:p>
          <a:p>
            <a:r>
              <a:rPr lang="ru-RU" sz="6000" b="1" u="sng" dirty="0" smtClean="0"/>
              <a:t>Познавательные:</a:t>
            </a:r>
            <a:endParaRPr lang="ru-RU" sz="6000" b="1" dirty="0" smtClean="0"/>
          </a:p>
          <a:p>
            <a:r>
              <a:rPr lang="ru-RU" sz="6000" b="1" dirty="0" smtClean="0"/>
              <a:t>- добывать, перерабатывать и представлять информацию;</a:t>
            </a:r>
          </a:p>
          <a:p>
            <a:r>
              <a:rPr lang="ru-RU" sz="6000" b="1" dirty="0" smtClean="0"/>
              <a:t>- оформлять результаты исследования и представлять их;</a:t>
            </a:r>
          </a:p>
          <a:p>
            <a:r>
              <a:rPr lang="ru-RU" sz="6000" b="1" dirty="0" smtClean="0"/>
              <a:t>- осознавать познавательную задачу.</a:t>
            </a:r>
          </a:p>
          <a:p>
            <a:r>
              <a:rPr lang="ru-RU" b="1" dirty="0" smtClean="0"/>
              <a:t>	Таким образом, за время урока удается комплексно развивать различные универсальные умения, причем поддерживая устойчивый интерес к предмету изучения за счет различной его презентации и элемента </a:t>
            </a:r>
            <a:r>
              <a:rPr lang="ru-RU" b="1" dirty="0" err="1" smtClean="0"/>
              <a:t>соревновательности</a:t>
            </a:r>
            <a:r>
              <a:rPr lang="ru-RU" b="1" dirty="0" smtClean="0"/>
              <a:t> между группами. Подобный метод можно применять и на уроках изучения других тем, это может быть основой для организации </a:t>
            </a:r>
            <a:r>
              <a:rPr lang="ru-RU" dirty="0" smtClean="0"/>
              <a:t>работы в различных классах.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2">
      <a:dk1>
        <a:sysClr val="windowText" lastClr="000000"/>
      </a:dk1>
      <a:lt1>
        <a:srgbClr val="FFF7C1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FFF7C1"/>
      </a:hlink>
      <a:folHlink>
        <a:srgbClr val="694F07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458</TotalTime>
  <Words>413</Words>
  <PresentationFormat>Экран (4:3)</PresentationFormat>
  <Paragraphs>70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Мини-проект на уроках химии  как способ формирования УУД </vt:lpstr>
      <vt:lpstr>         Мотивация на создание проекта  Составьте небольшой проблемный  рассказ  (Введение) ВО!(1б – есть  над чем работать,2б- хорошо   получилось) </vt:lpstr>
      <vt:lpstr>Сформулируйте проблему</vt:lpstr>
      <vt:lpstr>Сформулируйте  тему</vt:lpstr>
      <vt:lpstr>Актуальность темы</vt:lpstr>
      <vt:lpstr>Сформулируйте цель</vt:lpstr>
      <vt:lpstr>Сформулируйте  гипотезу</vt:lpstr>
      <vt:lpstr>Планирование работы над проектом(это задачи ) 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Мини-проект на уроках химии  как способ формирования УУД </dc:title>
  <dc:creator>Пользователь</dc:creator>
  <cp:lastModifiedBy>USER</cp:lastModifiedBy>
  <cp:revision>38</cp:revision>
  <dcterms:created xsi:type="dcterms:W3CDTF">2015-02-10T14:39:23Z</dcterms:created>
  <dcterms:modified xsi:type="dcterms:W3CDTF">2015-10-01T12:33:16Z</dcterms:modified>
</cp:coreProperties>
</file>