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7"/>
  </p:handoutMasterIdLst>
  <p:sldIdLst>
    <p:sldId id="257" r:id="rId2"/>
    <p:sldId id="266" r:id="rId3"/>
    <p:sldId id="264" r:id="rId4"/>
    <p:sldId id="259" r:id="rId5"/>
    <p:sldId id="267" r:id="rId6"/>
    <p:sldId id="268" r:id="rId7"/>
    <p:sldId id="269" r:id="rId8"/>
    <p:sldId id="270" r:id="rId9"/>
    <p:sldId id="271" r:id="rId10"/>
    <p:sldId id="275" r:id="rId11"/>
    <p:sldId id="274" r:id="rId12"/>
    <p:sldId id="273" r:id="rId13"/>
    <p:sldId id="272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81" autoAdjust="0"/>
  </p:normalViewPr>
  <p:slideViewPr>
    <p:cSldViewPr>
      <p:cViewPr>
        <p:scale>
          <a:sx n="65" d="100"/>
          <a:sy n="65" d="100"/>
        </p:scale>
        <p:origin x="-151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BB123-06F9-4558-B1B4-C22CF3AF71C5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619FD-BF15-43AD-B506-0042270E6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74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B0A2-58D1-4296-B0CA-AA3AD8A0E0C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rgbClr val="FF7A00"/>
            </a:gs>
            <a:gs pos="76000">
              <a:srgbClr val="FF0300"/>
            </a:gs>
            <a:gs pos="100000">
              <a:srgbClr val="4D0808"/>
            </a:gs>
            <a:gs pos="100000">
              <a:srgbClr val="4D0808"/>
            </a:gs>
            <a:gs pos="100000">
              <a:srgbClr val="4D0808"/>
            </a:gs>
            <a:gs pos="100000">
              <a:srgbClr val="4D0808"/>
            </a:gs>
            <a:gs pos="100000">
              <a:srgbClr val="4D0808"/>
            </a:gs>
            <a:gs pos="100000">
              <a:srgbClr val="4D0808"/>
            </a:gs>
            <a:gs pos="100000">
              <a:srgbClr val="4D0808"/>
            </a:gs>
          </a:gsLst>
          <a:lin ang="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B0A2-58D1-4296-B0CA-AA3AD8A0E0C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5D95E-5FB6-42DC-AB84-E576FF522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/>
            </a:gs>
            <a:gs pos="0">
              <a:srgbClr val="FF0000"/>
            </a:gs>
            <a:gs pos="0">
              <a:srgbClr val="FFFF00"/>
            </a:gs>
            <a:gs pos="16000">
              <a:srgbClr val="FFC000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5" y="0"/>
            <a:ext cx="3571868" cy="3125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4071942"/>
            <a:ext cx="3204939" cy="250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57224" y="500044"/>
            <a:ext cx="450059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Методическая разработка  раздела математики на тему:</a:t>
            </a:r>
          </a:p>
          <a:p>
            <a:pPr algn="ctr"/>
            <a:endParaRPr lang="ru-RU" sz="2800" b="1" i="1" dirty="0" smtClean="0">
              <a:solidFill>
                <a:srgbClr val="C00000"/>
              </a:solidFill>
            </a:endParaRPr>
          </a:p>
          <a:p>
            <a:pPr algn="ctr"/>
            <a:endParaRPr lang="ru-RU" sz="2800" b="1" i="1" dirty="0" smtClean="0">
              <a:solidFill>
                <a:srgbClr val="C00000"/>
              </a:solidFill>
            </a:endParaRPr>
          </a:p>
          <a:p>
            <a:pPr algn="ctr"/>
            <a:endParaRPr lang="ru-RU" sz="28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>
              <a:solidFill>
                <a:srgbClr val="C00000"/>
              </a:solidFill>
            </a:endParaRPr>
          </a:p>
          <a:p>
            <a:pPr algn="ctr"/>
            <a:endParaRPr lang="ru-RU" sz="2400" b="1" i="1" dirty="0" smtClean="0">
              <a:solidFill>
                <a:srgbClr val="C00000"/>
              </a:solidFill>
            </a:endParaRPr>
          </a:p>
          <a:p>
            <a:pPr algn="ctr"/>
            <a:endParaRPr lang="ru-RU" sz="36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ru-RU" sz="3600" b="1" i="1" dirty="0" smtClean="0">
              <a:solidFill>
                <a:srgbClr val="C00000"/>
              </a:solidFill>
            </a:endParaRPr>
          </a:p>
          <a:p>
            <a:pPr algn="ctr"/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3500438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« Числа от 1 до 10 и число 0».</a:t>
            </a:r>
            <a:endParaRPr lang="ru-RU" sz="36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3" y="5143513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 класс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над темой урока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Применение игрового приема -  </a:t>
            </a:r>
            <a:r>
              <a:rPr lang="ru-RU" b="1" dirty="0" smtClean="0"/>
              <a:t>Помоги Колобку:</a:t>
            </a:r>
          </a:p>
          <a:p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Карточки:  </a:t>
            </a:r>
          </a:p>
          <a:p>
            <a:pPr>
              <a:buNone/>
            </a:pPr>
            <a:r>
              <a:rPr lang="ru-RU" dirty="0" smtClean="0"/>
              <a:t>4</a:t>
            </a:r>
            <a:r>
              <a:rPr lang="en-US" dirty="0" smtClean="0"/>
              <a:t>&lt; 3   </a:t>
            </a:r>
            <a:r>
              <a:rPr lang="ru-RU" dirty="0" smtClean="0"/>
              <a:t>  3 = 3     5+1</a:t>
            </a:r>
            <a:r>
              <a:rPr lang="en-US" dirty="0" smtClean="0"/>
              <a:t>&gt; </a:t>
            </a:r>
            <a:r>
              <a:rPr lang="ru-RU" dirty="0" smtClean="0"/>
              <a:t>6</a:t>
            </a:r>
          </a:p>
          <a:p>
            <a:pPr>
              <a:buNone/>
            </a:pPr>
            <a:r>
              <a:rPr lang="ru-RU" b="1" dirty="0" smtClean="0"/>
              <a:t> </a:t>
            </a:r>
            <a:r>
              <a:rPr lang="ru-RU" dirty="0" smtClean="0"/>
              <a:t>5</a:t>
            </a:r>
            <a:r>
              <a:rPr lang="en-US" dirty="0" smtClean="0"/>
              <a:t>&gt; </a:t>
            </a:r>
            <a:r>
              <a:rPr lang="ru-RU" dirty="0" smtClean="0"/>
              <a:t>7     2</a:t>
            </a:r>
            <a:r>
              <a:rPr lang="en-US" dirty="0" smtClean="0"/>
              <a:t>&gt;</a:t>
            </a:r>
            <a:r>
              <a:rPr lang="ru-RU" dirty="0" smtClean="0"/>
              <a:t> 1      </a:t>
            </a:r>
            <a:r>
              <a:rPr lang="en-US" dirty="0" smtClean="0"/>
              <a:t>8</a:t>
            </a:r>
            <a:r>
              <a:rPr lang="ru-RU" dirty="0" smtClean="0"/>
              <a:t>- </a:t>
            </a:r>
            <a:r>
              <a:rPr lang="en-US" dirty="0" smtClean="0"/>
              <a:t>1&lt; 5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Задание:</a:t>
            </a:r>
          </a:p>
          <a:p>
            <a:pPr>
              <a:buNone/>
            </a:pPr>
            <a:r>
              <a:rPr lang="ru-RU" dirty="0" smtClean="0"/>
              <a:t>найди и исправь ошибки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активизировать мыслительную деятельность;</a:t>
            </a:r>
          </a:p>
          <a:p>
            <a:r>
              <a:rPr lang="ru-RU" dirty="0" smtClean="0"/>
              <a:t>создание ситуации самостоятельного поиска;</a:t>
            </a:r>
          </a:p>
          <a:p>
            <a:r>
              <a:rPr lang="ru-RU" dirty="0" smtClean="0"/>
              <a:t>взаимопроверка - развитие коммуникативных навыков при работе в парах- регулирующий компонент УД;</a:t>
            </a:r>
          </a:p>
          <a:p>
            <a:r>
              <a:rPr lang="ru-RU" dirty="0" smtClean="0"/>
              <a:t>развитие внимания;</a:t>
            </a:r>
            <a:endParaRPr lang="en-US" dirty="0" smtClean="0"/>
          </a:p>
          <a:p>
            <a:r>
              <a:rPr lang="ru-RU" dirty="0" smtClean="0"/>
              <a:t>воспитание доброжелательности, чувства товарищества и взаимовыручки.</a:t>
            </a:r>
            <a:endParaRPr lang="ru-RU" dirty="0"/>
          </a:p>
        </p:txBody>
      </p:sp>
      <p:pic>
        <p:nvPicPr>
          <p:cNvPr id="5" name="Рисунок 4" descr="al_book_39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285992"/>
            <a:ext cx="1990917" cy="150019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u="sng" dirty="0" smtClean="0"/>
              <a:t>Физкультминутка-</a:t>
            </a:r>
            <a:r>
              <a:rPr lang="ru-RU" dirty="0" smtClean="0"/>
              <a:t>переключение на другой вид деятельности.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Релаксация</a:t>
            </a:r>
          </a:p>
          <a:p>
            <a:r>
              <a:rPr lang="ru-RU" dirty="0" smtClean="0"/>
              <a:t>дает большой эмоциональный подъем и позволяет успешному продолжению урока;</a:t>
            </a:r>
          </a:p>
          <a:p>
            <a:r>
              <a:rPr lang="ru-RU" dirty="0" smtClean="0"/>
              <a:t>развитие памяти с помощью повторения заученного стихотворения.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5719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038600" cy="51435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/>
              <a:t> 1 задача от </a:t>
            </a:r>
            <a:r>
              <a:rPr lang="ru-RU" sz="1800" u="sng" dirty="0" err="1" smtClean="0"/>
              <a:t>Бабушки-Загадушки</a:t>
            </a:r>
            <a:r>
              <a:rPr lang="ru-RU" sz="1800" u="sng" dirty="0" smtClean="0"/>
              <a:t>:</a:t>
            </a:r>
          </a:p>
          <a:p>
            <a:pPr>
              <a:buNone/>
            </a:pPr>
            <a:r>
              <a:rPr lang="ru-RU" sz="1800" b="1" dirty="0" smtClean="0"/>
              <a:t>       В мяч играли 8 ребят. Трое ушли домой. Сколько детей осталось играть в мяч?</a:t>
            </a:r>
          </a:p>
          <a:p>
            <a:r>
              <a:rPr lang="ru-RU" sz="1800" dirty="0" smtClean="0"/>
              <a:t>фронтальная форма беседы при разборе задачи;</a:t>
            </a:r>
          </a:p>
          <a:p>
            <a:r>
              <a:rPr lang="ru-RU" sz="1800" dirty="0" smtClean="0"/>
              <a:t>выбор правильного решения;</a:t>
            </a:r>
          </a:p>
          <a:p>
            <a:pPr>
              <a:buNone/>
            </a:pPr>
            <a:r>
              <a:rPr lang="ru-RU" sz="2000" u="sng" dirty="0" smtClean="0"/>
              <a:t>На доске:  </a:t>
            </a:r>
            <a:r>
              <a:rPr lang="ru-RU" sz="2000" b="1" dirty="0" smtClean="0"/>
              <a:t>8 + 3        8 – 3 </a:t>
            </a:r>
          </a:p>
          <a:p>
            <a:pPr>
              <a:buNone/>
            </a:pPr>
            <a:r>
              <a:rPr lang="ru-RU" sz="2000" b="1" dirty="0" smtClean="0"/>
              <a:t>             </a:t>
            </a:r>
            <a:r>
              <a:rPr lang="ru-RU" sz="2000" dirty="0" smtClean="0"/>
              <a:t>дети объясняют свой выбор.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0174"/>
            <a:ext cx="4038600" cy="51435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/>
              <a:t>2 задача от </a:t>
            </a:r>
            <a:r>
              <a:rPr lang="ru-RU" sz="1800" u="sng" dirty="0" err="1" smtClean="0"/>
              <a:t>Бабушки-Загадушки</a:t>
            </a:r>
            <a:r>
              <a:rPr lang="ru-RU" sz="1800" u="sng" dirty="0" smtClean="0"/>
              <a:t>:</a:t>
            </a:r>
          </a:p>
          <a:p>
            <a:pPr>
              <a:buNone/>
            </a:pPr>
            <a:r>
              <a:rPr lang="ru-RU" sz="1800" b="1" dirty="0" smtClean="0"/>
              <a:t>Игра «Поиск девятого» </a:t>
            </a:r>
            <a:r>
              <a:rPr lang="ru-RU" sz="1800" dirty="0" smtClean="0"/>
              <a:t>(учебник с.58)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5720" y="714356"/>
            <a:ext cx="8429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/>
              <a:t>направлено на отработку изученного материала;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операционный компонент УД-развитие логических операций мышления.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2428868"/>
            <a:ext cx="2643206" cy="1928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4537075" y="3392487"/>
            <a:ext cx="192882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5501488" y="3356768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43438" y="3071810"/>
            <a:ext cx="264320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643438" y="3714752"/>
            <a:ext cx="264320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4857752" y="2786058"/>
            <a:ext cx="357190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объединение 20"/>
          <p:cNvSpPr/>
          <p:nvPr/>
        </p:nvSpPr>
        <p:spPr>
          <a:xfrm>
            <a:off x="4929190" y="2643182"/>
            <a:ext cx="214314" cy="142876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4929190" y="2571744"/>
            <a:ext cx="71438" cy="4571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>
            <a:off x="5072066" y="2571744"/>
            <a:ext cx="71438" cy="7143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>
            <a:stCxn id="21" idx="3"/>
          </p:cNvCxnSpPr>
          <p:nvPr/>
        </p:nvCxnSpPr>
        <p:spPr>
          <a:xfrm flipV="1">
            <a:off x="5089925" y="2643182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1" idx="1"/>
          </p:cNvCxnSpPr>
          <p:nvPr/>
        </p:nvCxnSpPr>
        <p:spPr>
          <a:xfrm rot="10800000">
            <a:off x="4786315" y="2643182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6715140" y="3429000"/>
            <a:ext cx="357190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5715008" y="4071942"/>
            <a:ext cx="357190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объединение 31"/>
          <p:cNvSpPr/>
          <p:nvPr/>
        </p:nvSpPr>
        <p:spPr>
          <a:xfrm>
            <a:off x="6786578" y="3286124"/>
            <a:ext cx="214314" cy="142876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Блок-схема: объединение 33"/>
          <p:cNvSpPr/>
          <p:nvPr/>
        </p:nvSpPr>
        <p:spPr>
          <a:xfrm>
            <a:off x="5786446" y="3929066"/>
            <a:ext cx="214314" cy="142876"/>
          </a:xfrm>
          <a:prstGeom prst="flowChartMerg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10800000">
            <a:off x="5643570" y="3929066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929322" y="3929066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929454" y="3286124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>
            <a:off x="6643702" y="3286124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Равнобедренный треугольник 41"/>
          <p:cNvSpPr/>
          <p:nvPr/>
        </p:nvSpPr>
        <p:spPr>
          <a:xfrm>
            <a:off x="6786578" y="3214686"/>
            <a:ext cx="71438" cy="4571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6929454" y="3214686"/>
            <a:ext cx="45719" cy="4571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5786446" y="3857628"/>
            <a:ext cx="71438" cy="4571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>
            <a:off x="5929322" y="3857628"/>
            <a:ext cx="71438" cy="45719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>
            <a:stCxn id="32" idx="3"/>
          </p:cNvCxnSpPr>
          <p:nvPr/>
        </p:nvCxnSpPr>
        <p:spPr>
          <a:xfrm>
            <a:off x="6947313" y="3357562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32" idx="1"/>
          </p:cNvCxnSpPr>
          <p:nvPr/>
        </p:nvCxnSpPr>
        <p:spPr>
          <a:xfrm rot="10800000" flipV="1">
            <a:off x="6643703" y="3357562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34" idx="3"/>
          </p:cNvCxnSpPr>
          <p:nvPr/>
        </p:nvCxnSpPr>
        <p:spPr>
          <a:xfrm>
            <a:off x="5947181" y="4000504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stCxn id="34" idx="1"/>
          </p:cNvCxnSpPr>
          <p:nvPr/>
        </p:nvCxnSpPr>
        <p:spPr>
          <a:xfrm rot="10800000" flipV="1">
            <a:off x="5643571" y="4000504"/>
            <a:ext cx="196455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34" idx="1"/>
          </p:cNvCxnSpPr>
          <p:nvPr/>
        </p:nvCxnSpPr>
        <p:spPr>
          <a:xfrm rot="10800000">
            <a:off x="5643571" y="4000504"/>
            <a:ext cx="19645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34" idx="3"/>
          </p:cNvCxnSpPr>
          <p:nvPr/>
        </p:nvCxnSpPr>
        <p:spPr>
          <a:xfrm>
            <a:off x="5947181" y="4000504"/>
            <a:ext cx="19645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5786446" y="2786058"/>
            <a:ext cx="357190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5857884" y="2571744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8" name="Прямая соединительная линия 107"/>
          <p:cNvCxnSpPr>
            <a:stCxn id="64" idx="2"/>
          </p:cNvCxnSpPr>
          <p:nvPr/>
        </p:nvCxnSpPr>
        <p:spPr>
          <a:xfrm rot="10800000">
            <a:off x="5643570" y="2571745"/>
            <a:ext cx="214314" cy="107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>
            <a:stCxn id="64" idx="2"/>
          </p:cNvCxnSpPr>
          <p:nvPr/>
        </p:nvCxnSpPr>
        <p:spPr>
          <a:xfrm rot="10800000" flipV="1">
            <a:off x="5643570" y="2678900"/>
            <a:ext cx="214314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>
            <a:stCxn id="64" idx="6"/>
          </p:cNvCxnSpPr>
          <p:nvPr/>
        </p:nvCxnSpPr>
        <p:spPr>
          <a:xfrm flipV="1">
            <a:off x="6072198" y="2571744"/>
            <a:ext cx="214314" cy="107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stCxn id="64" idx="6"/>
          </p:cNvCxnSpPr>
          <p:nvPr/>
        </p:nvCxnSpPr>
        <p:spPr>
          <a:xfrm>
            <a:off x="6072198" y="2678901"/>
            <a:ext cx="214314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4857752" y="3429000"/>
            <a:ext cx="357190" cy="285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/>
        </p:nvSpPr>
        <p:spPr>
          <a:xfrm>
            <a:off x="4929190" y="3214686"/>
            <a:ext cx="214314" cy="2143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3" name="Прямая соединительная линия 122"/>
          <p:cNvCxnSpPr>
            <a:stCxn id="121" idx="1"/>
          </p:cNvCxnSpPr>
          <p:nvPr/>
        </p:nvCxnSpPr>
        <p:spPr>
          <a:xfrm rot="16200000" flipV="1">
            <a:off x="4893471" y="3178967"/>
            <a:ext cx="102824" cy="31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>
            <a:endCxn id="121" idx="0"/>
          </p:cNvCxnSpPr>
          <p:nvPr/>
        </p:nvCxnSpPr>
        <p:spPr>
          <a:xfrm>
            <a:off x="4929190" y="3143248"/>
            <a:ext cx="107157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>
            <a:stCxn id="121" idx="0"/>
          </p:cNvCxnSpPr>
          <p:nvPr/>
        </p:nvCxnSpPr>
        <p:spPr>
          <a:xfrm rot="5400000" flipH="1" flipV="1">
            <a:off x="5054206" y="3125389"/>
            <a:ext cx="71438" cy="107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>
            <a:stCxn id="121" idx="7"/>
          </p:cNvCxnSpPr>
          <p:nvPr/>
        </p:nvCxnSpPr>
        <p:spPr>
          <a:xfrm rot="5400000" flipH="1" flipV="1">
            <a:off x="5076399" y="3178967"/>
            <a:ext cx="102824" cy="31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>
            <a:stCxn id="64" idx="1"/>
          </p:cNvCxnSpPr>
          <p:nvPr/>
        </p:nvCxnSpPr>
        <p:spPr>
          <a:xfrm rot="16200000" flipV="1">
            <a:off x="5822165" y="2536025"/>
            <a:ext cx="102824" cy="31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>
            <a:endCxn id="64" idx="0"/>
          </p:cNvCxnSpPr>
          <p:nvPr/>
        </p:nvCxnSpPr>
        <p:spPr>
          <a:xfrm>
            <a:off x="5857884" y="2500306"/>
            <a:ext cx="107157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>
            <a:stCxn id="64" idx="0"/>
            <a:endCxn id="64" idx="7"/>
          </p:cNvCxnSpPr>
          <p:nvPr/>
        </p:nvCxnSpPr>
        <p:spPr>
          <a:xfrm rot="16200000" flipH="1">
            <a:off x="5987233" y="2549552"/>
            <a:ext cx="31386" cy="75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>
            <a:stCxn id="64" idx="7"/>
          </p:cNvCxnSpPr>
          <p:nvPr/>
        </p:nvCxnSpPr>
        <p:spPr>
          <a:xfrm rot="5400000" flipH="1" flipV="1">
            <a:off x="6005093" y="2536025"/>
            <a:ext cx="102824" cy="313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>
            <a:stCxn id="64" idx="0"/>
          </p:cNvCxnSpPr>
          <p:nvPr/>
        </p:nvCxnSpPr>
        <p:spPr>
          <a:xfrm rot="5400000" flipH="1" flipV="1">
            <a:off x="5982902" y="2482447"/>
            <a:ext cx="71436" cy="107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>
            <a:stCxn id="121" idx="6"/>
          </p:cNvCxnSpPr>
          <p:nvPr/>
        </p:nvCxnSpPr>
        <p:spPr>
          <a:xfrm>
            <a:off x="5143504" y="3321843"/>
            <a:ext cx="142876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>
            <a:stCxn id="121" idx="2"/>
          </p:cNvCxnSpPr>
          <p:nvPr/>
        </p:nvCxnSpPr>
        <p:spPr>
          <a:xfrm rot="10800000" flipV="1">
            <a:off x="4786314" y="3321842"/>
            <a:ext cx="142876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/>
          <p:cNvCxnSpPr>
            <a:stCxn id="121" idx="6"/>
          </p:cNvCxnSpPr>
          <p:nvPr/>
        </p:nvCxnSpPr>
        <p:spPr>
          <a:xfrm flipV="1">
            <a:off x="5143504" y="3286124"/>
            <a:ext cx="142876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>
            <a:stCxn id="121" idx="2"/>
          </p:cNvCxnSpPr>
          <p:nvPr/>
        </p:nvCxnSpPr>
        <p:spPr>
          <a:xfrm rot="10800000">
            <a:off x="4786314" y="3286125"/>
            <a:ext cx="142876" cy="357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>
            <a:stCxn id="121" idx="2"/>
          </p:cNvCxnSpPr>
          <p:nvPr/>
        </p:nvCxnSpPr>
        <p:spPr>
          <a:xfrm rot="10800000">
            <a:off x="4857752" y="3214687"/>
            <a:ext cx="71438" cy="107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>
            <a:stCxn id="121" idx="6"/>
          </p:cNvCxnSpPr>
          <p:nvPr/>
        </p:nvCxnSpPr>
        <p:spPr>
          <a:xfrm flipV="1">
            <a:off x="5143504" y="3214686"/>
            <a:ext cx="71438" cy="107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Равнобедренный треугольник 172"/>
          <p:cNvSpPr/>
          <p:nvPr/>
        </p:nvSpPr>
        <p:spPr>
          <a:xfrm>
            <a:off x="4857752" y="4000504"/>
            <a:ext cx="357190" cy="35719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 flipV="1">
            <a:off x="4929190" y="3857628"/>
            <a:ext cx="214314" cy="142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1" name="Прямая соединительная линия 180"/>
          <p:cNvCxnSpPr>
            <a:endCxn id="175" idx="1"/>
          </p:cNvCxnSpPr>
          <p:nvPr/>
        </p:nvCxnSpPr>
        <p:spPr>
          <a:xfrm rot="5400000">
            <a:off x="4857752" y="3857628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>
            <a:endCxn id="175" idx="2"/>
          </p:cNvCxnSpPr>
          <p:nvPr/>
        </p:nvCxnSpPr>
        <p:spPr>
          <a:xfrm>
            <a:off x="4929190" y="3786190"/>
            <a:ext cx="107157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>
            <a:stCxn id="175" idx="3"/>
          </p:cNvCxnSpPr>
          <p:nvPr/>
        </p:nvCxnSpPr>
        <p:spPr>
          <a:xfrm flipV="1">
            <a:off x="5143504" y="3786190"/>
            <a:ext cx="1588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Прямая соединительная линия 192"/>
          <p:cNvCxnSpPr>
            <a:endCxn id="175" idx="2"/>
          </p:cNvCxnSpPr>
          <p:nvPr/>
        </p:nvCxnSpPr>
        <p:spPr>
          <a:xfrm rot="10800000" flipV="1">
            <a:off x="5036348" y="3786190"/>
            <a:ext cx="107157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единительная линия 194"/>
          <p:cNvCxnSpPr>
            <a:stCxn id="175" idx="3"/>
          </p:cNvCxnSpPr>
          <p:nvPr/>
        </p:nvCxnSpPr>
        <p:spPr>
          <a:xfrm flipV="1">
            <a:off x="5143504" y="3857628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>
            <a:stCxn id="175" idx="3"/>
          </p:cNvCxnSpPr>
          <p:nvPr/>
        </p:nvCxnSpPr>
        <p:spPr>
          <a:xfrm>
            <a:off x="5143504" y="3929066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единительная линия 199"/>
          <p:cNvCxnSpPr>
            <a:stCxn id="175" idx="1"/>
          </p:cNvCxnSpPr>
          <p:nvPr/>
        </p:nvCxnSpPr>
        <p:spPr>
          <a:xfrm rot="10800000">
            <a:off x="4786314" y="3857628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>
            <a:stCxn id="175" idx="1"/>
          </p:cNvCxnSpPr>
          <p:nvPr/>
        </p:nvCxnSpPr>
        <p:spPr>
          <a:xfrm rot="10800000" flipV="1">
            <a:off x="4786314" y="3929066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Равнобедренный треугольник 202"/>
          <p:cNvSpPr/>
          <p:nvPr/>
        </p:nvSpPr>
        <p:spPr>
          <a:xfrm>
            <a:off x="5786446" y="3357562"/>
            <a:ext cx="357190" cy="35719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" name="Прямоугольник 203"/>
          <p:cNvSpPr/>
          <p:nvPr/>
        </p:nvSpPr>
        <p:spPr>
          <a:xfrm flipV="1">
            <a:off x="5857884" y="3214686"/>
            <a:ext cx="214314" cy="142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3" name="Прямая соединительная линия 212"/>
          <p:cNvCxnSpPr>
            <a:endCxn id="204" idx="2"/>
          </p:cNvCxnSpPr>
          <p:nvPr/>
        </p:nvCxnSpPr>
        <p:spPr>
          <a:xfrm>
            <a:off x="5857884" y="3143248"/>
            <a:ext cx="107157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/>
          <p:cNvCxnSpPr>
            <a:endCxn id="204" idx="1"/>
          </p:cNvCxnSpPr>
          <p:nvPr/>
        </p:nvCxnSpPr>
        <p:spPr>
          <a:xfrm rot="5400000">
            <a:off x="5786446" y="3214686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/>
          <p:cNvCxnSpPr>
            <a:endCxn id="204" idx="3"/>
          </p:cNvCxnSpPr>
          <p:nvPr/>
        </p:nvCxnSpPr>
        <p:spPr>
          <a:xfrm rot="5400000">
            <a:off x="6000760" y="3214686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>
            <a:endCxn id="204" idx="2"/>
          </p:cNvCxnSpPr>
          <p:nvPr/>
        </p:nvCxnSpPr>
        <p:spPr>
          <a:xfrm rot="10800000" flipV="1">
            <a:off x="5965042" y="3143248"/>
            <a:ext cx="107157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>
            <a:stCxn id="204" idx="3"/>
          </p:cNvCxnSpPr>
          <p:nvPr/>
        </p:nvCxnSpPr>
        <p:spPr>
          <a:xfrm flipV="1">
            <a:off x="6072198" y="3214686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Прямая соединительная линия 228"/>
          <p:cNvCxnSpPr>
            <a:stCxn id="204" idx="1"/>
          </p:cNvCxnSpPr>
          <p:nvPr/>
        </p:nvCxnSpPr>
        <p:spPr>
          <a:xfrm rot="10800000">
            <a:off x="5715008" y="3214686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Равнобедренный треугольник 231"/>
          <p:cNvSpPr/>
          <p:nvPr/>
        </p:nvSpPr>
        <p:spPr>
          <a:xfrm>
            <a:off x="6643702" y="2714620"/>
            <a:ext cx="357190" cy="35719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Прямоугольник 232"/>
          <p:cNvSpPr/>
          <p:nvPr/>
        </p:nvSpPr>
        <p:spPr>
          <a:xfrm flipV="1">
            <a:off x="6715140" y="2571744"/>
            <a:ext cx="214314" cy="1428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5" name="Прямая соединительная линия 244"/>
          <p:cNvCxnSpPr>
            <a:endCxn id="233" idx="1"/>
          </p:cNvCxnSpPr>
          <p:nvPr/>
        </p:nvCxnSpPr>
        <p:spPr>
          <a:xfrm rot="5400000">
            <a:off x="6643702" y="2571744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/>
          <p:cNvCxnSpPr>
            <a:endCxn id="233" idx="2"/>
          </p:cNvCxnSpPr>
          <p:nvPr/>
        </p:nvCxnSpPr>
        <p:spPr>
          <a:xfrm>
            <a:off x="6715140" y="2500306"/>
            <a:ext cx="107157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единительная линия 296"/>
          <p:cNvCxnSpPr>
            <a:endCxn id="233" idx="2"/>
          </p:cNvCxnSpPr>
          <p:nvPr/>
        </p:nvCxnSpPr>
        <p:spPr>
          <a:xfrm rot="10800000" flipV="1">
            <a:off x="6822298" y="2500306"/>
            <a:ext cx="107157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Прямая соединительная линия 298"/>
          <p:cNvCxnSpPr>
            <a:endCxn id="233" idx="3"/>
          </p:cNvCxnSpPr>
          <p:nvPr/>
        </p:nvCxnSpPr>
        <p:spPr>
          <a:xfrm rot="5400000">
            <a:off x="6858016" y="2571744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Прямая соединительная линия 300"/>
          <p:cNvCxnSpPr>
            <a:stCxn id="233" idx="3"/>
          </p:cNvCxnSpPr>
          <p:nvPr/>
        </p:nvCxnSpPr>
        <p:spPr>
          <a:xfrm flipV="1">
            <a:off x="6929454" y="2571744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Прямая соединительная линия 302"/>
          <p:cNvCxnSpPr>
            <a:stCxn id="233" idx="3"/>
          </p:cNvCxnSpPr>
          <p:nvPr/>
        </p:nvCxnSpPr>
        <p:spPr>
          <a:xfrm>
            <a:off x="6929454" y="2643182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единительная линия 305"/>
          <p:cNvCxnSpPr>
            <a:stCxn id="233" idx="3"/>
          </p:cNvCxnSpPr>
          <p:nvPr/>
        </p:nvCxnSpPr>
        <p:spPr>
          <a:xfrm>
            <a:off x="6929454" y="2643182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Прямая соединительная линия 308"/>
          <p:cNvCxnSpPr>
            <a:stCxn id="233" idx="1"/>
          </p:cNvCxnSpPr>
          <p:nvPr/>
        </p:nvCxnSpPr>
        <p:spPr>
          <a:xfrm rot="10800000">
            <a:off x="6572264" y="2571744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Прямая соединительная линия 310"/>
          <p:cNvCxnSpPr>
            <a:stCxn id="233" idx="1"/>
          </p:cNvCxnSpPr>
          <p:nvPr/>
        </p:nvCxnSpPr>
        <p:spPr>
          <a:xfrm rot="10800000">
            <a:off x="6572264" y="2643182"/>
            <a:ext cx="14287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Прямая соединительная линия 312"/>
          <p:cNvCxnSpPr>
            <a:stCxn id="233" idx="1"/>
          </p:cNvCxnSpPr>
          <p:nvPr/>
        </p:nvCxnSpPr>
        <p:spPr>
          <a:xfrm rot="10800000" flipV="1">
            <a:off x="6572264" y="2643182"/>
            <a:ext cx="142876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TextBox 314"/>
          <p:cNvSpPr txBox="1"/>
          <p:nvPr/>
        </p:nvSpPr>
        <p:spPr>
          <a:xfrm>
            <a:off x="6715140" y="3786190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316" name="TextBox 315"/>
          <p:cNvSpPr txBox="1"/>
          <p:nvPr/>
        </p:nvSpPr>
        <p:spPr>
          <a:xfrm>
            <a:off x="4429124" y="4500571"/>
            <a:ext cx="4572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выделение закономерности;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повторение геометрического  материала;</a:t>
            </a:r>
          </a:p>
          <a:p>
            <a:endParaRPr lang="ru-RU" sz="1600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активизировать мыслительную деятельность;</a:t>
            </a:r>
          </a:p>
          <a:p>
            <a:pPr lvl="0">
              <a:buFont typeface="Arial" pitchFamily="34" charset="0"/>
              <a:buChar char="•"/>
            </a:pPr>
            <a:endParaRPr lang="ru-RU" sz="1600" dirty="0" smtClean="0"/>
          </a:p>
          <a:p>
            <a:pPr lvl="0">
              <a:buFont typeface="Arial" pitchFamily="34" charset="0"/>
              <a:buChar char="•"/>
            </a:pPr>
            <a:r>
              <a:rPr lang="ru-RU" sz="1600" dirty="0" smtClean="0"/>
              <a:t>воспитание нравственных качеств,  </a:t>
            </a:r>
          </a:p>
          <a:p>
            <a:pPr lvl="0"/>
            <a:r>
              <a:rPr lang="ru-RU" sz="1600" dirty="0" smtClean="0"/>
              <a:t>  взаимопомощи и ответственности;</a:t>
            </a:r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  <a:p>
            <a:pPr>
              <a:buFont typeface="Arial" pitchFamily="34" charset="0"/>
              <a:buChar char="•"/>
            </a:pPr>
            <a:endParaRPr lang="ru-RU" sz="1600" dirty="0" smtClean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214422"/>
            <a:ext cx="4038600" cy="5357849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en-US" dirty="0" smtClean="0"/>
              <a:t> </a:t>
            </a:r>
            <a:r>
              <a:rPr lang="ru-RU" dirty="0" smtClean="0"/>
              <a:t>Работа по решению примеров строится</a:t>
            </a:r>
            <a:r>
              <a:rPr lang="en-US" dirty="0" smtClean="0"/>
              <a:t> </a:t>
            </a:r>
            <a:r>
              <a:rPr lang="ru-RU" dirty="0" smtClean="0"/>
              <a:t>на основе дифференциации по уровню сложности.;</a:t>
            </a:r>
          </a:p>
          <a:p>
            <a:endParaRPr lang="ru-RU" dirty="0" smtClean="0"/>
          </a:p>
          <a:p>
            <a:r>
              <a:rPr lang="ru-RU" dirty="0" smtClean="0"/>
              <a:t>Обратная связь осуществляется с использованием сигнальных карточек «Светофора».</a:t>
            </a:r>
            <a:r>
              <a:rPr lang="en-US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1214422"/>
            <a:ext cx="4038600" cy="535784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u="sng" dirty="0" smtClean="0"/>
              <a:t>На доске:</a:t>
            </a:r>
          </a:p>
          <a:p>
            <a:pPr>
              <a:buNone/>
            </a:pPr>
            <a:r>
              <a:rPr lang="ru-RU" b="1" dirty="0" smtClean="0"/>
              <a:t>«Колокольчики»</a:t>
            </a:r>
            <a:r>
              <a:rPr lang="ru-RU" dirty="0" smtClean="0"/>
              <a:t> (сильные учащиеся):            9 * * = 10                                  1 * * = 4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5 * * = 3                   2 * * = 9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«Васильки»</a:t>
            </a:r>
            <a:r>
              <a:rPr lang="ru-RU" dirty="0" smtClean="0"/>
              <a:t> (средние учащиеся):              5 - * = 4                         8 - * = 7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7 + * = 6                     3 + * = 5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/>
              <a:t>«Ромашки»</a:t>
            </a:r>
            <a:r>
              <a:rPr lang="ru-RU" dirty="0" smtClean="0"/>
              <a:t> (слабые учащиеся):             9 + 1 = *                        8 – 1 = *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10 – 1  = *                     6 + 1 = *</a:t>
            </a:r>
          </a:p>
          <a:p>
            <a:endParaRPr lang="ru-RU" dirty="0"/>
          </a:p>
        </p:txBody>
      </p:sp>
      <p:pic>
        <p:nvPicPr>
          <p:cNvPr id="8" name="Рисунок 7" descr="saQz4Y0ilqiqLffAEaSx7qPyTmEY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5000636"/>
            <a:ext cx="571501" cy="571501"/>
          </a:xfrm>
          <a:prstGeom prst="rect">
            <a:avLst/>
          </a:prstGeom>
        </p:spPr>
      </p:pic>
      <p:pic>
        <p:nvPicPr>
          <p:cNvPr id="9" name="Рисунок 8" descr="383122-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4843" y="3286124"/>
            <a:ext cx="500066" cy="500066"/>
          </a:xfrm>
          <a:prstGeom prst="rect">
            <a:avLst/>
          </a:prstGeom>
        </p:spPr>
      </p:pic>
      <p:pic>
        <p:nvPicPr>
          <p:cNvPr id="17" name="Рисунок 16" descr="p9_logo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1357298"/>
            <a:ext cx="582170" cy="64294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Обобщение. Подведение итогов.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3116"/>
            <a:ext cx="4038600" cy="4500594"/>
          </a:xfrm>
        </p:spPr>
        <p:txBody>
          <a:bodyPr/>
          <a:lstStyle/>
          <a:p>
            <a:r>
              <a:rPr lang="ru-RU" dirty="0" smtClean="0"/>
              <a:t>Счет прямой и обратный. </a:t>
            </a:r>
          </a:p>
          <a:p>
            <a:pPr algn="ctr">
              <a:buNone/>
            </a:pPr>
            <a:r>
              <a:rPr lang="ru-RU" sz="2000" u="sng" dirty="0" smtClean="0"/>
              <a:t>Фронтальная работа</a:t>
            </a:r>
          </a:p>
          <a:p>
            <a:pPr>
              <a:buNone/>
            </a:pPr>
            <a:r>
              <a:rPr lang="ru-RU" sz="2000" dirty="0" smtClean="0"/>
              <a:t>1 ряд – сосчитать от 3 до 8 и обратно,</a:t>
            </a:r>
          </a:p>
          <a:p>
            <a:pPr>
              <a:buNone/>
            </a:pPr>
            <a:r>
              <a:rPr lang="ru-RU" sz="2000" dirty="0" smtClean="0"/>
              <a:t>2 ряд – сосчитать от 5 до 1 и обратно, </a:t>
            </a:r>
          </a:p>
          <a:p>
            <a:pPr>
              <a:buNone/>
            </a:pPr>
            <a:r>
              <a:rPr lang="ru-RU" sz="2000" dirty="0" smtClean="0"/>
              <a:t>3 ряд – сосчитать от 9 до 4 и обратно, </a:t>
            </a:r>
          </a:p>
          <a:p>
            <a:pPr>
              <a:buNone/>
            </a:pPr>
            <a:r>
              <a:rPr lang="ru-RU" sz="2000" dirty="0" smtClean="0"/>
              <a:t>а теперь все вместе:</a:t>
            </a:r>
          </a:p>
          <a:p>
            <a:pPr>
              <a:buNone/>
            </a:pPr>
            <a:r>
              <a:rPr lang="ru-RU" sz="2000" dirty="0" smtClean="0"/>
              <a:t>от 1 до 10 и обратно. </a:t>
            </a:r>
          </a:p>
          <a:p>
            <a:pPr algn="ctr">
              <a:buNone/>
            </a:pPr>
            <a:r>
              <a:rPr lang="ru-RU" sz="2000" b="1" dirty="0" smtClean="0"/>
              <a:t>Молодцы!</a:t>
            </a:r>
          </a:p>
          <a:p>
            <a:endParaRPr lang="ru-RU" sz="20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4500594"/>
          </a:xfrm>
        </p:spPr>
        <p:txBody>
          <a:bodyPr/>
          <a:lstStyle/>
          <a:p>
            <a:r>
              <a:rPr lang="ru-RU" dirty="0" smtClean="0"/>
              <a:t>Регулирующий компонент УД;</a:t>
            </a:r>
          </a:p>
          <a:p>
            <a:r>
              <a:rPr lang="ru-RU" dirty="0" smtClean="0"/>
              <a:t>Рефлексия на основе самооценки и самоконтроля с помощью прогнозирования.</a:t>
            </a:r>
          </a:p>
          <a:p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2143108" y="1214422"/>
            <a:ext cx="285752" cy="1000132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143636" y="1214422"/>
            <a:ext cx="285752" cy="1000132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XII</a:t>
            </a:r>
            <a:r>
              <a:rPr lang="ru-RU" b="1" dirty="0" smtClean="0"/>
              <a:t> . </a:t>
            </a:r>
            <a:r>
              <a:rPr lang="ru-RU" b="1" u="sng" dirty="0" smtClean="0"/>
              <a:t>Оценивание работы.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372476" cy="4525963"/>
          </a:xfrm>
        </p:spPr>
        <p:txBody>
          <a:bodyPr/>
          <a:lstStyle/>
          <a:p>
            <a:r>
              <a:rPr lang="ru-RU" dirty="0" smtClean="0"/>
              <a:t>Выявление  комфортности учащихся на уроке.</a:t>
            </a:r>
          </a:p>
          <a:p>
            <a:pPr>
              <a:buNone/>
            </a:pPr>
            <a:r>
              <a:rPr lang="ru-RU" sz="2000" dirty="0" smtClean="0"/>
              <a:t>              - радость, </a:t>
            </a:r>
          </a:p>
          <a:p>
            <a:pPr>
              <a:buNone/>
            </a:pPr>
            <a:r>
              <a:rPr lang="ru-RU" sz="2000" dirty="0" smtClean="0"/>
              <a:t>                интерес;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2000" dirty="0" smtClean="0"/>
              <a:t>          - безразличие,</a:t>
            </a:r>
          </a:p>
          <a:p>
            <a:pPr>
              <a:buNone/>
            </a:pPr>
            <a:r>
              <a:rPr lang="ru-RU" sz="1800" dirty="0" smtClean="0"/>
              <a:t>              </a:t>
            </a:r>
            <a:r>
              <a:rPr lang="ru-RU" sz="2000" dirty="0" smtClean="0"/>
              <a:t>отсутствие</a:t>
            </a:r>
          </a:p>
          <a:p>
            <a:pPr>
              <a:buNone/>
            </a:pPr>
            <a:r>
              <a:rPr lang="ru-RU" sz="1800" dirty="0" smtClean="0"/>
              <a:t>              </a:t>
            </a:r>
            <a:r>
              <a:rPr lang="ru-RU" sz="2000" dirty="0" smtClean="0"/>
              <a:t>интереса;</a:t>
            </a:r>
          </a:p>
          <a:p>
            <a:pPr>
              <a:buNone/>
            </a:pPr>
            <a:r>
              <a:rPr lang="ru-RU" sz="2000" dirty="0" smtClean="0"/>
              <a:t>             </a:t>
            </a:r>
          </a:p>
          <a:p>
            <a:pPr>
              <a:buNone/>
            </a:pPr>
            <a:r>
              <a:rPr lang="ru-RU" sz="2000" dirty="0" smtClean="0"/>
              <a:t>            - не понял </a:t>
            </a:r>
          </a:p>
          <a:p>
            <a:pPr>
              <a:buNone/>
            </a:pPr>
            <a:r>
              <a:rPr lang="ru-RU" sz="2000" dirty="0" smtClean="0"/>
              <a:t>              тему.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IMG_1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250273"/>
            <a:ext cx="6143636" cy="4393437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357158" y="2786058"/>
            <a:ext cx="285752" cy="357190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57158" y="3786190"/>
            <a:ext cx="285752" cy="357190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57158" y="5286388"/>
            <a:ext cx="285752" cy="35719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Разработка урока математики в 1 классе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Тема:</a:t>
            </a:r>
            <a:r>
              <a:rPr lang="ru-RU" sz="3300" b="1" dirty="0" smtClean="0"/>
              <a:t>                «</a:t>
            </a:r>
            <a:r>
              <a:rPr lang="ru-RU" sz="3300" dirty="0" smtClean="0"/>
              <a:t>Числа от 1 до 10». </a:t>
            </a:r>
          </a:p>
          <a:p>
            <a:pPr>
              <a:buNone/>
            </a:pPr>
            <a:r>
              <a:rPr lang="ru-RU" sz="3300" dirty="0" smtClean="0"/>
              <a:t> </a:t>
            </a:r>
          </a:p>
          <a:p>
            <a:pPr>
              <a:buNone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Тип урока:</a:t>
            </a:r>
            <a:r>
              <a:rPr lang="ru-RU" sz="3600" b="1" dirty="0" smtClean="0"/>
              <a:t> </a:t>
            </a:r>
            <a:r>
              <a:rPr lang="ru-RU" sz="3300" b="1" dirty="0" smtClean="0"/>
              <a:t>   </a:t>
            </a:r>
            <a:r>
              <a:rPr lang="ru-RU" sz="3300" dirty="0" smtClean="0"/>
              <a:t>Закрепление изученного материала.</a:t>
            </a:r>
          </a:p>
          <a:p>
            <a:pPr>
              <a:buNone/>
            </a:pPr>
            <a:r>
              <a:rPr lang="ru-RU" sz="3300" dirty="0" smtClean="0"/>
              <a:t> </a:t>
            </a:r>
          </a:p>
          <a:p>
            <a:pPr>
              <a:buNone/>
            </a:pPr>
            <a:r>
              <a:rPr lang="ru-RU" sz="3600" b="1" dirty="0" smtClean="0"/>
              <a:t>Программа:  </a:t>
            </a:r>
            <a:r>
              <a:rPr lang="ru-RU" sz="3600" dirty="0" smtClean="0"/>
              <a:t>«Школа России»</a:t>
            </a:r>
            <a:r>
              <a:rPr lang="ru-RU" sz="3300" dirty="0" smtClean="0"/>
              <a:t> </a:t>
            </a:r>
          </a:p>
          <a:p>
            <a:pPr>
              <a:buNone/>
            </a:pPr>
            <a:r>
              <a:rPr lang="ru-RU" sz="3300" dirty="0" smtClean="0"/>
              <a:t>                            </a:t>
            </a:r>
          </a:p>
          <a:p>
            <a:pPr>
              <a:buNone/>
            </a:pPr>
            <a:endParaRPr lang="ru-RU" sz="3300" b="1" dirty="0" smtClean="0"/>
          </a:p>
          <a:p>
            <a:pPr>
              <a:buNone/>
            </a:pPr>
            <a:r>
              <a:rPr lang="ru-RU" sz="3600" b="1" dirty="0" smtClean="0"/>
              <a:t>Авторы:           </a:t>
            </a:r>
            <a:r>
              <a:rPr lang="ru-RU" sz="3300" dirty="0" smtClean="0"/>
              <a:t>М. И. Моро, Ю. М. Колягин, М. А.                                                         </a:t>
            </a:r>
          </a:p>
          <a:p>
            <a:pPr>
              <a:buNone/>
            </a:pPr>
            <a:r>
              <a:rPr lang="ru-RU" sz="3300" dirty="0" smtClean="0"/>
              <a:t>                             </a:t>
            </a:r>
            <a:r>
              <a:rPr lang="ru-RU" sz="3300" dirty="0" err="1" smtClean="0"/>
              <a:t>Бантова,Г</a:t>
            </a:r>
            <a:r>
              <a:rPr lang="ru-RU" sz="3300" dirty="0" smtClean="0"/>
              <a:t>. В.   </a:t>
            </a:r>
            <a:r>
              <a:rPr lang="ru-RU" sz="3300" dirty="0" err="1" smtClean="0"/>
              <a:t>Бельтюкова,С</a:t>
            </a:r>
            <a:r>
              <a:rPr lang="ru-RU" sz="3300" dirty="0" smtClean="0"/>
              <a:t>. И.  Волкова,                            </a:t>
            </a:r>
          </a:p>
          <a:p>
            <a:pPr>
              <a:buNone/>
            </a:pPr>
            <a:r>
              <a:rPr lang="ru-RU" sz="3300" dirty="0" smtClean="0"/>
              <a:t>                             С. В. Степанова.</a:t>
            </a:r>
          </a:p>
          <a:p>
            <a:endParaRPr lang="ru-RU" dirty="0"/>
          </a:p>
        </p:txBody>
      </p:sp>
      <p:pic>
        <p:nvPicPr>
          <p:cNvPr id="4" name="Picture 7" descr="iкарт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214950"/>
            <a:ext cx="1538291" cy="13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урока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59293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sz="4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65" y="642918"/>
          <a:ext cx="8429715" cy="621792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809905"/>
                <a:gridCol w="2809905"/>
                <a:gridCol w="2809905"/>
              </a:tblGrid>
              <a:tr h="6250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</a:rPr>
                        <a:t>Обучающая:</a:t>
                      </a:r>
                    </a:p>
                    <a:p>
                      <a:pPr algn="ctr"/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C00000"/>
                          </a:solidFill>
                        </a:rPr>
                        <a:t>Развивающая:</a:t>
                      </a:r>
                      <a:endParaRPr lang="ru-RU" sz="18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C00000"/>
                          </a:solidFill>
                        </a:rPr>
                        <a:t>Воспитывающая: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447148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закрепление знаний и  умений по теме «Нумерация чисел в пределах 10»;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ru-RU" sz="1800" kern="12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совершенствовать умение решать примеры и простые задачи изученных видов;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ru-RU" sz="1800" kern="12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закрепить знания состава чисел первого десятка.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развитие прочных навыков счета в пределах 10;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ru-RU" sz="1800" kern="12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развитие внимания, памяти, логического мышления, математической речи, творческих способностей через операции анализа, синтеза, сравнения, обобщения и классификации;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ru-RU" sz="1800" kern="12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развитие эмоциональной сферы, воображения, коммуникативных способностей.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воспитание нравственных качеств, взаимопомощи и ответственности;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ru-RU" sz="1800" kern="12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воспитание аккуратности и чистоте в тетради;</a:t>
                      </a:r>
                    </a:p>
                    <a:p>
                      <a:pPr lvl="0">
                        <a:buFont typeface="Arial" pitchFamily="34" charset="0"/>
                        <a:buNone/>
                      </a:pPr>
                      <a:endParaRPr lang="ru-RU" sz="1800" kern="1200" dirty="0" smtClean="0"/>
                    </a:p>
                    <a:p>
                      <a:pPr lvl="0">
                        <a:buFont typeface="Arial" pitchFamily="34" charset="0"/>
                        <a:buChar char="•"/>
                      </a:pPr>
                      <a:r>
                        <a:rPr lang="ru-RU" sz="1800" kern="1200" dirty="0" smtClean="0"/>
                        <a:t> воспитывать любовь и уважение к культуре поведению и общению на уроке.                                      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Оборудование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1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5000" dirty="0" smtClean="0"/>
              <a:t> </a:t>
            </a: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1.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   Рисунки сказочных героев: «Петушок»,        </a:t>
            </a:r>
          </a:p>
          <a:p>
            <a:pPr lvl="0">
              <a:buNone/>
            </a:pPr>
            <a:r>
              <a:rPr lang="ru-RU" sz="9800" dirty="0" smtClean="0">
                <a:latin typeface="Arial" pitchFamily="34" charset="0"/>
                <a:cs typeface="Arial" pitchFamily="34" charset="0"/>
              </a:rPr>
              <a:t>      «Буратино»,   </a:t>
            </a:r>
          </a:p>
          <a:p>
            <a:pPr lvl="0">
              <a:buNone/>
            </a:pPr>
            <a:r>
              <a:rPr lang="ru-RU" sz="9800" dirty="0" smtClean="0">
                <a:latin typeface="Arial" pitchFamily="34" charset="0"/>
                <a:cs typeface="Arial" pitchFamily="34" charset="0"/>
              </a:rPr>
              <a:t>      «Колобок», «Паровозик с </a:t>
            </a:r>
            <a:r>
              <a:rPr lang="ru-RU" sz="9800" dirty="0" err="1" smtClean="0">
                <a:latin typeface="Arial" pitchFamily="34" charset="0"/>
                <a:cs typeface="Arial" pitchFamily="34" charset="0"/>
              </a:rPr>
              <a:t>вагончиками-примеров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 2. 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Числовой ряд от 1 до 10.</a:t>
            </a:r>
          </a:p>
          <a:p>
            <a:pPr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 3.  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Карточки с индивидуальными заданиями от      </a:t>
            </a:r>
          </a:p>
          <a:p>
            <a:pPr>
              <a:buNone/>
            </a:pPr>
            <a:r>
              <a:rPr lang="ru-RU" sz="9800" dirty="0" smtClean="0">
                <a:latin typeface="Arial" pitchFamily="34" charset="0"/>
                <a:cs typeface="Arial" pitchFamily="34" charset="0"/>
              </a:rPr>
              <a:t>      сказочных героев.</a:t>
            </a:r>
          </a:p>
          <a:p>
            <a:pPr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 4. 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Индивидуальные «кассы» разрезных цифр.</a:t>
            </a:r>
          </a:p>
          <a:p>
            <a:pPr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 5. 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Карточки с цифрами и буквами.</a:t>
            </a:r>
          </a:p>
          <a:p>
            <a:pPr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 6. 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«Волшебные домики» для игры «Засели домик»      </a:t>
            </a:r>
          </a:p>
          <a:p>
            <a:pPr>
              <a:buNone/>
            </a:pPr>
            <a:r>
              <a:rPr lang="ru-RU" sz="9800" dirty="0" smtClean="0">
                <a:latin typeface="Arial" pitchFamily="34" charset="0"/>
                <a:cs typeface="Arial" pitchFamily="34" charset="0"/>
              </a:rPr>
              <a:t>      (по составу чисел 6, 7, 8, 9).</a:t>
            </a:r>
          </a:p>
          <a:p>
            <a:pPr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 7. 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Учебник математики и рабочая тетрадь к нему,</a:t>
            </a:r>
          </a:p>
          <a:p>
            <a:pPr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 8. 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Рисунки цветов: «Колокольчик», «Василек»,  </a:t>
            </a:r>
          </a:p>
          <a:p>
            <a:pPr>
              <a:buNone/>
            </a:pPr>
            <a:r>
              <a:rPr lang="ru-RU" sz="9800" dirty="0" smtClean="0">
                <a:latin typeface="Arial" pitchFamily="34" charset="0"/>
                <a:cs typeface="Arial" pitchFamily="34" charset="0"/>
              </a:rPr>
              <a:t>      «Ромашка» (для дифференцированных заданий).</a:t>
            </a:r>
          </a:p>
          <a:p>
            <a:pPr>
              <a:buNone/>
            </a:pPr>
            <a:r>
              <a:rPr lang="ru-RU" sz="9800" b="1" dirty="0" smtClean="0">
                <a:latin typeface="Arial" pitchFamily="34" charset="0"/>
                <a:cs typeface="Arial" pitchFamily="34" charset="0"/>
              </a:rPr>
              <a:t> 9.  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Сигнальные кружки «</a:t>
            </a:r>
            <a:r>
              <a:rPr lang="ru-RU" sz="9800" dirty="0" err="1" smtClean="0">
                <a:latin typeface="Arial" pitchFamily="34" charset="0"/>
                <a:cs typeface="Arial" pitchFamily="34" charset="0"/>
              </a:rPr>
              <a:t>Светофорчик</a:t>
            </a:r>
            <a:r>
              <a:rPr lang="ru-RU" sz="9800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>
              <a:buNone/>
            </a:pPr>
            <a:r>
              <a:rPr lang="ru-RU" sz="9800" dirty="0" smtClean="0">
                <a:latin typeface="Arial" pitchFamily="34" charset="0"/>
                <a:cs typeface="Arial" pitchFamily="34" charset="0"/>
              </a:rPr>
              <a:t>                                            </a:t>
            </a:r>
          </a:p>
          <a:p>
            <a:pPr>
              <a:buNone/>
            </a:pPr>
            <a:r>
              <a:rPr lang="ru-RU" sz="4400" b="1" dirty="0" smtClean="0"/>
              <a:t> 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 </a:t>
            </a:r>
          </a:p>
          <a:p>
            <a:pPr>
              <a:buNone/>
            </a:pPr>
            <a:r>
              <a:rPr lang="ru-RU" sz="4400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 урока</a:t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229600" cy="571503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Организационный момент.                    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 мин.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Сообщение темы урока. Постановка УЗ.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1 мин.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Устный счет.                                           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 мин.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Актуализация знаний.                          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5 мин.                                                                 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Работа над темой урока.                        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 мин.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Физкультминутка.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1 мин.</a:t>
            </a:r>
          </a:p>
          <a:p>
            <a:pP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VII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Закрепление.                                           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6 мин.                                                    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Повторение с дифференцированным заданием.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8 мин.</a:t>
            </a:r>
          </a:p>
          <a:p>
            <a:pP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IX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Обобщение. Подведение итогов урока.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 мин.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Оценивание работы.                                                   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 мин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Ход урока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1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Организационный момент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/>
              <a:t>направлен на проверку готовности учащихся к работе, мобилизацию внимания, создание психологического настроя учащихся. </a:t>
            </a:r>
            <a:endParaRPr lang="ru-RU" sz="2800" dirty="0"/>
          </a:p>
        </p:txBody>
      </p:sp>
      <p:pic>
        <p:nvPicPr>
          <p:cNvPr id="4" name="Рисунок 3" descr="IMG_11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786057"/>
            <a:ext cx="5429257" cy="3786215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lvl="0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Сообщение темы урока. Постановка УЗ.</a:t>
            </a:r>
            <a:b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072229"/>
          </a:xfrm>
        </p:spPr>
        <p:txBody>
          <a:bodyPr/>
          <a:lstStyle/>
          <a:p>
            <a:pPr lvl="0">
              <a:buNone/>
            </a:pPr>
            <a:r>
              <a:rPr lang="ru-RU" sz="2800" dirty="0" smtClean="0"/>
              <a:t>Мотивационный компонент УД. Развитие познавательного интереса. Подготовка детей к активному восприятию.</a:t>
            </a:r>
          </a:p>
          <a:p>
            <a:pPr lvl="0" algn="ctr">
              <a:buNone/>
            </a:pPr>
            <a:r>
              <a:rPr lang="ru-RU" sz="2800" dirty="0" smtClean="0"/>
              <a:t>На доске: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IMG_11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143116"/>
            <a:ext cx="6286512" cy="4572032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Устный счет </a:t>
            </a:r>
            <a:r>
              <a:rPr lang="ru-RU" sz="2800" dirty="0" smtClean="0"/>
              <a:t>направлен на повторение: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3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b="1" dirty="0" smtClean="0"/>
              <a:t>- нумерации чисел в пределах 10.</a:t>
            </a:r>
          </a:p>
          <a:p>
            <a:pPr>
              <a:buNone/>
            </a:pPr>
            <a:r>
              <a:rPr lang="ru-RU" sz="2800" b="1" dirty="0" smtClean="0"/>
              <a:t> - состава чисел 6, 7, 8, 9.</a:t>
            </a:r>
            <a:endParaRPr lang="ru-RU" sz="2800" dirty="0" smtClean="0"/>
          </a:p>
          <a:p>
            <a:pPr>
              <a:buNone/>
            </a:pPr>
            <a:r>
              <a:rPr lang="ru-RU" sz="2800" dirty="0" err="1" smtClean="0"/>
              <a:t>Замотивировать</a:t>
            </a:r>
            <a:r>
              <a:rPr lang="ru-RU" sz="2800" dirty="0" smtClean="0"/>
              <a:t> с помощью проблемной ситуации, удержать внимание учащихся.</a:t>
            </a:r>
          </a:p>
          <a:p>
            <a:pPr algn="ctr">
              <a:buNone/>
            </a:pPr>
            <a:r>
              <a:rPr lang="ru-RU" sz="2800" u="sng" dirty="0" smtClean="0"/>
              <a:t>На доске задания:</a:t>
            </a:r>
          </a:p>
          <a:p>
            <a:r>
              <a:rPr lang="ru-RU" sz="2800" b="1" dirty="0" smtClean="0"/>
              <a:t>  </a:t>
            </a:r>
            <a:r>
              <a:rPr lang="ru-RU" sz="2800" dirty="0" smtClean="0"/>
              <a:t>5, 1, 4, 3,</a:t>
            </a:r>
            <a:r>
              <a:rPr lang="ru-RU" sz="2800" dirty="0"/>
              <a:t> </a:t>
            </a:r>
            <a:r>
              <a:rPr lang="ru-RU" sz="2800" dirty="0" smtClean="0"/>
              <a:t>2. – восстановить ряд чисел в  </a:t>
            </a:r>
          </a:p>
          <a:p>
            <a:pPr>
              <a:buNone/>
            </a:pPr>
            <a:r>
              <a:rPr lang="ru-RU" sz="2800" dirty="0" smtClean="0"/>
              <a:t>                              порядке возрастания.</a:t>
            </a:r>
          </a:p>
          <a:p>
            <a:r>
              <a:rPr lang="ru-RU" sz="2800" b="1" dirty="0" smtClean="0"/>
              <a:t>  </a:t>
            </a:r>
            <a:r>
              <a:rPr lang="ru-RU" sz="2800" dirty="0" smtClean="0"/>
              <a:t>Домики с числами. Проводится игра   </a:t>
            </a:r>
          </a:p>
          <a:p>
            <a:pPr>
              <a:buNone/>
            </a:pPr>
            <a:r>
              <a:rPr lang="ru-RU" sz="2800" b="1" dirty="0" smtClean="0"/>
              <a:t>«Засели домик» </a:t>
            </a:r>
            <a:r>
              <a:rPr lang="ru-RU" sz="2800" dirty="0" smtClean="0"/>
              <a:t>- развитие познавательного интереса, заинтересованность в содержании учебного процесса с помощью игры.</a:t>
            </a:r>
          </a:p>
          <a:p>
            <a:pPr>
              <a:buNone/>
            </a:pPr>
            <a:endParaRPr lang="ru-RU" sz="2800" dirty="0" smtClean="0"/>
          </a:p>
          <a:p>
            <a:r>
              <a:rPr lang="ru-RU" sz="2800" dirty="0" smtClean="0"/>
              <a:t>Работа с разрезной «кассой». Развитие операционной части на основе внимания и мышления с помощью веселых задач от «Петушка».                                                                           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Актуализация знаний учащихся </a:t>
            </a:r>
            <a:endParaRPr lang="ru-R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направлено на развитие познавательной мотивации на основе эмоциональной.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Арифметический диктант от «Буратино»</a:t>
            </a:r>
          </a:p>
          <a:p>
            <a:r>
              <a:rPr lang="ru-RU" dirty="0" smtClean="0"/>
              <a:t>удержать произвольное внимание детей;</a:t>
            </a:r>
          </a:p>
          <a:p>
            <a:r>
              <a:rPr lang="ru-RU" dirty="0" smtClean="0"/>
              <a:t>увлечь их видом деятельности;</a:t>
            </a:r>
          </a:p>
          <a:p>
            <a:pPr algn="r">
              <a:buNone/>
            </a:pPr>
            <a:r>
              <a:rPr lang="ru-RU" dirty="0" smtClean="0"/>
              <a:t>На доске :9, 8, 5, 4, 7, 2, 10.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</a:t>
            </a:r>
            <a:r>
              <a:rPr lang="ru-RU" dirty="0" err="1" smtClean="0"/>
              <a:t>Задание:назовите</a:t>
            </a: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следующего героя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К  О Л  О Б  О  К </a:t>
            </a:r>
          </a:p>
          <a:p>
            <a:pPr algn="r">
              <a:buNone/>
            </a:pPr>
            <a:r>
              <a:rPr lang="ru-RU" b="1" dirty="0" smtClean="0"/>
              <a:t>Самооценка с помощью </a:t>
            </a:r>
          </a:p>
          <a:p>
            <a:pPr algn="r">
              <a:buNone/>
            </a:pPr>
            <a:r>
              <a:rPr lang="ru-RU" b="1" dirty="0" smtClean="0"/>
              <a:t>процесса сравнения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5" name="Рисунок 4" descr="IMG_1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143248"/>
            <a:ext cx="4572000" cy="348260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</TotalTime>
  <Words>796</Words>
  <Application>Microsoft Office PowerPoint</Application>
  <PresentationFormat>Экран (4:3)</PresentationFormat>
  <Paragraphs>191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Разработка урока математики в 1 классе</vt:lpstr>
      <vt:lpstr>Задачи урока</vt:lpstr>
      <vt:lpstr>Оборудование</vt:lpstr>
      <vt:lpstr>План урока </vt:lpstr>
      <vt:lpstr>Ход урока </vt:lpstr>
      <vt:lpstr>II. Сообщение темы урока. Постановка УЗ. </vt:lpstr>
      <vt:lpstr>III . Устный счет направлен на повторение: </vt:lpstr>
      <vt:lpstr>IV. Актуализация знаний учащихся </vt:lpstr>
      <vt:lpstr> V. Работа над темой урока</vt:lpstr>
      <vt:lpstr>VI. Физкультминутка-переключение на другой вид деятельности. </vt:lpstr>
      <vt:lpstr>VII.  Закрепление </vt:lpstr>
      <vt:lpstr>IX. Повторение.</vt:lpstr>
      <vt:lpstr>X. Обобщение. Подведение итогов.</vt:lpstr>
      <vt:lpstr>XII . Оценивание работы.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Artem</dc:creator>
  <cp:lastModifiedBy>Atlant</cp:lastModifiedBy>
  <cp:revision>171</cp:revision>
  <dcterms:created xsi:type="dcterms:W3CDTF">2010-10-12T17:52:45Z</dcterms:created>
  <dcterms:modified xsi:type="dcterms:W3CDTF">2015-09-21T18:13:51Z</dcterms:modified>
</cp:coreProperties>
</file>