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05C7655-65B6-49C0-A727-CABD203024B2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49212E5-A897-4436-89E1-F8C8FA75A0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7"/>
          </a:xfrm>
        </p:spPr>
        <p:txBody>
          <a:bodyPr/>
          <a:lstStyle/>
          <a:p>
            <a:r>
              <a:rPr lang="ru-RU" dirty="0" smtClean="0"/>
              <a:t>Золотой век Возрождения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616624" cy="13457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 учитель русского языка, литературы, МХК</a:t>
            </a:r>
          </a:p>
          <a:p>
            <a:pPr algn="r"/>
            <a:r>
              <a:rPr lang="ru-RU" dirty="0" smtClean="0"/>
              <a:t> Губанова В.А.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Портретная живопись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Портрет Изабеллы де Эсте</a:t>
            </a:r>
            <a:endParaRPr lang="ru-RU" dirty="0"/>
          </a:p>
        </p:txBody>
      </p:sp>
      <p:pic>
        <p:nvPicPr>
          <p:cNvPr id="8" name="Содержимое 7" descr="241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8854" y="2449513"/>
            <a:ext cx="2956880" cy="39512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573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Портрет </a:t>
            </a:r>
            <a:r>
              <a:rPr lang="ru-RU" dirty="0" err="1" smtClean="0"/>
              <a:t>Джинервы</a:t>
            </a:r>
            <a:r>
              <a:rPr lang="ru-RU" dirty="0" smtClean="0"/>
              <a:t> Бенчи</a:t>
            </a:r>
            <a:endParaRPr lang="ru-RU" dirty="0"/>
          </a:p>
        </p:txBody>
      </p:sp>
      <p:pic>
        <p:nvPicPr>
          <p:cNvPr id="7" name="Содержимое 6" descr="1300017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43873" y="2449513"/>
            <a:ext cx="3244078" cy="39512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Джоконда</a:t>
            </a:r>
            <a:endParaRPr lang="ru-RU" dirty="0"/>
          </a:p>
        </p:txBody>
      </p:sp>
      <p:pic>
        <p:nvPicPr>
          <p:cNvPr id="9" name="Содержимое 8" descr="marufnaghsh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2888" y="1774825"/>
            <a:ext cx="3138224" cy="462597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13312"/>
          </a:xfrm>
        </p:spPr>
        <p:txBody>
          <a:bodyPr/>
          <a:lstStyle/>
          <a:p>
            <a:pPr algn="ctr"/>
            <a:r>
              <a:rPr lang="ru-RU" dirty="0" smtClean="0"/>
              <a:t>Микеланджело «</a:t>
            </a:r>
            <a:r>
              <a:rPr lang="ru-RU" dirty="0" err="1" smtClean="0"/>
              <a:t>Пьета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pieta-500x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012" y="1552985"/>
            <a:ext cx="4977284" cy="51112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«Страшный суд» фреска</a:t>
            </a:r>
            <a:endParaRPr lang="ru-RU" dirty="0"/>
          </a:p>
        </p:txBody>
      </p:sp>
      <p:pic>
        <p:nvPicPr>
          <p:cNvPr id="4" name="Содержимое 3" descr="8a6ad_Roma_CapillaSixtina_MuseoVaticano_Itali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0125" y="1623452"/>
            <a:ext cx="4732156" cy="497389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Купол собора Святого Петра Рим</a:t>
            </a:r>
            <a:endParaRPr lang="ru-RU" dirty="0"/>
          </a:p>
        </p:txBody>
      </p:sp>
      <p:pic>
        <p:nvPicPr>
          <p:cNvPr id="6" name="Содержимое 5" descr="ugyxcmiwn77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669492"/>
            <a:ext cx="6192688" cy="504493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Титаны </a:t>
            </a:r>
            <a:r>
              <a:rPr lang="ru-RU" dirty="0"/>
              <a:t>В</a:t>
            </a:r>
            <a:r>
              <a:rPr lang="ru-RU" dirty="0" smtClean="0"/>
              <a:t>ысокого 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конце 15 – нач.16в. в рамках итальянского Возрождения сформировалась художественная культура не имевшая равных по своим идеалам и эстетическим ценностям. Высокое Возрождение – это период ослепительно ярких взлётов в искусстве и одновременно трагических падений и кризисов в государственной жизни Италии.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Титаны Высокого 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Художники в это время прекрасно осознавали своё предназначение. Они прекрасно усвоили законы изображения трехмерного пространства, постигли тайны рисунка, колорита .В их произведениях появились свобода, гармония и естественность движений.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Титаны Высокого 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Крупнейшим центром художественной культуры в это время становится Рим. Папы римские Юлий </a:t>
            </a:r>
            <a:r>
              <a:rPr lang="en-US" dirty="0" smtClean="0"/>
              <a:t>II </a:t>
            </a:r>
            <a:r>
              <a:rPr lang="ru-RU" dirty="0" smtClean="0"/>
              <a:t>и Лев </a:t>
            </a:r>
            <a:r>
              <a:rPr lang="en-US" dirty="0" smtClean="0"/>
              <a:t>X</a:t>
            </a:r>
            <a:r>
              <a:rPr lang="ru-RU" dirty="0" smtClean="0"/>
              <a:t> делали всё возможное для того, чтобы город, более тысячи лет пролежавший в руинах, вновь превратился в центр мира. Неаполь и Милан тщетно пытались удержать своих мастеров. Рим становился центром мирового искусства.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Возрождения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Основоположник  Высокого Возрождения </a:t>
            </a:r>
            <a:r>
              <a:rPr lang="ru-RU" dirty="0" err="1" smtClean="0"/>
              <a:t>Донато</a:t>
            </a:r>
            <a:r>
              <a:rPr lang="ru-RU" dirty="0" smtClean="0"/>
              <a:t> </a:t>
            </a:r>
            <a:r>
              <a:rPr lang="ru-RU" dirty="0" err="1" smtClean="0"/>
              <a:t>Браманте</a:t>
            </a:r>
            <a:r>
              <a:rPr lang="ru-RU" dirty="0" smtClean="0"/>
              <a:t> (1444 - 1514). Он сумел соединить дух античной архитектуры с лучшими достижениями зодчих той эпохи.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Санта-Мария </a:t>
            </a:r>
            <a:r>
              <a:rPr lang="ru-RU" dirty="0" err="1" smtClean="0"/>
              <a:t>делла</a:t>
            </a:r>
            <a:r>
              <a:rPr lang="ru-RU" dirty="0" smtClean="0"/>
              <a:t> </a:t>
            </a:r>
            <a:r>
              <a:rPr lang="ru-RU" dirty="0" err="1" smtClean="0"/>
              <a:t>Грацие</a:t>
            </a:r>
            <a:r>
              <a:rPr lang="ru-RU" dirty="0" smtClean="0"/>
              <a:t> (Милан)</a:t>
            </a:r>
            <a:endParaRPr lang="ru-RU" dirty="0"/>
          </a:p>
        </p:txBody>
      </p:sp>
      <p:pic>
        <p:nvPicPr>
          <p:cNvPr id="6" name="Содержимое 5" descr="santa-maria-graz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464496" cy="4536503"/>
          </a:xfrm>
        </p:spPr>
      </p:pic>
      <p:pic>
        <p:nvPicPr>
          <p:cNvPr id="7" name="Содержимое 6" descr="Santa_maria_delle_grazie_CCBY_francesco_sgroi_at_flickr_mitte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28800"/>
            <a:ext cx="4316288" cy="44644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монастыря </a:t>
            </a:r>
            <a:r>
              <a:rPr lang="ru-RU" dirty="0" err="1" smtClean="0"/>
              <a:t>Сан-Пьетро</a:t>
            </a:r>
            <a:r>
              <a:rPr lang="ru-RU" dirty="0" smtClean="0"/>
              <a:t> ин </a:t>
            </a:r>
            <a:r>
              <a:rPr lang="ru-RU" dirty="0" err="1" smtClean="0"/>
              <a:t>Монторио</a:t>
            </a:r>
            <a:endParaRPr lang="ru-RU" dirty="0"/>
          </a:p>
        </p:txBody>
      </p:sp>
      <p:pic>
        <p:nvPicPr>
          <p:cNvPr id="6" name="Содержимое 5" descr="0008-002-Epokha-Vozrozhdenija-v-iskusst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774825"/>
            <a:ext cx="6167967" cy="46259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Художественный мир </a:t>
            </a:r>
            <a:r>
              <a:rPr lang="ru-RU" dirty="0"/>
              <a:t>Л</a:t>
            </a:r>
            <a:r>
              <a:rPr lang="ru-RU" dirty="0" smtClean="0"/>
              <a:t>еонардо да Винчи</a:t>
            </a:r>
            <a:endParaRPr lang="ru-RU" dirty="0"/>
          </a:p>
        </p:txBody>
      </p:sp>
      <p:pic>
        <p:nvPicPr>
          <p:cNvPr id="4" name="Содержимое 3" descr="JuaJzEl7Jx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240" y="2246820"/>
            <a:ext cx="3017520" cy="368198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Художественный мир Леонардо да Винчи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Мадонна </a:t>
            </a:r>
            <a:r>
              <a:rPr lang="ru-RU" dirty="0" err="1" smtClean="0"/>
              <a:t>Литта</a:t>
            </a:r>
            <a:endParaRPr lang="ru-RU" dirty="0"/>
          </a:p>
        </p:txBody>
      </p:sp>
      <p:pic>
        <p:nvPicPr>
          <p:cNvPr id="9" name="Содержимое 8" descr="0814854a0eeaf694ff630aa55ed60e7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528392" cy="417646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25735"/>
          </a:xfrm>
        </p:spPr>
        <p:txBody>
          <a:bodyPr/>
          <a:lstStyle/>
          <a:p>
            <a:r>
              <a:rPr lang="ru-RU" dirty="0" smtClean="0"/>
              <a:t>               Мадонна Бенуа</a:t>
            </a:r>
            <a:endParaRPr lang="ru-RU" dirty="0"/>
          </a:p>
        </p:txBody>
      </p:sp>
      <p:pic>
        <p:nvPicPr>
          <p:cNvPr id="10" name="Содержимое 9" descr="79040983_Leonardo_da_VinchiMadonna_Benu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3608" y="2449513"/>
            <a:ext cx="2464608" cy="39512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77</TotalTime>
  <Words>233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Золотой век Возрождения</vt:lpstr>
      <vt:lpstr>Титаны Высокого Возрождения</vt:lpstr>
      <vt:lpstr>Титаны Высокого Возрождения</vt:lpstr>
      <vt:lpstr>Титаны Высокого Возрождения</vt:lpstr>
      <vt:lpstr>Архитектура Возрождения</vt:lpstr>
      <vt:lpstr>Церковь Санта-Мария делла Грацие (Милан)</vt:lpstr>
      <vt:lpstr>Церковь монастыря Сан-Пьетро ин Монторио</vt:lpstr>
      <vt:lpstr>Художественный мир Леонардо да Винчи</vt:lpstr>
      <vt:lpstr>Художественный мир Леонардо да Винчи </vt:lpstr>
      <vt:lpstr>Портретная живопись</vt:lpstr>
      <vt:lpstr>Джоконда</vt:lpstr>
      <vt:lpstr>Микеланджело «Пьета»</vt:lpstr>
      <vt:lpstr>«Страшный суд» фреска</vt:lpstr>
      <vt:lpstr>Купол собора Святого Петра Рим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Золотой век Возрождения</dc:title>
  <dc:creator>drbraun</dc:creator>
  <cp:lastModifiedBy>drbraun</cp:lastModifiedBy>
  <cp:revision>8</cp:revision>
  <dcterms:created xsi:type="dcterms:W3CDTF">2014-04-24T15:29:43Z</dcterms:created>
  <dcterms:modified xsi:type="dcterms:W3CDTF">2014-04-24T16:47:20Z</dcterms:modified>
</cp:coreProperties>
</file>