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21" r:id="rId4"/>
    <p:sldId id="322" r:id="rId5"/>
    <p:sldId id="323" r:id="rId6"/>
    <p:sldId id="324" r:id="rId7"/>
    <p:sldId id="320" r:id="rId8"/>
    <p:sldId id="271" r:id="rId9"/>
    <p:sldId id="261" r:id="rId10"/>
    <p:sldId id="299" r:id="rId11"/>
    <p:sldId id="276" r:id="rId12"/>
    <p:sldId id="300" r:id="rId13"/>
    <p:sldId id="278" r:id="rId14"/>
    <p:sldId id="307" r:id="rId15"/>
    <p:sldId id="282" r:id="rId16"/>
    <p:sldId id="281" r:id="rId17"/>
    <p:sldId id="308" r:id="rId18"/>
    <p:sldId id="283" r:id="rId19"/>
    <p:sldId id="284" r:id="rId20"/>
    <p:sldId id="309" r:id="rId21"/>
    <p:sldId id="285" r:id="rId22"/>
    <p:sldId id="286" r:id="rId23"/>
    <p:sldId id="310" r:id="rId24"/>
    <p:sldId id="287" r:id="rId25"/>
    <p:sldId id="288" r:id="rId26"/>
    <p:sldId id="318" r:id="rId27"/>
    <p:sldId id="325" r:id="rId28"/>
    <p:sldId id="319" r:id="rId29"/>
    <p:sldId id="30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1000"/>
              </a:srgbClr>
            </a:gs>
            <a:gs pos="25000">
              <a:srgbClr val="FF6633">
                <a:alpha val="59000"/>
              </a:srgbClr>
            </a:gs>
            <a:gs pos="50000">
              <a:srgbClr val="FFFF00">
                <a:alpha val="36000"/>
              </a:srgbClr>
            </a:gs>
            <a:gs pos="75000">
              <a:srgbClr val="01A78F">
                <a:alpha val="73000"/>
              </a:srgbClr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1EE-329E-4DFB-8E09-B7193FCE549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9DF7-9979-4FA4-A93B-46156D78F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2.wav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3.wav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2.wav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3.wav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2.wav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3.wav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2.wav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3.wav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913"/>
            <a:ext cx="8424863" cy="1223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МУНИЦИПАЛЬНОЕ ОБРАЗОВАТЕЛЬНОЕ АВТОНОМНОЕ УЧРЕЖДЕНИЕ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ДЕТСКИЙ САД № 210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«ЛАДУШКИ»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1484313"/>
            <a:ext cx="7848600" cy="3024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ОО «ПОЗНАНИЕ»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НОД  «ПРЕДМЕТЫ ВОКРУГ НАС»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старшая группа</a:t>
            </a:r>
            <a:endParaRPr lang="ru-RU" dirty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57686" y="6000768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Воспитатель </a:t>
            </a:r>
            <a:endParaRPr lang="ru-RU" b="1" i="1" dirty="0">
              <a:solidFill>
                <a:srgbClr val="0070C0"/>
              </a:solidFill>
              <a:latin typeface="Calibri" pitchFamily="34" charset="0"/>
            </a:endParaRPr>
          </a:p>
          <a:p>
            <a:pPr algn="r"/>
            <a:r>
              <a:rPr lang="ru-RU" b="1" i="1" dirty="0" err="1" smtClean="0">
                <a:solidFill>
                  <a:srgbClr val="0070C0"/>
                </a:solidFill>
                <a:latin typeface="Calibri" pitchFamily="34" charset="0"/>
              </a:rPr>
              <a:t>Куцева</a:t>
            </a:r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 Ирина Владимировна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" name="Рисунок 4" descr="незнаичка.JPG"/>
          <p:cNvPicPr>
            <a:picLocks noChangeAspect="1"/>
          </p:cNvPicPr>
          <p:nvPr/>
        </p:nvPicPr>
        <p:blipFill>
          <a:blip r:embed="rId2"/>
          <a:srcRect r="32730"/>
          <a:stretch>
            <a:fillRect/>
          </a:stretch>
        </p:blipFill>
        <p:spPr bwMode="auto">
          <a:xfrm>
            <a:off x="-428660" y="2285992"/>
            <a:ext cx="3286148" cy="48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857620" y="1071546"/>
            <a:ext cx="15049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7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6858016" y="571480"/>
            <a:ext cx="15049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9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5643570" y="3071810"/>
            <a:ext cx="15049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5</a:t>
            </a:r>
            <a:endParaRPr lang="ru-RU" sz="36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000232" y="3071810"/>
            <a:ext cx="15049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3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714348" y="642918"/>
            <a:ext cx="15049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6</a:t>
            </a:r>
            <a:endParaRPr lang="ru-RU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57214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ЗАДАНИЕ</a:t>
            </a:r>
          </a:p>
          <a:p>
            <a:pPr algn="just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КАКОЙ ЦВЕТ У ЦИФРЫ, ОБОЗНАЧАЮЩЕЙ КОЛИЧЕСТВО ПРЕДМЕТОВ МЕБЕЛИ?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re7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42852"/>
            <a:ext cx="7215238" cy="6473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622927" cy="61983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ЧЕГО НЕ СТАЛО?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крыть.wav">
            <a:hlinkClick r:id="" action="ppaction://media"/>
          </p:cNvPr>
          <p:cNvPicPr>
            <a:picLocks noRot="1" noChangeAspect="1"/>
          </p:cNvPicPr>
          <p:nvPr>
            <a:wavAudioFile r:embed="rId1" name="закрыть.wav"/>
          </p:nvPr>
        </p:nvPicPr>
        <p:blipFill>
          <a:blip r:embed="rId3"/>
          <a:stretch>
            <a:fillRect/>
          </a:stretch>
        </p:blipFill>
        <p:spPr>
          <a:xfrm>
            <a:off x="4071934" y="3286124"/>
            <a:ext cx="304800" cy="304800"/>
          </a:xfrm>
          <a:prstGeom prst="rect">
            <a:avLst/>
          </a:prstGeom>
        </p:spPr>
      </p:pic>
      <p:pic>
        <p:nvPicPr>
          <p:cNvPr id="4" name="Рисунок 3" descr="ма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714356"/>
            <a:ext cx="3344624" cy="5342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крыла глаза.wav">
            <a:hlinkClick r:id="" action="ppaction://media"/>
          </p:cNvPr>
          <p:cNvPicPr>
            <a:picLocks noRot="1" noChangeAspect="1"/>
          </p:cNvPicPr>
          <p:nvPr>
            <a:wavAudioFile r:embed="rId1" name="закрыла глаза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pre7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77153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15140" y="5286388"/>
            <a:ext cx="1643074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плод.wav">
            <a:hlinkClick r:id="" action="ppaction://media"/>
          </p:cNvPr>
          <p:cNvPicPr>
            <a:picLocks noRot="1" noChangeAspect="1"/>
          </p:cNvPicPr>
          <p:nvPr>
            <a:wavAudioFile r:embed="rId1" name="аплод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pre7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76438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крыть.wav">
            <a:hlinkClick r:id="" action="ppaction://media"/>
          </p:cNvPr>
          <p:cNvPicPr>
            <a:picLocks noRot="1" noChangeAspect="1"/>
          </p:cNvPicPr>
          <p:nvPr>
            <a:wavAudioFile r:embed="rId1" name="закрыть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ма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714356"/>
            <a:ext cx="3344624" cy="5342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крыла глаза.wav">
            <a:hlinkClick r:id="" action="ppaction://media"/>
          </p:cNvPr>
          <p:cNvPicPr>
            <a:picLocks noRot="1" noChangeAspect="1"/>
          </p:cNvPicPr>
          <p:nvPr>
            <a:wavAudioFile r:embed="rId1" name="закрыла глаза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pre7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764386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2000240"/>
            <a:ext cx="1928826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плод.wav">
            <a:hlinkClick r:id="" action="ppaction://media"/>
          </p:cNvPr>
          <p:cNvPicPr>
            <a:picLocks noRot="1" noChangeAspect="1"/>
          </p:cNvPicPr>
          <p:nvPr>
            <a:wavAudioFile r:embed="rId1" name="аплод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pre7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76438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крыть.wav">
            <a:hlinkClick r:id="" action="ppaction://media"/>
          </p:cNvPr>
          <p:cNvPicPr>
            <a:picLocks noRot="1" noChangeAspect="1"/>
          </p:cNvPicPr>
          <p:nvPr>
            <a:wavAudioFile r:embed="rId1" name="закрыть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ма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714356"/>
            <a:ext cx="3344624" cy="5342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крыла глаза.wav">
            <a:hlinkClick r:id="" action="ppaction://media"/>
          </p:cNvPr>
          <p:cNvPicPr>
            <a:picLocks noRot="1" noChangeAspect="1"/>
          </p:cNvPicPr>
          <p:nvPr>
            <a:wavAudioFile r:embed="rId1" name="закрыла глаза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pre7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764386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868" y="1071546"/>
            <a:ext cx="1928826" cy="178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4643470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«Коммуникация» </a:t>
            </a:r>
            <a:r>
              <a:rPr lang="ru-RU" sz="2400" dirty="0" smtClean="0"/>
              <a:t>- упражнять в умении поддерживать беседу, отвечать на вопросы; закрепить классификацию предметов по назначению; повторить обобщающие слова; поупражнять детей в умении подбирать антонимы.</a:t>
            </a:r>
            <a:br>
              <a:rPr lang="ru-RU" sz="2400" dirty="0" smtClean="0"/>
            </a:br>
            <a:r>
              <a:rPr lang="ru-RU" sz="2400" b="1" i="1" dirty="0" smtClean="0"/>
              <a:t> «Познание» </a:t>
            </a:r>
            <a:r>
              <a:rPr lang="ru-RU" sz="2400" dirty="0" smtClean="0"/>
              <a:t>- продолжать знакомить детей с окружающим миром: явлениями, предметами, их назначением, свойствами. Закрепить количественный счет, умение сравнивать предметы, находить общие свойства и отличительные.</a:t>
            </a:r>
            <a:br>
              <a:rPr lang="ru-RU" sz="2400" dirty="0" smtClean="0"/>
            </a:br>
            <a:r>
              <a:rPr lang="ru-RU" sz="2400" b="1" i="1" dirty="0" smtClean="0"/>
              <a:t>«Здоровье» </a:t>
            </a:r>
            <a:r>
              <a:rPr lang="ru-RU" sz="2400" dirty="0" smtClean="0"/>
              <a:t>- формировать у воспитанников потребность в двигательной активности.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642918"/>
            <a:ext cx="2726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ЗАДАЧИ: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плод.wav">
            <a:hlinkClick r:id="" action="ppaction://media"/>
          </p:cNvPr>
          <p:cNvPicPr>
            <a:picLocks noRot="1" noChangeAspect="1"/>
          </p:cNvPicPr>
          <p:nvPr>
            <a:wavAudioFile r:embed="rId1" name="аплод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pre7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76438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крыть.wav">
            <a:hlinkClick r:id="" action="ppaction://media"/>
          </p:cNvPr>
          <p:cNvPicPr>
            <a:picLocks noRot="1" noChangeAspect="1"/>
          </p:cNvPicPr>
          <p:nvPr>
            <a:wavAudioFile r:embed="rId1" name="закрыть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ма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714356"/>
            <a:ext cx="3344624" cy="5342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крыла глаза.wav">
            <a:hlinkClick r:id="" action="ppaction://media"/>
          </p:cNvPr>
          <p:cNvPicPr>
            <a:picLocks noRot="1" noChangeAspect="1"/>
          </p:cNvPicPr>
          <p:nvPr>
            <a:wavAudioFile r:embed="rId1" name="закрыла глаза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pre7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7643866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286512" y="2285992"/>
            <a:ext cx="2000264" cy="29289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плод.wav">
            <a:hlinkClick r:id="" action="ppaction://media"/>
          </p:cNvPr>
          <p:cNvPicPr>
            <a:picLocks noRot="1" noChangeAspect="1"/>
          </p:cNvPicPr>
          <p:nvPr>
            <a:wavAudioFile r:embed="rId1" name="аплод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pre7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0"/>
            <a:ext cx="76438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re7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290"/>
            <a:ext cx="7643866" cy="571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5715016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ЗАДАНИЕ: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ПОДОБРАТЬ АНТОНИМЫ, ОБОЗНАЧАЮЩИЕ КАЧЕСТВО ПРЕДМЕТОВ  МЕБЕЛИ 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(ДИВАН – МЯГКИЙ, ЖЕСТКИЙ И ТД.)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549894" cy="519078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СКАЖИ НАОБОРОТ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500042"/>
            <a:ext cx="5533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 ЧТО ПОХОЖЕ?</a:t>
            </a:r>
            <a:endParaRPr lang="ru-RU" sz="54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288"/>
          <a:stretch>
            <a:fillRect/>
          </a:stretch>
        </p:blipFill>
        <p:spPr bwMode="auto">
          <a:xfrm>
            <a:off x="357158" y="1714488"/>
            <a:ext cx="1500198" cy="156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71670" y="1785926"/>
            <a:ext cx="137418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17910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7000892" y="1643050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751"/>
          <a:stretch>
            <a:fillRect/>
          </a:stretch>
        </p:blipFill>
        <p:spPr bwMode="auto">
          <a:xfrm>
            <a:off x="1214414" y="3786190"/>
            <a:ext cx="17287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000364" y="3857628"/>
            <a:ext cx="1285884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71876"/>
            <a:ext cx="14292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Равнобедренный треугольник 11"/>
          <p:cNvSpPr/>
          <p:nvPr/>
        </p:nvSpPr>
        <p:spPr>
          <a:xfrm>
            <a:off x="7215206" y="3643314"/>
            <a:ext cx="1214446" cy="10715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icle_text_17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500306"/>
            <a:ext cx="3810000" cy="2933700"/>
          </a:xfrm>
        </p:spPr>
      </p:pic>
      <p:pic>
        <p:nvPicPr>
          <p:cNvPr id="5" name="Рисунок 4" descr="машка вни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00496" y="1428736"/>
            <a:ext cx="4714908" cy="47149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5429264"/>
            <a:ext cx="8501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ЗАДАНИЕ:</a:t>
            </a:r>
          </a:p>
          <a:p>
            <a:pPr algn="r"/>
            <a:r>
              <a:rPr lang="ru-RU" b="1" dirty="0" smtClean="0">
                <a:solidFill>
                  <a:srgbClr val="00B0F0"/>
                </a:solidFill>
              </a:rPr>
              <a:t>ПОДОБРАТЬ ФИГУРЫ, ИМЕЮЩИЕ </a:t>
            </a:r>
            <a:r>
              <a:rPr lang="ru-RU" b="1" smtClean="0">
                <a:solidFill>
                  <a:srgbClr val="00B0F0"/>
                </a:solidFill>
              </a:rPr>
              <a:t>ОБЩЕЕ СВОЙСТВО.</a:t>
            </a:r>
            <a:endParaRPr lang="ru-RU" b="1" dirty="0" smtClean="0">
              <a:solidFill>
                <a:srgbClr val="00B0F0"/>
              </a:solidFill>
            </a:endParaRPr>
          </a:p>
          <a:p>
            <a:pPr algn="r"/>
            <a:r>
              <a:rPr lang="ru-RU" b="1" dirty="0" smtClean="0">
                <a:solidFill>
                  <a:srgbClr val="00B0F0"/>
                </a:solidFill>
              </a:rPr>
              <a:t>РАЗЛОЖИТЬ ФИГУРЫ ПО УСЛОВИЮ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85728"/>
            <a:ext cx="7907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sz="5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/и «НАЙДИ ПАРУ»,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«КАЖДОМУ СВОЕ МЕСТО»</a:t>
            </a:r>
            <a:endParaRPr lang="ru-RU" sz="54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7786742" cy="4071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0698027"/>
                <a:gd name="adj2" fmla="val 59990"/>
              </a:avLst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 ЗА  ВНИМАНИЕ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3" descr="sneginka1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715008" y="3286124"/>
            <a:ext cx="2714644" cy="27146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72400" cy="4214842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Практические</a:t>
            </a:r>
            <a:r>
              <a:rPr lang="ru-RU" sz="2400" b="1" dirty="0" smtClean="0"/>
              <a:t> – </a:t>
            </a:r>
            <a:r>
              <a:rPr lang="ru-RU" sz="2400" dirty="0" err="1" smtClean="0"/>
              <a:t>д</a:t>
            </a:r>
            <a:r>
              <a:rPr lang="ru-RU" sz="2400" dirty="0" smtClean="0"/>
              <a:t>/у «Что для чего?», </a:t>
            </a:r>
            <a:r>
              <a:rPr lang="ru-RU" sz="2400" dirty="0" err="1" smtClean="0"/>
              <a:t>д</a:t>
            </a:r>
            <a:r>
              <a:rPr lang="ru-RU" sz="2400" dirty="0" smtClean="0"/>
              <a:t>/и «Чего не стало?», «Скажи наоборот», «Найди пару», «Каждому свое место»</a:t>
            </a:r>
            <a:br>
              <a:rPr lang="ru-RU" sz="2400" dirty="0" smtClean="0"/>
            </a:br>
            <a:r>
              <a:rPr lang="ru-RU" sz="2400" b="1" dirty="0" smtClean="0"/>
              <a:t>Наглядные – </a:t>
            </a:r>
            <a:r>
              <a:rPr lang="ru-RU" sz="2400" dirty="0" smtClean="0"/>
              <a:t>показ слайдов</a:t>
            </a:r>
            <a:br>
              <a:rPr lang="ru-RU" sz="2400" dirty="0" smtClean="0"/>
            </a:br>
            <a:r>
              <a:rPr lang="ru-RU" sz="2400" b="1" i="1" dirty="0" smtClean="0"/>
              <a:t>Словесные</a:t>
            </a:r>
            <a:r>
              <a:rPr lang="ru-RU" sz="2400" b="1" dirty="0" smtClean="0"/>
              <a:t> – </a:t>
            </a:r>
            <a:r>
              <a:rPr lang="ru-RU" sz="2400" dirty="0" smtClean="0"/>
              <a:t>художественное слово, беседа, вопросы, пояснения</a:t>
            </a:r>
            <a:br>
              <a:rPr lang="ru-RU" sz="2400" dirty="0" smtClean="0"/>
            </a:br>
            <a:r>
              <a:rPr lang="ru-RU" sz="2400" b="1" i="1" dirty="0" smtClean="0"/>
              <a:t>Материалы и оборудование</a:t>
            </a:r>
            <a:r>
              <a:rPr lang="ru-RU" sz="2400" b="1" dirty="0" smtClean="0"/>
              <a:t>:</a:t>
            </a:r>
            <a:r>
              <a:rPr lang="ru-RU" sz="2400" dirty="0" smtClean="0"/>
              <a:t> ТСО, презентация, сундучок, снежинки, </a:t>
            </a:r>
            <a:r>
              <a:rPr lang="ru-RU" sz="2400" dirty="0" err="1" smtClean="0"/>
              <a:t>д</a:t>
            </a:r>
            <a:r>
              <a:rPr lang="ru-RU" sz="2400" dirty="0" smtClean="0"/>
              <a:t>/и «Блоки </a:t>
            </a:r>
            <a:r>
              <a:rPr lang="ru-RU" sz="2400" dirty="0" err="1" smtClean="0"/>
              <a:t>Дьенеша</a:t>
            </a:r>
            <a:r>
              <a:rPr lang="ru-RU" sz="2400" dirty="0" smtClean="0"/>
              <a:t>», карточки-символы к блока </a:t>
            </a:r>
            <a:r>
              <a:rPr lang="ru-RU" sz="2400" dirty="0" err="1" smtClean="0"/>
              <a:t>Дьенеша</a:t>
            </a:r>
            <a:r>
              <a:rPr lang="ru-RU" sz="2400" dirty="0" smtClean="0"/>
              <a:t>, 3 обруча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85794"/>
            <a:ext cx="6480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МЕТОДЫ И ПРИЕМЫ: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2868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ФОРМЫ ОРГАНИЗАЦИИ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СОВМЕСТНОЙ ДЕЯТЕЛЬНОСТИ: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2071678"/>
          <a:ext cx="7786742" cy="3726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3371"/>
                <a:gridCol w="3893371"/>
              </a:tblGrid>
              <a:tr h="1007524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 ДЕЯТЕЛЬНОСТЬ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ФОРМЫ И МЕТОДЫ ОРГАНИЗАЦИИ СОВМЕСТНОЙ ДЕЯТЕЛЬНОСТИ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02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Коммуникативная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Беседа</a:t>
                      </a:r>
                    </a:p>
                  </a:txBody>
                  <a:tcPr marL="68580" marR="68580" marT="0" marB="0"/>
                </a:tc>
              </a:tr>
              <a:tr h="902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Двигательная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Физминутка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2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Познавательно-исследовательская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Дидактические игры и  упражнения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sneginka1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214942" y="2285992"/>
            <a:ext cx="3286148" cy="3286148"/>
          </a:xfrm>
          <a:prstGeom prst="rect">
            <a:avLst/>
          </a:prstGeom>
        </p:spPr>
      </p:pic>
      <p:pic>
        <p:nvPicPr>
          <p:cNvPr id="4" name="Рисунок 3" descr="машу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2013984" cy="49605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283" y="642918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КАК СОХРАНИТЬ СНЕЖИНКУ?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0005-005-Elektropl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96305" cy="6072230"/>
          </a:xfrm>
          <a:prstGeom prst="rect">
            <a:avLst/>
          </a:prstGeom>
        </p:spPr>
      </p:pic>
      <p:pic>
        <p:nvPicPr>
          <p:cNvPr id="4" name="Содержимое 3" descr="sneginka1.g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928662" y="714356"/>
            <a:ext cx="1500198" cy="1500198"/>
          </a:xfrm>
          <a:prstGeom prst="rect">
            <a:avLst/>
          </a:prstGeom>
        </p:spPr>
      </p:pic>
      <p:pic>
        <p:nvPicPr>
          <p:cNvPr id="6" name="Рисунок 5" descr="ма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4686"/>
            <a:ext cx="3031154" cy="3019029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5-005-Elektropli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49653">
            <a:off x="490289" y="1190902"/>
            <a:ext cx="192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Содержимое 5" descr="0005-005-Elektropl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49653">
            <a:off x="3062056" y="1405216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Содержимое 5" descr="0005-005-Elektropl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572008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Содержимое 5" descr="0005-005-Elektropli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6071">
            <a:off x="5144935" y="1957870"/>
            <a:ext cx="192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Содержимое 5" descr="0005-005-Elektropli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1071546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Содержимое 5" descr="0005-005-Elektropli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3071810"/>
            <a:ext cx="192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Содержимое 5" descr="0005-005-Elektroplit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3214686"/>
            <a:ext cx="192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 descr="маша3.jpg"/>
          <p:cNvPicPr>
            <a:picLocks noChangeAspect="1"/>
          </p:cNvPicPr>
          <p:nvPr/>
        </p:nvPicPr>
        <p:blipFill>
          <a:blip r:embed="rId9" cstate="print"/>
          <a:srcRect r="38749"/>
          <a:stretch>
            <a:fillRect/>
          </a:stretch>
        </p:blipFill>
        <p:spPr>
          <a:xfrm>
            <a:off x="500034" y="2857496"/>
            <a:ext cx="1767696" cy="28571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71670" y="214290"/>
            <a:ext cx="5778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ЭЛЕКТРОПРИБОРЫ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4929198"/>
            <a:ext cx="3500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ЗАДАНИЕ:</a:t>
            </a:r>
          </a:p>
          <a:p>
            <a:pPr algn="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НАЗОВИ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ПОСЧИТАЙ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929058" y="1285860"/>
            <a:ext cx="15049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7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785786" y="571480"/>
            <a:ext cx="15049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4</a:t>
            </a:r>
            <a:endParaRPr lang="ru-RU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6929454" y="428604"/>
            <a:ext cx="15049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9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5857884" y="2786058"/>
            <a:ext cx="15049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5</a:t>
            </a:r>
            <a:endParaRPr lang="ru-RU" sz="36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000232" y="3071810"/>
            <a:ext cx="15049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3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286388"/>
            <a:ext cx="86439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ЗАДАНИЕ</a:t>
            </a:r>
          </a:p>
          <a:p>
            <a:pPr algn="just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КАКОЙ ЦВЕТ У ЦИФРЫ, ОБОЗНАЧАЮЩЕЙ КОЛИЧЕСТВО ЭЛЕКТРОПРИБОРОВ?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86578" y="285728"/>
            <a:ext cx="2142489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9417">
            <a:off x="366285" y="523416"/>
            <a:ext cx="1938326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71546"/>
            <a:ext cx="2085752" cy="2114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428868"/>
            <a:ext cx="1785031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6459" flipH="1">
            <a:off x="3072089" y="3772828"/>
            <a:ext cx="1659585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маша2.jpg"/>
          <p:cNvPicPr>
            <a:picLocks noChangeAspect="1"/>
          </p:cNvPicPr>
          <p:nvPr/>
        </p:nvPicPr>
        <p:blipFill>
          <a:blip r:embed="rId7" cstate="print"/>
          <a:srcRect r="55626"/>
          <a:stretch>
            <a:fillRect/>
          </a:stretch>
        </p:blipFill>
        <p:spPr>
          <a:xfrm>
            <a:off x="2000232" y="1000108"/>
            <a:ext cx="2817414" cy="3441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43240" y="214290"/>
            <a:ext cx="335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МЕБЕЛЬ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000372"/>
            <a:ext cx="351755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929190" y="5286388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ЗАДАНИЕ: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НАЗОВИ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ПОСЧИТАЙ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презентация дс 8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1066</TotalTime>
  <Words>147</Words>
  <Application>Microsoft Office PowerPoint</Application>
  <PresentationFormat>Экран (4:3)</PresentationFormat>
  <Paragraphs>55</Paragraphs>
  <Slides>27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презентация дс 80</vt:lpstr>
      <vt:lpstr>Тема2</vt:lpstr>
      <vt:lpstr>Тема Office</vt:lpstr>
      <vt:lpstr>МУНИЦИПАЛЬНОЕ ОБРАЗОВАТЕЛЬНОЕ АВТОНОМНОЕ УЧРЕЖДЕНИЕ  ДЕТСКИЙ САД № 210 «ЛАДУШКИ»</vt:lpstr>
      <vt:lpstr>  «Коммуникация» - упражнять в умении поддерживать беседу, отвечать на вопросы; закрепить классификацию предметов по назначению; повторить обобщающие слова; поупражнять детей в умении подбирать антонимы.  «Познание» - продолжать знакомить детей с окружающим миром: явлениями, предметами, их назначением, свойствами. Закрепить количественный счет, умение сравнивать предметы, находить общие свойства и отличительные. «Здоровье» - формировать у воспитанников потребность в двигательной активности.</vt:lpstr>
      <vt:lpstr> Практические – д/у «Что для чего?», д/и «Чего не стало?», «Скажи наоборот», «Найди пару», «Каждому свое место» Наглядные – показ слайдов Словесные – художественное слово, беседа, вопросы, пояснения Материалы и оборудование: ТСО, презентация, сундучок, снежинки, д/и «Блоки Дьенеша», карточки-символы к блока Дьенеша, 3 обруча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Семья</cp:lastModifiedBy>
  <cp:revision>112</cp:revision>
  <dcterms:created xsi:type="dcterms:W3CDTF">2014-01-18T17:47:46Z</dcterms:created>
  <dcterms:modified xsi:type="dcterms:W3CDTF">2014-02-09T17:24:59Z</dcterms:modified>
</cp:coreProperties>
</file>