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69" r:id="rId3"/>
    <p:sldId id="270" r:id="rId4"/>
    <p:sldId id="274" r:id="rId5"/>
    <p:sldId id="275" r:id="rId6"/>
    <p:sldId id="276" r:id="rId7"/>
    <p:sldId id="285" r:id="rId8"/>
    <p:sldId id="284" r:id="rId9"/>
    <p:sldId id="283" r:id="rId10"/>
    <p:sldId id="303" r:id="rId11"/>
    <p:sldId id="297" r:id="rId12"/>
    <p:sldId id="298" r:id="rId13"/>
    <p:sldId id="299" r:id="rId14"/>
    <p:sldId id="278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0000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0787" autoAdjust="0"/>
  </p:normalViewPr>
  <p:slideViewPr>
    <p:cSldViewPr>
      <p:cViewPr varScale="1">
        <p:scale>
          <a:sx n="41" d="100"/>
          <a:sy n="41" d="100"/>
        </p:scale>
        <p:origin x="-9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1363-10E5-4932-AB7F-B3B219A0E500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860C0-7121-438F-BA1B-31FEEF3CCE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1860C0-7121-438F-BA1B-31FEEF3CCE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"/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77;&#1082;&#1089;&#1072;&#1085;&#1076;&#1088;\Desktop\betkhoven_-_melodiya_slez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e8269f2d3c4t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4572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" y="2362200"/>
            <a:ext cx="9143999" cy="132343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Огород на подоконнике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Comic Sans MS" pitchFamily="66" charset="0"/>
              </a:rPr>
              <a:t>(проект)</a:t>
            </a:r>
            <a:endParaRPr lang="ru-RU" sz="40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5181600"/>
            <a:ext cx="579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Воспитатели: 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Абросимова О.Е.</a:t>
            </a:r>
          </a:p>
          <a:p>
            <a:pPr algn="r"/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</a:rPr>
              <a:t>Балашова Г.А.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10" name="Рисунок 9" descr="Колокольчик желты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62200" y="5867400"/>
            <a:ext cx="1196161" cy="714356"/>
          </a:xfrm>
          <a:prstGeom prst="rect">
            <a:avLst/>
          </a:prstGeom>
        </p:spPr>
      </p:pic>
      <p:pic>
        <p:nvPicPr>
          <p:cNvPr id="11" name="Рисунок 10" descr="Колокольчик фиолетовый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0" y="4495800"/>
            <a:ext cx="1314995" cy="906151"/>
          </a:xfrm>
          <a:prstGeom prst="rect">
            <a:avLst/>
          </a:prstGeom>
        </p:spPr>
      </p:pic>
      <p:pic>
        <p:nvPicPr>
          <p:cNvPr id="12" name="Рисунок 11" descr="Колокольчик синий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0" y="5638800"/>
            <a:ext cx="1364295" cy="940124"/>
          </a:xfrm>
          <a:prstGeom prst="rect">
            <a:avLst/>
          </a:prstGeom>
        </p:spPr>
      </p:pic>
      <p:pic>
        <p:nvPicPr>
          <p:cNvPr id="13" name="Рисунок 12" descr="Колокольчик желтый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76800" y="4572000"/>
            <a:ext cx="1196161" cy="714356"/>
          </a:xfrm>
          <a:prstGeom prst="rect">
            <a:avLst/>
          </a:prstGeom>
        </p:spPr>
      </p:pic>
      <p:pic>
        <p:nvPicPr>
          <p:cNvPr id="14" name="Рисунок 13" descr="Колокольчик синий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779705" y="4114800"/>
            <a:ext cx="1364295" cy="940124"/>
          </a:xfrm>
          <a:prstGeom prst="rect">
            <a:avLst/>
          </a:prstGeom>
        </p:spPr>
      </p:pic>
      <p:pic>
        <p:nvPicPr>
          <p:cNvPr id="15" name="betkhoven_-_melodiya_s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betkhoven_-_melodiya_sle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tretch>
            <a:fillRect/>
          </a:stretch>
        </p:blipFill>
        <p:spPr>
          <a:xfrm>
            <a:off x="-304800" y="6705600"/>
            <a:ext cx="304800" cy="304800"/>
          </a:xfrm>
          <a:prstGeom prst="rect">
            <a:avLst/>
          </a:prstGeom>
        </p:spPr>
      </p:pic>
      <p:pic>
        <p:nvPicPr>
          <p:cNvPr id="17" name="Picture 2" descr="C:\Users\Александр\Desktop\0_805fd_9641f669_X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405956">
            <a:off x="2362423" y="5063712"/>
            <a:ext cx="1295400" cy="1124009"/>
          </a:xfrm>
          <a:prstGeom prst="rect">
            <a:avLst/>
          </a:prstGeom>
          <a:noFill/>
        </p:spPr>
      </p:pic>
      <p:pic>
        <p:nvPicPr>
          <p:cNvPr id="18" name="Picture 2" descr="C:\Users\Александр\Desktop\0_805fd_9641f669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1344157">
            <a:off x="3850670" y="5228990"/>
            <a:ext cx="1317287" cy="1143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066800" y="0"/>
            <a:ext cx="678313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Государственное бюджетное дошкольное 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образовательное учреждение</a:t>
            </a:r>
          </a:p>
          <a:p>
            <a:r>
              <a:rPr lang="ru-RU" sz="2800" dirty="0" smtClean="0">
                <a:solidFill>
                  <a:srgbClr val="C00000"/>
                </a:solidFill>
              </a:rPr>
              <a:t>детский сад № 6 Адмиралтейского района 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Санкт-Петербурга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numSld="6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533400"/>
            <a:ext cx="4222548" cy="3166911"/>
          </a:xfrm>
          <a:prstGeom prst="rect">
            <a:avLst/>
          </a:prstGeom>
        </p:spPr>
      </p:pic>
      <p:pic>
        <p:nvPicPr>
          <p:cNvPr id="3" name="Рисунок 2" descr="P101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114300" y="2933700"/>
            <a:ext cx="3352800" cy="2514600"/>
          </a:xfrm>
          <a:prstGeom prst="rect">
            <a:avLst/>
          </a:prstGeom>
        </p:spPr>
      </p:pic>
      <p:pic>
        <p:nvPicPr>
          <p:cNvPr id="4" name="Рисунок 3" descr="P1010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4114800"/>
            <a:ext cx="2946400" cy="220980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3612948" cy="2709711"/>
          </a:xfrm>
          <a:prstGeom prst="rect">
            <a:avLst/>
          </a:prstGeom>
        </p:spPr>
      </p:pic>
      <p:pic>
        <p:nvPicPr>
          <p:cNvPr id="4" name="Рисунок 3" descr="P101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352800"/>
            <a:ext cx="3714548" cy="2785911"/>
          </a:xfrm>
          <a:prstGeom prst="rect">
            <a:avLst/>
          </a:prstGeom>
        </p:spPr>
      </p:pic>
      <p:pic>
        <p:nvPicPr>
          <p:cNvPr id="5" name="Рисунок 4" descr="P10100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57200"/>
            <a:ext cx="3206548" cy="2404911"/>
          </a:xfrm>
          <a:prstGeom prst="rect">
            <a:avLst/>
          </a:prstGeom>
        </p:spPr>
      </p:pic>
      <p:pic>
        <p:nvPicPr>
          <p:cNvPr id="7" name="Рисунок 6" descr="P1010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657600"/>
            <a:ext cx="3816148" cy="2862111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3612948" cy="2709711"/>
          </a:xfrm>
          <a:prstGeom prst="rect">
            <a:avLst/>
          </a:prstGeom>
        </p:spPr>
      </p:pic>
      <p:pic>
        <p:nvPicPr>
          <p:cNvPr id="3" name="Рисунок 2" descr="P10100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762000"/>
            <a:ext cx="3409748" cy="2557311"/>
          </a:xfrm>
          <a:prstGeom prst="rect">
            <a:avLst/>
          </a:prstGeom>
        </p:spPr>
      </p:pic>
      <p:pic>
        <p:nvPicPr>
          <p:cNvPr id="4" name="Рисунок 3" descr="P10100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657600"/>
            <a:ext cx="3409748" cy="2557311"/>
          </a:xfrm>
          <a:prstGeom prst="rect">
            <a:avLst/>
          </a:prstGeom>
        </p:spPr>
      </p:pic>
      <p:pic>
        <p:nvPicPr>
          <p:cNvPr id="5" name="Рисунок 4" descr="P101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3600" y="4038600"/>
            <a:ext cx="2800148" cy="2100111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1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9581" y="1035819"/>
            <a:ext cx="2800148" cy="2100111"/>
          </a:xfrm>
          <a:prstGeom prst="rect">
            <a:avLst/>
          </a:prstGeom>
        </p:spPr>
      </p:pic>
      <p:pic>
        <p:nvPicPr>
          <p:cNvPr id="3" name="Рисунок 2" descr="P1010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381000"/>
            <a:ext cx="2698548" cy="2023911"/>
          </a:xfrm>
          <a:prstGeom prst="rect">
            <a:avLst/>
          </a:prstGeom>
        </p:spPr>
      </p:pic>
      <p:pic>
        <p:nvPicPr>
          <p:cNvPr id="4" name="Рисунок 3" descr="P1010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819400"/>
            <a:ext cx="3714548" cy="2785911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219200"/>
            <a:ext cx="54241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Заключительный этап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54192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Анализ и обобщение результатов. Полученных в </a:t>
            </a:r>
          </a:p>
          <a:p>
            <a:pPr marL="342900" indent="-342900"/>
            <a:r>
              <a:rPr lang="ru-RU" dirty="0" smtClean="0"/>
              <a:t>       процессе исследовательской деятельности детей</a:t>
            </a:r>
          </a:p>
          <a:p>
            <a:pPr marL="342900" indent="-342900"/>
            <a:r>
              <a:rPr lang="ru-RU" dirty="0" smtClean="0"/>
              <a:t>2.   Составление альбома «Вот какой огород!»</a:t>
            </a:r>
            <a:endParaRPr lang="ru-RU" dirty="0"/>
          </a:p>
        </p:txBody>
      </p:sp>
    </p:spTree>
  </p:cSld>
  <p:clrMapOvr>
    <a:masterClrMapping/>
  </p:clrMapOvr>
  <p:transition spd="med" advClick="0" advTm="2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990600"/>
            <a:ext cx="55095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Схема реализации проекта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50356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Организация образовательной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 проектной деятельности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 advClick="0" advTm="2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02834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Познание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Были проведены следующие опыты:</a:t>
            </a:r>
            <a:br>
              <a:rPr lang="ru-RU" dirty="0" smtClean="0"/>
            </a:br>
            <a:r>
              <a:rPr lang="ru-RU" dirty="0" smtClean="0"/>
              <a:t>- наблюдения за ростом корневой системы лука в воде;</a:t>
            </a:r>
            <a:br>
              <a:rPr lang="ru-RU" dirty="0" smtClean="0"/>
            </a:br>
            <a:r>
              <a:rPr lang="ru-RU" dirty="0" smtClean="0"/>
              <a:t>- наблюдение за ростом корневой системы нарцисса;</a:t>
            </a:r>
            <a:br>
              <a:rPr lang="ru-RU" dirty="0" smtClean="0"/>
            </a:br>
            <a:r>
              <a:rPr lang="ru-RU" dirty="0" smtClean="0"/>
              <a:t>- проращивание семян гороха, в вате между призрачными плоскостями.</a:t>
            </a:r>
            <a:br>
              <a:rPr lang="ru-RU" dirty="0" smtClean="0"/>
            </a:br>
            <a:r>
              <a:rPr lang="ru-RU" dirty="0" smtClean="0"/>
              <a:t>Дети наблюдали за ростом растений, вели дневник, где делали зарисовки. </a:t>
            </a:r>
            <a:br>
              <a:rPr lang="ru-RU" dirty="0" smtClean="0"/>
            </a:br>
            <a:r>
              <a:rPr lang="ru-RU" dirty="0" smtClean="0"/>
              <a:t>Ознакомление с окружающим миром: «Во саду ли, в огороде», «Овощи-фрукты»</a:t>
            </a:r>
            <a:br>
              <a:rPr lang="ru-RU" dirty="0" smtClean="0"/>
            </a:br>
            <a:r>
              <a:rPr lang="ru-RU" dirty="0" smtClean="0"/>
              <a:t>Конструирование из бумаги: «Корзинка для овощей и фруктов»</a:t>
            </a:r>
            <a:br>
              <a:rPr lang="ru-RU" dirty="0" smtClean="0"/>
            </a:br>
            <a:r>
              <a:rPr lang="ru-RU" dirty="0" smtClean="0"/>
              <a:t>Формирование элементарных математических представлений: «Поездка на дачу»</a:t>
            </a:r>
            <a:endParaRPr lang="ru-RU" dirty="0"/>
          </a:p>
        </p:txBody>
      </p:sp>
    </p:spTree>
  </p:cSld>
  <p:clrMapOvr>
    <a:masterClrMapping/>
  </p:clrMapOvr>
  <p:transition spd="med" advClick="0" advTm="2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/>
              <a:t> </a:t>
            </a:r>
            <a:r>
              <a:rPr lang="ru-RU" u="sng" dirty="0" smtClean="0"/>
              <a:t>Социализация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Д/и: «Ботаническое лото», «Найди овощ по описанию»,  «Что растет на огороде», «Чудесный мешочек» </a:t>
            </a:r>
            <a:br>
              <a:rPr lang="ru-RU" dirty="0" smtClean="0"/>
            </a:br>
            <a:r>
              <a:rPr lang="ru-RU" dirty="0" smtClean="0"/>
              <a:t>(овощи и фрукты).</a:t>
            </a:r>
            <a:br>
              <a:rPr lang="ru-RU" dirty="0" smtClean="0"/>
            </a:br>
            <a:r>
              <a:rPr lang="ru-RU" dirty="0" smtClean="0"/>
              <a:t>«Отгадай по вкусу» </a:t>
            </a:r>
            <a:br>
              <a:rPr lang="ru-RU" dirty="0" smtClean="0"/>
            </a:br>
            <a:r>
              <a:rPr lang="ru-RU" dirty="0" smtClean="0"/>
              <a:t>Сюжетно-ролевая игра «Овощной магазин».</a:t>
            </a:r>
            <a:endParaRPr lang="ru-RU" dirty="0"/>
          </a:p>
        </p:txBody>
      </p:sp>
    </p:spTree>
  </p:cSld>
  <p:clrMapOvr>
    <a:masterClrMapping/>
  </p:clrMapOvr>
  <p:transition spd="med" advClick="0" advTm="2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151454"/>
            <a:ext cx="4572000" cy="45550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Коммуникация,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Развитие речи «Загадки на грядке»	</a:t>
            </a:r>
            <a:br>
              <a:rPr lang="ru-RU" dirty="0" smtClean="0"/>
            </a:br>
            <a:r>
              <a:rPr lang="ru-RU" dirty="0" smtClean="0"/>
              <a:t>Беседы по теме: «Какой вырос урожай», </a:t>
            </a:r>
            <a:br>
              <a:rPr lang="ru-RU" dirty="0" smtClean="0"/>
            </a:br>
            <a:r>
              <a:rPr lang="ru-RU" dirty="0" smtClean="0"/>
              <a:t>«Что растет  у вас на даче»</a:t>
            </a:r>
            <a:br>
              <a:rPr lang="ru-RU" dirty="0" smtClean="0"/>
            </a:br>
            <a:r>
              <a:rPr lang="ru-RU" dirty="0" smtClean="0"/>
              <a:t>Составление описательного рассказа на тему:</a:t>
            </a:r>
            <a:br>
              <a:rPr lang="ru-RU" dirty="0" smtClean="0"/>
            </a:br>
            <a:r>
              <a:rPr lang="ru-RU" dirty="0" smtClean="0"/>
              <a:t> «Как мы растили овощи»</a:t>
            </a:r>
            <a:br>
              <a:rPr lang="ru-RU" dirty="0" smtClean="0"/>
            </a:br>
            <a:r>
              <a:rPr lang="ru-RU" dirty="0" smtClean="0"/>
              <a:t>Составление рассказа «Мои любимые овощи»</a:t>
            </a:r>
            <a:br>
              <a:rPr lang="ru-RU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u="sng" dirty="0" smtClean="0"/>
              <a:t>Чтение художественной литературы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Э.Хогарт «</a:t>
            </a:r>
            <a:r>
              <a:rPr lang="ru-RU" dirty="0" err="1" smtClean="0"/>
              <a:t>Мавин</a:t>
            </a:r>
            <a:r>
              <a:rPr lang="ru-RU" dirty="0" smtClean="0"/>
              <a:t> и его знаменитый кабачок»</a:t>
            </a:r>
            <a:br>
              <a:rPr lang="ru-RU" dirty="0" smtClean="0"/>
            </a:br>
            <a:r>
              <a:rPr lang="ru-RU" dirty="0" err="1" smtClean="0"/>
              <a:t>Я.Тайц</a:t>
            </a:r>
            <a:r>
              <a:rPr lang="ru-RU" dirty="0" smtClean="0"/>
              <a:t> «Послушный дождик»</a:t>
            </a:r>
            <a:br>
              <a:rPr lang="ru-RU" dirty="0" smtClean="0"/>
            </a:br>
            <a:r>
              <a:rPr lang="ru-RU" dirty="0" err="1" smtClean="0"/>
              <a:t>Ю.Тувим</a:t>
            </a:r>
            <a:r>
              <a:rPr lang="ru-RU" dirty="0" smtClean="0"/>
              <a:t> «Овощи»</a:t>
            </a:r>
            <a:br>
              <a:rPr lang="ru-RU" dirty="0" smtClean="0"/>
            </a:br>
            <a:r>
              <a:rPr lang="ru-RU" dirty="0" err="1" smtClean="0"/>
              <a:t>В.Сутеев</a:t>
            </a:r>
            <a:r>
              <a:rPr lang="ru-RU" dirty="0" smtClean="0"/>
              <a:t> «Яблоко»</a:t>
            </a:r>
            <a:endParaRPr lang="ru-RU" dirty="0"/>
          </a:p>
        </p:txBody>
      </p:sp>
    </p:spTree>
  </p:cSld>
  <p:clrMapOvr>
    <a:masterClrMapping/>
  </p:clrMapOvr>
  <p:transition spd="med" advClick="0" advTm="2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3053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smtClean="0"/>
              <a:t>Социализация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Д/и: «Ботаническое лото», «Найди овощ по описанию», </a:t>
            </a:r>
            <a:br>
              <a:rPr lang="ru-RU" dirty="0" smtClean="0"/>
            </a:br>
            <a:r>
              <a:rPr lang="ru-RU" dirty="0" smtClean="0"/>
              <a:t> «Что растет на огороде», «Чудесный мешочек» </a:t>
            </a:r>
            <a:br>
              <a:rPr lang="ru-RU" dirty="0" smtClean="0"/>
            </a:br>
            <a:r>
              <a:rPr lang="ru-RU" dirty="0" smtClean="0"/>
              <a:t>(овощи и фрукты).</a:t>
            </a:r>
            <a:br>
              <a:rPr lang="ru-RU" dirty="0" smtClean="0"/>
            </a:br>
            <a:r>
              <a:rPr lang="ru-RU" dirty="0" smtClean="0"/>
              <a:t>«Отгадай по вкусу» </a:t>
            </a:r>
            <a:br>
              <a:rPr lang="ru-RU" dirty="0" smtClean="0"/>
            </a:br>
            <a:r>
              <a:rPr lang="ru-RU" dirty="0" smtClean="0"/>
              <a:t>«Консервный завод», «Летние заготовки»</a:t>
            </a:r>
            <a:br>
              <a:rPr lang="ru-RU" dirty="0" smtClean="0"/>
            </a:br>
            <a:r>
              <a:rPr lang="ru-RU" dirty="0" smtClean="0"/>
              <a:t>Сюжетно-ролевая игра «Овощной магазин».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Художественно-творческая деятельность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Рисование: «Натюрморт с овощами»</a:t>
            </a:r>
            <a:br>
              <a:rPr lang="ru-RU" dirty="0" smtClean="0"/>
            </a:br>
            <a:r>
              <a:rPr lang="ru-RU" dirty="0" smtClean="0"/>
              <a:t>Аппликация: «Дары осени»</a:t>
            </a:r>
            <a:br>
              <a:rPr lang="ru-RU" dirty="0" smtClean="0"/>
            </a:br>
            <a:r>
              <a:rPr lang="ru-RU" dirty="0" smtClean="0"/>
              <a:t>Лепка: «Магазин овощи – фрукты»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2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860"/>
            <a:ext cx="9144000" cy="69037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304800"/>
            <a:ext cx="5038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Актуальность проекта</a:t>
            </a: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914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371600"/>
            <a:ext cx="7467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00B050"/>
                </a:solidFill>
              </a:rPr>
              <a:t>П</a:t>
            </a:r>
            <a:r>
              <a:rPr lang="ru-RU" sz="3600" dirty="0" smtClean="0"/>
              <a:t>роект направлен на расширение и обобщение знаний о культурных огородных растениях, формирование знаний об уходе за растениями, на осознание детьми значимости овощей в жизнедеятельности человека. </a:t>
            </a:r>
          </a:p>
        </p:txBody>
      </p:sp>
    </p:spTree>
  </p:cSld>
  <p:clrMapOvr>
    <a:masterClrMapping/>
  </p:clrMapOvr>
  <p:transition spd="med" advClick="0" advTm="2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243787"/>
            <a:ext cx="4572000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u="sng" dirty="0" smtClean="0"/>
              <a:t>Трудовая деятельность	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Уход за растениями в уголке природы</a:t>
            </a:r>
            <a:br>
              <a:rPr lang="ru-RU" sz="1600" dirty="0" smtClean="0"/>
            </a:br>
            <a:r>
              <a:rPr lang="ru-RU" sz="1600" dirty="0" smtClean="0"/>
              <a:t>Сбор семян</a:t>
            </a:r>
            <a:br>
              <a:rPr lang="ru-RU" sz="1600" dirty="0" smtClean="0"/>
            </a:br>
            <a:r>
              <a:rPr lang="ru-RU" sz="1600" dirty="0" smtClean="0"/>
              <a:t>Сбор урожая на огороде</a:t>
            </a:r>
            <a:br>
              <a:rPr lang="ru-RU" sz="1600" dirty="0" smtClean="0"/>
            </a:br>
            <a:r>
              <a:rPr lang="ru-RU" sz="1600" dirty="0" smtClean="0"/>
              <a:t>Приготовление винегрета</a:t>
            </a:r>
            <a:br>
              <a:rPr lang="ru-RU" sz="1600" dirty="0" smtClean="0"/>
            </a:br>
            <a:r>
              <a:rPr lang="ru-RU" u="sng" dirty="0" smtClean="0"/>
              <a:t>Развивающая среда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Трафареты овощей, муляжи  овощей и фруктов.</a:t>
            </a:r>
            <a:br>
              <a:rPr lang="ru-RU" dirty="0" smtClean="0"/>
            </a:br>
            <a:r>
              <a:rPr lang="ru-RU" dirty="0" smtClean="0"/>
              <a:t>Иллюстрации, изображающие труд людей по выращиванию овощей и фруктов.</a:t>
            </a:r>
            <a:br>
              <a:rPr lang="ru-RU" dirty="0" smtClean="0"/>
            </a:br>
            <a:r>
              <a:rPr lang="ru-RU" dirty="0" smtClean="0"/>
              <a:t>Книжки-раскраски на тему: «Овощи»,  «Мы растили огород».</a:t>
            </a:r>
            <a:br>
              <a:rPr lang="ru-RU" dirty="0" smtClean="0"/>
            </a:br>
            <a:r>
              <a:rPr lang="ru-RU" dirty="0" smtClean="0"/>
              <a:t>Альбом для рассматривания «Овощи»</a:t>
            </a:r>
            <a:br>
              <a:rPr lang="ru-RU" dirty="0" smtClean="0"/>
            </a:br>
            <a:r>
              <a:rPr lang="ru-RU" dirty="0" smtClean="0"/>
              <a:t>Репродукции с картин: И.Репина «Яблоки», </a:t>
            </a:r>
            <a:r>
              <a:rPr lang="ru-RU" dirty="0" err="1" smtClean="0"/>
              <a:t>А.Лентунова</a:t>
            </a:r>
            <a:r>
              <a:rPr lang="ru-RU" dirty="0" smtClean="0"/>
              <a:t> «Овощи», И.Михайлова «Овощи</a:t>
            </a:r>
            <a:endParaRPr lang="ru-RU" dirty="0"/>
          </a:p>
        </p:txBody>
      </p:sp>
    </p:spTree>
  </p:cSld>
  <p:clrMapOvr>
    <a:masterClrMapping/>
  </p:clrMapOvr>
  <p:transition spd="med" advClick="0" advTm="2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cs typeface="Arial" charset="0"/>
              </a:rPr>
              <a:t>III</a:t>
            </a:r>
            <a:r>
              <a:rPr lang="ru-RU" dirty="0" smtClean="0"/>
              <a:t>. ЗАКЛЮЧИТЕЛЬНЫЙ ЭТАП</a:t>
            </a:r>
            <a:br>
              <a:rPr lang="ru-RU" dirty="0" smtClean="0"/>
            </a:br>
            <a:r>
              <a:rPr lang="ru-RU" dirty="0" smtClean="0"/>
              <a:t> *Дети с большим удовольствием попробовали овощи и зелень выращенные своими руками.</a:t>
            </a:r>
            <a:br>
              <a:rPr lang="ru-RU" dirty="0" smtClean="0"/>
            </a:br>
            <a:r>
              <a:rPr lang="ru-RU" dirty="0" smtClean="0"/>
              <a:t>*Была организована выставка детских работ.</a:t>
            </a:r>
            <a:br>
              <a:rPr lang="ru-RU" dirty="0" smtClean="0"/>
            </a:br>
            <a:r>
              <a:rPr lang="ru-RU" dirty="0" smtClean="0"/>
              <a:t>*Совместно с музыкальным руководителем подготовили и провели досуг « Наш весёлый огород». </a:t>
            </a:r>
            <a:r>
              <a:rPr lang="ru-RU" smtClean="0"/>
              <a:t>*Дети самостоятельно приготовили салат «Винегрет» из овощей и угостили всех гостей.</a:t>
            </a:r>
            <a:endParaRPr lang="ru-RU"/>
          </a:p>
        </p:txBody>
      </p:sp>
    </p:spTree>
  </p:cSld>
  <p:clrMapOvr>
    <a:masterClrMapping/>
  </p:clrMapOvr>
  <p:transition spd="med" advClick="0" advTm="2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</p:spTree>
  </p:cSld>
  <p:clrMapOvr>
    <a:masterClrMapping/>
  </p:clrMapOvr>
  <p:transition spd="med" advClick="0" advTm="2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838200"/>
            <a:ext cx="655891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По реализации проекта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«Огород на подоконнике»</a:t>
            </a:r>
          </a:p>
          <a:p>
            <a:r>
              <a:rPr lang="ru-RU" sz="2800" i="1" dirty="0" smtClean="0">
                <a:solidFill>
                  <a:srgbClr val="FF0000"/>
                </a:solidFill>
              </a:rPr>
              <a:t>были получены следующие результаты: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720876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Дети познакомились с дикорастущими и культурными растениями</a:t>
            </a:r>
          </a:p>
          <a:p>
            <a:pPr marL="342900" indent="-342900">
              <a:buAutoNum type="arabicPeriod"/>
            </a:pPr>
            <a:r>
              <a:rPr lang="ru-RU" dirty="0" smtClean="0"/>
              <a:t>У детей формируется интерес к опытнической и исследовательской</a:t>
            </a:r>
          </a:p>
          <a:p>
            <a:pPr marL="342900" indent="-342900"/>
            <a:r>
              <a:rPr lang="ru-RU" dirty="0" smtClean="0"/>
              <a:t>      деятельности по выращиванию культурных растений в комнатных</a:t>
            </a:r>
          </a:p>
          <a:p>
            <a:pPr marL="342900" indent="-342900"/>
            <a:r>
              <a:rPr lang="ru-RU" dirty="0" smtClean="0"/>
              <a:t>      условиях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Дети увидели многообразие посевного материала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Дети стали бережнее относиться к растительному миру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В группе был создан огород на подоконнике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Дети стали более уважительнее относиться к труду</a:t>
            </a:r>
          </a:p>
          <a:p>
            <a:pPr marL="342900" indent="-342900">
              <a:buAutoNum type="arabicPeriod" startAt="3"/>
            </a:pPr>
            <a:r>
              <a:rPr lang="ru-RU" dirty="0" smtClean="0"/>
              <a:t>Наблюдения за растениями были зафиксированы в дневнике</a:t>
            </a:r>
          </a:p>
          <a:p>
            <a:pPr marL="342900" indent="-342900"/>
            <a:r>
              <a:rPr lang="ru-RU" dirty="0" smtClean="0"/>
              <a:t>       наблюдений</a:t>
            </a:r>
          </a:p>
          <a:p>
            <a:pPr marL="342900" indent="-342900"/>
            <a:r>
              <a:rPr lang="ru-RU" dirty="0" smtClean="0"/>
              <a:t>8.    Родители приняли активное участие в проекте</a:t>
            </a:r>
          </a:p>
          <a:p>
            <a:pPr marL="342900" indent="-342900">
              <a:buAutoNum type="arabicPeriod" startAt="3"/>
            </a:pPr>
            <a:endParaRPr lang="ru-RU" dirty="0"/>
          </a:p>
        </p:txBody>
      </p:sp>
    </p:spTree>
  </p:cSld>
  <p:clrMapOvr>
    <a:masterClrMapping/>
  </p:clrMapOvr>
  <p:transition spd="med" advClick="0" advTm="2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762000"/>
            <a:ext cx="8151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Тип проекта</a:t>
            </a:r>
            <a:r>
              <a:rPr lang="ru-RU" sz="3600" i="1" dirty="0" smtClean="0"/>
              <a:t>:</a:t>
            </a:r>
            <a:r>
              <a:rPr lang="ru-RU" sz="3600" dirty="0" smtClean="0"/>
              <a:t> познавательный</a:t>
            </a:r>
          </a:p>
          <a:p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 Вид проекта</a:t>
            </a:r>
            <a:r>
              <a:rPr lang="ru-RU" sz="3600" i="1" dirty="0" smtClean="0"/>
              <a:t>: </a:t>
            </a:r>
            <a:r>
              <a:rPr lang="ru-RU" sz="3600" dirty="0" smtClean="0"/>
              <a:t>исследовательский</a:t>
            </a:r>
          </a:p>
          <a:p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Участники</a:t>
            </a:r>
            <a:r>
              <a:rPr lang="ru-RU" sz="3600" i="1" dirty="0" smtClean="0"/>
              <a:t>:</a:t>
            </a:r>
            <a:r>
              <a:rPr lang="ru-RU" sz="3600" dirty="0" smtClean="0"/>
              <a:t> дети средней группы, </a:t>
            </a:r>
          </a:p>
          <a:p>
            <a:r>
              <a:rPr lang="ru-RU" sz="3600" i="1" dirty="0" smtClean="0"/>
              <a:t>              воспитатели, родители</a:t>
            </a:r>
          </a:p>
          <a:p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</a:rPr>
              <a:t>Сроки реализации проекта</a:t>
            </a:r>
            <a:r>
              <a:rPr lang="ru-RU" sz="3600" i="1" dirty="0" smtClean="0"/>
              <a:t>: март,</a:t>
            </a:r>
          </a:p>
          <a:p>
            <a:r>
              <a:rPr lang="ru-RU" sz="3600" i="1" dirty="0" smtClean="0"/>
              <a:t>      апрель, май (краткосрочный)</a:t>
            </a:r>
          </a:p>
          <a:p>
            <a:r>
              <a:rPr lang="ru-RU" sz="3600" i="1" dirty="0" smtClean="0"/>
              <a:t> </a:t>
            </a: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Продукты проекта</a:t>
            </a:r>
            <a:r>
              <a:rPr lang="ru-RU" sz="3600" i="1" dirty="0" smtClean="0"/>
              <a:t>: рисунки,</a:t>
            </a:r>
          </a:p>
          <a:p>
            <a:r>
              <a:rPr lang="ru-RU" sz="3600" i="1" dirty="0" smtClean="0"/>
              <a:t>  выставки, дневники наблюдений,</a:t>
            </a:r>
          </a:p>
          <a:p>
            <a:r>
              <a:rPr lang="ru-RU" sz="3600" i="1" dirty="0" smtClean="0"/>
              <a:t>   фото.</a:t>
            </a:r>
          </a:p>
          <a:p>
            <a:endParaRPr lang="ru-RU" sz="3600" i="1" dirty="0"/>
          </a:p>
        </p:txBody>
      </p:sp>
    </p:spTree>
  </p:cSld>
  <p:clrMapOvr>
    <a:masterClrMapping/>
  </p:clrMapOvr>
  <p:transition spd="med" advClick="0" advTm="2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1066800"/>
            <a:ext cx="2411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Проблема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752600"/>
            <a:ext cx="70832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Д</a:t>
            </a:r>
            <a:r>
              <a:rPr lang="ru-RU" sz="2000" dirty="0" smtClean="0"/>
              <a:t>ети дошкольного возраста в недостаточной степени</a:t>
            </a:r>
          </a:p>
          <a:p>
            <a:r>
              <a:rPr lang="ru-RU" sz="2000" dirty="0" smtClean="0"/>
              <a:t>имеют представления о растениях, о том, где они растут,</a:t>
            </a:r>
          </a:p>
          <a:p>
            <a:r>
              <a:rPr lang="ru-RU" sz="2000" dirty="0" smtClean="0"/>
              <a:t>о необходимых условиях их роста. Детский  интерес к </a:t>
            </a:r>
          </a:p>
          <a:p>
            <a:r>
              <a:rPr lang="ru-RU" sz="2000" dirty="0" smtClean="0"/>
              <a:t>познавательно-исследовательской деятельности недостаточно</a:t>
            </a:r>
          </a:p>
          <a:p>
            <a:r>
              <a:rPr lang="ru-RU" sz="2000" dirty="0" smtClean="0"/>
              <a:t>развит.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4426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Цель исследования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9200" y="4038600"/>
            <a:ext cx="5257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00B050"/>
                </a:solidFill>
                <a:cs typeface="Times New Roman" pitchFamily="18" charset="0"/>
              </a:rPr>
              <a:t>С</a:t>
            </a:r>
            <a:r>
              <a:rPr lang="ru-RU" sz="2000" dirty="0" smtClean="0">
                <a:cs typeface="Times New Roman" pitchFamily="18" charset="0"/>
              </a:rPr>
              <a:t>оздание условий  в группе для развития познавательного интереса  к исследовательской деятельности, раскрытие творческого и интеллектуального потенциала дошкольников, вовлечение детей в практическую деятельность по выращиванию культурных огородных растений.</a:t>
            </a:r>
          </a:p>
        </p:txBody>
      </p:sp>
    </p:spTree>
  </p:cSld>
  <p:clrMapOvr>
    <a:masterClrMapping/>
  </p:clrMapOvr>
  <p:transition spd="med" advClick="0" advTm="2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838200"/>
            <a:ext cx="53685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Задачи исследования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05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2053239"/>
            <a:ext cx="6019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rgbClr val="00B050"/>
                </a:solidFill>
              </a:rPr>
              <a:t>1.  У</a:t>
            </a:r>
            <a:r>
              <a:rPr lang="ru-RU" sz="2000" dirty="0" smtClean="0"/>
              <a:t>чить  детей  ухаживать за огородными </a:t>
            </a:r>
          </a:p>
          <a:p>
            <a:pPr marL="457200" indent="-457200" eaLnBrk="1" hangingPunct="1">
              <a:lnSpc>
                <a:spcPct val="80000"/>
              </a:lnSpc>
              <a:defRPr/>
            </a:pPr>
            <a:r>
              <a:rPr lang="ru-RU" sz="2000" dirty="0" smtClean="0"/>
              <a:t>         растениями.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2. </a:t>
            </a:r>
            <a:r>
              <a:rPr lang="ru-RU" sz="2000" b="1" dirty="0" smtClean="0">
                <a:solidFill>
                  <a:srgbClr val="00B050"/>
                </a:solidFill>
              </a:rPr>
              <a:t>Д</a:t>
            </a:r>
            <a:r>
              <a:rPr lang="ru-RU" sz="2000" dirty="0" smtClean="0"/>
              <a:t>ать наглядное представление детям о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         потребностях растений в  свете, тепле, влаге,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         почве для роста растений.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3. </a:t>
            </a:r>
            <a:r>
              <a:rPr lang="ru-RU" sz="2000" b="1" dirty="0" smtClean="0">
                <a:solidFill>
                  <a:srgbClr val="00B050"/>
                </a:solidFill>
              </a:rPr>
              <a:t>Р</a:t>
            </a:r>
            <a:r>
              <a:rPr lang="ru-RU" sz="2000" dirty="0" smtClean="0"/>
              <a:t>азвивать познавательные и творческие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         способности детей.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4. </a:t>
            </a:r>
            <a:r>
              <a:rPr lang="ru-RU" sz="2000" b="1" dirty="0" smtClean="0">
                <a:solidFill>
                  <a:srgbClr val="00B050"/>
                </a:solidFill>
              </a:rPr>
              <a:t>С</a:t>
            </a:r>
            <a:r>
              <a:rPr lang="ru-RU" sz="2000" dirty="0" smtClean="0"/>
              <a:t>оздать условия для участия родителей в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         образовательном процессе.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5. </a:t>
            </a:r>
            <a:r>
              <a:rPr lang="ru-RU" sz="2000" b="1" dirty="0" smtClean="0">
                <a:solidFill>
                  <a:srgbClr val="00B050"/>
                </a:solidFill>
              </a:rPr>
              <a:t>Ф</a:t>
            </a:r>
            <a:r>
              <a:rPr lang="ru-RU" sz="2000" dirty="0" smtClean="0"/>
              <a:t>ормировать осознанно – правильное отношение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 smtClean="0"/>
              <a:t>           к природе родного края, к труду человека.</a:t>
            </a:r>
          </a:p>
        </p:txBody>
      </p:sp>
    </p:spTree>
  </p:cSld>
  <p:clrMapOvr>
    <a:masterClrMapping/>
  </p:clrMapOvr>
  <p:transition spd="med" advClick="0" advTm="2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7400" y="838200"/>
            <a:ext cx="43386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Предполагаемые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результаты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90800"/>
            <a:ext cx="727539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</a:t>
            </a:r>
            <a:r>
              <a:rPr lang="ru-RU" dirty="0" smtClean="0"/>
              <a:t>з семян, луковиц, зерен можно вырастить растения.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</a:t>
            </a:r>
            <a:r>
              <a:rPr lang="ru-RU" dirty="0" smtClean="0"/>
              <a:t>оздав огород на окне мы вырастим лук, редис, огурцы и цветочную</a:t>
            </a:r>
          </a:p>
          <a:p>
            <a:r>
              <a:rPr lang="ru-RU" dirty="0" smtClean="0"/>
              <a:t>рассаду.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 У </a:t>
            </a:r>
            <a:r>
              <a:rPr lang="ru-RU" dirty="0" smtClean="0"/>
              <a:t>детей появится интерес к растениям. Они смогут</a:t>
            </a:r>
          </a:p>
          <a:p>
            <a:r>
              <a:rPr lang="ru-RU" dirty="0" smtClean="0"/>
              <a:t>различать некоторые виды растений, узнают особенности их строения, </a:t>
            </a:r>
          </a:p>
          <a:p>
            <a:r>
              <a:rPr lang="ru-RU" dirty="0" smtClean="0"/>
              <a:t>научатся правильно ухаживать за ними.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ети узнают много интересного из жизни растений. исследуют</a:t>
            </a:r>
          </a:p>
          <a:p>
            <a:r>
              <a:rPr lang="ru-RU" dirty="0" smtClean="0"/>
              <a:t>опытным путем условия, необходимые для роста растений.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Д</a:t>
            </a:r>
            <a:r>
              <a:rPr lang="ru-RU" dirty="0" smtClean="0"/>
              <a:t>ети научатся вести наблюдения и делать первые опыты.</a:t>
            </a:r>
            <a:endParaRPr lang="ru-RU" dirty="0"/>
          </a:p>
        </p:txBody>
      </p:sp>
    </p:spTree>
  </p:cSld>
  <p:clrMapOvr>
    <a:masterClrMapping/>
  </p:clrMapOvr>
  <p:transition spd="med" advClick="0" advTm="2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1066800"/>
            <a:ext cx="50978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Этапы</a:t>
            </a:r>
          </a:p>
          <a:p>
            <a:r>
              <a:rPr lang="ru-RU" sz="4400" dirty="0" smtClean="0">
                <a:solidFill>
                  <a:srgbClr val="FF0000"/>
                </a:solidFill>
              </a:rPr>
              <a:t>реализации проекта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2667000"/>
            <a:ext cx="3118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Подготовительный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Основной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заключительный</a:t>
            </a:r>
            <a:endParaRPr lang="ru-RU" sz="2400" dirty="0"/>
          </a:p>
        </p:txBody>
      </p:sp>
    </p:spTree>
  </p:cSld>
  <p:clrMapOvr>
    <a:masterClrMapping/>
  </p:clrMapOvr>
  <p:transition spd="med" advClick="0" advTm="2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371600"/>
            <a:ext cx="5875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Подготовительный этап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286000"/>
            <a:ext cx="655339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ru-RU" sz="2400" dirty="0" smtClean="0">
                <a:solidFill>
                  <a:srgbClr val="0000FF"/>
                </a:solidFill>
              </a:rPr>
              <a:t>Цель: </a:t>
            </a:r>
            <a:r>
              <a:rPr lang="ru-RU" sz="2400" dirty="0" smtClean="0"/>
              <a:t>Создать условия для реализации проекта</a:t>
            </a:r>
          </a:p>
          <a:p>
            <a:pPr marL="457200" indent="-457200"/>
            <a:r>
              <a:rPr lang="ru-RU" sz="2400" dirty="0" smtClean="0"/>
              <a:t>          «Огород на подоконнике»</a:t>
            </a:r>
          </a:p>
          <a:p>
            <a:pPr marL="457200" indent="-457200"/>
            <a:r>
              <a:rPr lang="ru-RU" sz="2400" dirty="0" smtClean="0">
                <a:solidFill>
                  <a:srgbClr val="0000FF"/>
                </a:solidFill>
              </a:rPr>
              <a:t>Содержание: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Анализ имеющихся в группе условий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Сбор информационного материала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Создание условий для организации</a:t>
            </a:r>
          </a:p>
          <a:p>
            <a:pPr marL="457200" indent="-457200"/>
            <a:r>
              <a:rPr lang="ru-RU" sz="2400" dirty="0" smtClean="0"/>
              <a:t>        работы в «Огороде на окне»</a:t>
            </a:r>
          </a:p>
          <a:p>
            <a:pPr marL="457200" indent="-457200">
              <a:buAutoNum type="arabicPeriod" startAt="5"/>
            </a:pPr>
            <a:r>
              <a:rPr lang="ru-RU" sz="2400" dirty="0" smtClean="0"/>
              <a:t>Приобретение необходимого оборудования:</a:t>
            </a:r>
          </a:p>
          <a:p>
            <a:pPr marL="457200" indent="-457200"/>
            <a:r>
              <a:rPr lang="ru-RU" sz="2400" dirty="0" smtClean="0"/>
              <a:t>        контейнеры, семена, земля, декоративные</a:t>
            </a:r>
          </a:p>
          <a:p>
            <a:pPr marL="457200" indent="-457200"/>
            <a:r>
              <a:rPr lang="ru-RU" sz="2400" dirty="0" smtClean="0"/>
              <a:t>        элементы</a:t>
            </a:r>
            <a:endParaRPr lang="ru-RU" sz="2400" dirty="0"/>
          </a:p>
        </p:txBody>
      </p:sp>
    </p:spTree>
  </p:cSld>
  <p:clrMapOvr>
    <a:masterClrMapping/>
  </p:clrMapOvr>
  <p:transition spd="med" advClick="0" advTm="2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17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50"/>
            <a:ext cx="8610600" cy="64579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838200"/>
            <a:ext cx="3878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Основной этап: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752600"/>
            <a:ext cx="581896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Содержание:</a:t>
            </a:r>
          </a:p>
          <a:p>
            <a:r>
              <a:rPr lang="ru-RU" dirty="0" smtClean="0"/>
              <a:t>1.Цикл познавательных занятий по изучению культурных</a:t>
            </a:r>
          </a:p>
          <a:p>
            <a:r>
              <a:rPr lang="ru-RU" dirty="0" smtClean="0"/>
              <a:t>     и декоративных растений</a:t>
            </a:r>
          </a:p>
          <a:p>
            <a:r>
              <a:rPr lang="ru-RU" dirty="0" smtClean="0"/>
              <a:t>2.Исследовательская и практическая деятельность детей</a:t>
            </a:r>
          </a:p>
          <a:p>
            <a:r>
              <a:rPr lang="ru-RU" dirty="0" smtClean="0"/>
              <a:t>     по изучению особенностей выращивания культурных</a:t>
            </a:r>
          </a:p>
          <a:p>
            <a:r>
              <a:rPr lang="ru-RU" dirty="0" smtClean="0"/>
              <a:t>      и декоративных растений</a:t>
            </a:r>
          </a:p>
          <a:p>
            <a:r>
              <a:rPr lang="ru-RU" dirty="0" smtClean="0"/>
              <a:t>-подготовка почвы, приобретение семян, посадка,</a:t>
            </a:r>
          </a:p>
          <a:p>
            <a:r>
              <a:rPr lang="ru-RU" dirty="0" smtClean="0"/>
              <a:t>  полив, рыхление</a:t>
            </a:r>
          </a:p>
          <a:p>
            <a:r>
              <a:rPr lang="ru-RU" dirty="0" smtClean="0"/>
              <a:t>-дизайнерское оформление</a:t>
            </a:r>
          </a:p>
          <a:p>
            <a:r>
              <a:rPr lang="ru-RU" dirty="0" smtClean="0"/>
              <a:t>-наблюдение за растениями и опыты с последующим </a:t>
            </a:r>
          </a:p>
          <a:p>
            <a:r>
              <a:rPr lang="ru-RU" dirty="0" smtClean="0"/>
              <a:t>  фиксированием результатов с помощью рисунков</a:t>
            </a:r>
          </a:p>
          <a:p>
            <a:r>
              <a:rPr lang="ru-RU" dirty="0" smtClean="0"/>
              <a:t>   и схем</a:t>
            </a:r>
          </a:p>
          <a:p>
            <a:r>
              <a:rPr lang="ru-RU" dirty="0" smtClean="0"/>
              <a:t>3. Отражение результатов исследований через</a:t>
            </a:r>
          </a:p>
          <a:p>
            <a:r>
              <a:rPr lang="ru-RU" dirty="0" smtClean="0"/>
              <a:t>     художественно-творческую деятельность детей</a:t>
            </a:r>
          </a:p>
          <a:p>
            <a:r>
              <a:rPr lang="ru-RU" dirty="0" smtClean="0"/>
              <a:t>4.  Ведение дневника наблюдений</a:t>
            </a:r>
            <a:endParaRPr lang="ru-RU" dirty="0"/>
          </a:p>
        </p:txBody>
      </p:sp>
    </p:spTree>
  </p:cSld>
  <p:clrMapOvr>
    <a:masterClrMapping/>
  </p:clrMapOvr>
  <p:transition spd="med" advClick="0" advTm="2000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585</Words>
  <Application>Microsoft Office PowerPoint</Application>
  <PresentationFormat>Экран (4:3)</PresentationFormat>
  <Paragraphs>111</Paragraphs>
  <Slides>24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Саня</dc:creator>
  <cp:lastModifiedBy>Галина</cp:lastModifiedBy>
  <cp:revision>93</cp:revision>
  <dcterms:created xsi:type="dcterms:W3CDTF">2012-11-09T20:08:56Z</dcterms:created>
  <dcterms:modified xsi:type="dcterms:W3CDTF">2014-01-15T04:39:13Z</dcterms:modified>
</cp:coreProperties>
</file>