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83" r:id="rId5"/>
    <p:sldId id="299" r:id="rId6"/>
    <p:sldId id="298" r:id="rId7"/>
    <p:sldId id="300" r:id="rId8"/>
    <p:sldId id="301" r:id="rId9"/>
    <p:sldId id="302" r:id="rId10"/>
    <p:sldId id="303" r:id="rId11"/>
    <p:sldId id="304" r:id="rId12"/>
    <p:sldId id="306" r:id="rId13"/>
    <p:sldId id="305" r:id="rId14"/>
    <p:sldId id="307" r:id="rId15"/>
    <p:sldId id="308" r:id="rId16"/>
    <p:sldId id="285" r:id="rId17"/>
    <p:sldId id="286" r:id="rId18"/>
    <p:sldId id="287" r:id="rId19"/>
    <p:sldId id="288" r:id="rId20"/>
    <p:sldId id="309" r:id="rId21"/>
    <p:sldId id="280"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FD200684-0CD4-4F69-A56C-1EF60C8DA4A7}">
          <p14:sldIdLst>
            <p14:sldId id="256"/>
            <p14:sldId id="257"/>
            <p14:sldId id="281"/>
            <p14:sldId id="283"/>
            <p14:sldId id="299"/>
            <p14:sldId id="298"/>
            <p14:sldId id="300"/>
            <p14:sldId id="301"/>
            <p14:sldId id="302"/>
            <p14:sldId id="303"/>
            <p14:sldId id="304"/>
            <p14:sldId id="306"/>
            <p14:sldId id="305"/>
            <p14:sldId id="307"/>
            <p14:sldId id="308"/>
            <p14:sldId id="285"/>
            <p14:sldId id="286"/>
            <p14:sldId id="287"/>
            <p14:sldId id="288"/>
            <p14:sldId id="309"/>
            <p14:sldId id="28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FF5050"/>
    <a:srgbClr val="FF00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79" autoAdjust="0"/>
  </p:normalViewPr>
  <p:slideViewPr>
    <p:cSldViewPr>
      <p:cViewPr varScale="1">
        <p:scale>
          <a:sx n="67" d="100"/>
          <a:sy n="67" d="100"/>
        </p:scale>
        <p:origin x="-408" y="-96"/>
      </p:cViewPr>
      <p:guideLst>
        <p:guide orient="horz" pos="2160"/>
        <p:guide pos="2880"/>
      </p:guideLst>
    </p:cSldViewPr>
  </p:slideViewPr>
  <p:outlineViewPr>
    <p:cViewPr>
      <p:scale>
        <a:sx n="33" d="100"/>
        <a:sy n="33" d="100"/>
      </p:scale>
      <p:origin x="48" y="166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23.09.2015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23.09.2015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23.09.2015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23.09.2015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23.09.2015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23.09.2015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23.09.2015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a:solidFill>
            <a:srgbClr val="FFFF00"/>
          </a:solidFill>
          <a:ln>
            <a:solidFill>
              <a:schemeClr val="accent2">
                <a:lumMod val="60000"/>
                <a:lumOff val="40000"/>
              </a:schemeClr>
            </a:solidFill>
          </a:ln>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600" dirty="0" smtClean="0"/>
              <a:t>Муниципальное бюджетное общеобразовательное учреждение «</a:t>
            </a:r>
            <a:r>
              <a:rPr lang="ru-RU" sz="1600" dirty="0" err="1" smtClean="0"/>
              <a:t>Солчурская</a:t>
            </a:r>
            <a:r>
              <a:rPr lang="ru-RU" sz="1600" dirty="0" smtClean="0"/>
              <a:t> средняя общеобразовательная школа» </a:t>
            </a:r>
            <a:r>
              <a:rPr lang="ru-RU" sz="1600" dirty="0" err="1" smtClean="0"/>
              <a:t>Овюрского</a:t>
            </a:r>
            <a:r>
              <a:rPr lang="ru-RU" sz="1600" dirty="0" smtClean="0"/>
              <a:t> </a:t>
            </a:r>
            <a:r>
              <a:rPr lang="ru-RU" sz="1600" dirty="0" err="1" smtClean="0"/>
              <a:t>кожууна</a:t>
            </a:r>
            <a:r>
              <a:rPr lang="ru-RU" sz="1600" dirty="0" smtClean="0"/>
              <a:t> Республики Тыва</a:t>
            </a:r>
            <a:br>
              <a:rPr lang="ru-RU" sz="1600" dirty="0" smtClean="0"/>
            </a:br>
            <a:r>
              <a:rPr lang="ru-RU" dirty="0" smtClean="0"/>
              <a:t/>
            </a:r>
            <a:br>
              <a:rPr lang="ru-RU" dirty="0" smtClean="0"/>
            </a:br>
            <a:r>
              <a:rPr lang="ru-RU" sz="5300" dirty="0" smtClean="0"/>
              <a:t>КВН </a:t>
            </a:r>
            <a:br>
              <a:rPr lang="ru-RU" sz="5300" dirty="0" smtClean="0"/>
            </a:br>
            <a:r>
              <a:rPr lang="ru-RU" sz="5300" dirty="0" smtClean="0"/>
              <a:t>«Сказка, сказка, приходи!»</a:t>
            </a:r>
            <a:r>
              <a:rPr lang="ru-RU" sz="7300" dirty="0" smtClean="0"/>
              <a:t/>
            </a:r>
            <a:br>
              <a:rPr lang="ru-RU" sz="7300" dirty="0" smtClean="0"/>
            </a:br>
            <a:r>
              <a:rPr lang="ru-RU" sz="7300" dirty="0" smtClean="0"/>
              <a:t>                             </a:t>
            </a:r>
            <a:r>
              <a:rPr lang="ru-RU" sz="1600" dirty="0" smtClean="0"/>
              <a:t>Составила воспитатель ГПД  </a:t>
            </a:r>
            <a:br>
              <a:rPr lang="ru-RU" sz="1600" dirty="0" smtClean="0"/>
            </a:br>
            <a:r>
              <a:rPr lang="ru-RU" sz="1600" dirty="0" smtClean="0"/>
              <a:t>                                                                                                                                                </a:t>
            </a:r>
            <a:r>
              <a:rPr lang="ru-RU" sz="1600" dirty="0" err="1" smtClean="0"/>
              <a:t>Сат</a:t>
            </a:r>
            <a:r>
              <a:rPr lang="ru-RU" sz="1600" dirty="0" smtClean="0"/>
              <a:t> </a:t>
            </a:r>
            <a:r>
              <a:rPr lang="ru-RU" sz="1600" dirty="0" err="1" smtClean="0"/>
              <a:t>Розалья</a:t>
            </a:r>
            <a:r>
              <a:rPr lang="ru-RU" sz="1600" dirty="0" smtClean="0"/>
              <a:t> </a:t>
            </a:r>
            <a:r>
              <a:rPr lang="ru-RU" sz="1600" dirty="0" err="1" smtClean="0"/>
              <a:t>Дыртыковна</a:t>
            </a:r>
            <a:r>
              <a:rPr lang="ru-RU" dirty="0" smtClean="0"/>
              <a:t/>
            </a:r>
            <a:br>
              <a:rPr lang="ru-RU" dirty="0" smtClean="0"/>
            </a:br>
            <a:r>
              <a:rPr lang="ru-RU" dirty="0" smtClean="0"/>
              <a:t/>
            </a:r>
            <a:br>
              <a:rPr lang="ru-RU" dirty="0" smtClean="0"/>
            </a:br>
            <a:r>
              <a:rPr lang="ru-RU" sz="1600" dirty="0" smtClean="0"/>
              <a:t>с.Солчур,2014г</a:t>
            </a: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spTree>
    <p:extLst>
      <p:ext uri="{BB962C8B-B14F-4D97-AF65-F5344CB8AC3E}">
        <p14:creationId xmlns:p14="http://schemas.microsoft.com/office/powerpoint/2010/main" val="614642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611560" y="332656"/>
            <a:ext cx="7776863" cy="5976663"/>
          </a:xfrm>
          <a:prstGeom prst="rect">
            <a:avLst/>
          </a:prstGeom>
        </p:spPr>
      </p:pic>
    </p:spTree>
    <p:extLst>
      <p:ext uri="{BB962C8B-B14F-4D97-AF65-F5344CB8AC3E}">
        <p14:creationId xmlns:p14="http://schemas.microsoft.com/office/powerpoint/2010/main" val="3158296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611560" y="332657"/>
            <a:ext cx="7992888" cy="5310906"/>
          </a:xfrm>
          <a:prstGeom prst="rect">
            <a:avLst/>
          </a:prstGeom>
        </p:spPr>
      </p:pic>
    </p:spTree>
    <p:extLst>
      <p:ext uri="{BB962C8B-B14F-4D97-AF65-F5344CB8AC3E}">
        <p14:creationId xmlns:p14="http://schemas.microsoft.com/office/powerpoint/2010/main" val="2519759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323528" y="260648"/>
            <a:ext cx="8496944" cy="5760640"/>
          </a:xfrm>
          <a:prstGeom prst="rect">
            <a:avLst/>
          </a:prstGeom>
        </p:spPr>
      </p:pic>
    </p:spTree>
    <p:extLst>
      <p:ext uri="{BB962C8B-B14F-4D97-AF65-F5344CB8AC3E}">
        <p14:creationId xmlns:p14="http://schemas.microsoft.com/office/powerpoint/2010/main" val="918501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467545" y="548680"/>
            <a:ext cx="8208911" cy="5328592"/>
          </a:xfrm>
          <a:prstGeom prst="rect">
            <a:avLst/>
          </a:prstGeom>
        </p:spPr>
      </p:pic>
    </p:spTree>
    <p:extLst>
      <p:ext uri="{BB962C8B-B14F-4D97-AF65-F5344CB8AC3E}">
        <p14:creationId xmlns:p14="http://schemas.microsoft.com/office/powerpoint/2010/main" val="37710563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827584" y="260648"/>
            <a:ext cx="7560839" cy="5760639"/>
          </a:xfrm>
          <a:prstGeom prst="rect">
            <a:avLst/>
          </a:prstGeom>
        </p:spPr>
      </p:pic>
    </p:spTree>
    <p:extLst>
      <p:ext uri="{BB962C8B-B14F-4D97-AF65-F5344CB8AC3E}">
        <p14:creationId xmlns:p14="http://schemas.microsoft.com/office/powerpoint/2010/main" val="11106614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539552" y="260648"/>
            <a:ext cx="7992888" cy="5832648"/>
          </a:xfrm>
          <a:prstGeom prst="rect">
            <a:avLst/>
          </a:prstGeom>
        </p:spPr>
      </p:pic>
    </p:spTree>
    <p:extLst>
      <p:ext uri="{BB962C8B-B14F-4D97-AF65-F5344CB8AC3E}">
        <p14:creationId xmlns:p14="http://schemas.microsoft.com/office/powerpoint/2010/main" val="3431990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60648"/>
            <a:ext cx="8229600" cy="6192688"/>
          </a:xfrm>
          <a:solidFill>
            <a:schemeClr val="bg1"/>
          </a:solidFill>
        </p:spPr>
        <p:txBody>
          <a:bodyPr>
            <a:normAutofit/>
          </a:bodyPr>
          <a:lstStyle/>
          <a:p>
            <a:pPr algn="l"/>
            <a:r>
              <a:rPr lang="ru-RU" sz="1600" dirty="0" smtClean="0">
                <a:solidFill>
                  <a:prstClr val="black"/>
                </a:solidFill>
              </a:rPr>
              <a:t>       Первый</a:t>
            </a:r>
            <a:r>
              <a:rPr lang="en-US" sz="1600" dirty="0" smtClean="0">
                <a:solidFill>
                  <a:prstClr val="black"/>
                </a:solidFill>
              </a:rPr>
              <a:t> </a:t>
            </a:r>
            <a:r>
              <a:rPr lang="ru-RU" sz="1600" dirty="0">
                <a:solidFill>
                  <a:prstClr val="black"/>
                </a:solidFill>
              </a:rPr>
              <a:t>конкурс</a:t>
            </a:r>
            <a:r>
              <a:rPr lang="ru-RU" sz="1600" dirty="0" smtClean="0">
                <a:solidFill>
                  <a:prstClr val="black"/>
                </a:solidFill>
              </a:rPr>
              <a:t>:</a:t>
            </a:r>
            <a:r>
              <a:rPr lang="ru-RU" sz="1600" dirty="0"/>
              <a:t> </a:t>
            </a:r>
            <a:r>
              <a:rPr lang="ru-RU" sz="1600" b="1" dirty="0" smtClean="0"/>
              <a:t>«Хорошо ли ты знаешь сказки?»  </a:t>
            </a:r>
            <a:br>
              <a:rPr lang="ru-RU" sz="1600" b="1" dirty="0" smtClean="0"/>
            </a:br>
            <a:r>
              <a:rPr lang="ru-RU" sz="1600" dirty="0" smtClean="0"/>
              <a:t>( Ведущий зачитывает отрывки из сказок, дети отгадывают название сказки)</a:t>
            </a:r>
            <a:br>
              <a:rPr lang="ru-RU" sz="1600" dirty="0" smtClean="0"/>
            </a:br>
            <a:r>
              <a:rPr lang="ru-RU" sz="1600" dirty="0" smtClean="0"/>
              <a:t>1. Приходи к нему лечиться</a:t>
            </a:r>
            <a:br>
              <a:rPr lang="ru-RU" sz="1600" dirty="0" smtClean="0"/>
            </a:br>
            <a:r>
              <a:rPr lang="ru-RU" sz="1600" dirty="0" smtClean="0"/>
              <a:t>     И корова, и волчица.</a:t>
            </a:r>
            <a:br>
              <a:rPr lang="ru-RU" sz="1600" dirty="0" smtClean="0"/>
            </a:br>
            <a:r>
              <a:rPr lang="ru-RU" sz="1600" dirty="0"/>
              <a:t> </a:t>
            </a:r>
            <a:r>
              <a:rPr lang="ru-RU" sz="1600" dirty="0" smtClean="0"/>
              <a:t>    И жучок, и червячок,</a:t>
            </a:r>
            <a:br>
              <a:rPr lang="ru-RU" sz="1600" dirty="0" smtClean="0"/>
            </a:br>
            <a:r>
              <a:rPr lang="ru-RU" sz="1600" dirty="0"/>
              <a:t> </a:t>
            </a:r>
            <a:r>
              <a:rPr lang="ru-RU" sz="1600" dirty="0" smtClean="0"/>
              <a:t>    И медведица!  ( К. Чуковский «</a:t>
            </a:r>
            <a:r>
              <a:rPr lang="ru-RU" sz="1600" dirty="0"/>
              <a:t>Д</a:t>
            </a:r>
            <a:r>
              <a:rPr lang="ru-RU" sz="1600" dirty="0" smtClean="0"/>
              <a:t>октор Айболит»)</a:t>
            </a:r>
            <a:br>
              <a:rPr lang="ru-RU" sz="1600" dirty="0" smtClean="0"/>
            </a:br>
            <a:r>
              <a:rPr lang="ru-RU" sz="1600" dirty="0" smtClean="0"/>
              <a:t>2.  Маленькая девочка весело бежит</a:t>
            </a:r>
            <a:br>
              <a:rPr lang="ru-RU" sz="1600" dirty="0" smtClean="0"/>
            </a:br>
            <a:r>
              <a:rPr lang="ru-RU" sz="1600" dirty="0"/>
              <a:t> </a:t>
            </a:r>
            <a:r>
              <a:rPr lang="ru-RU" sz="1600" dirty="0" smtClean="0"/>
              <a:t>    По тропинке к домику, </a:t>
            </a:r>
            <a:br>
              <a:rPr lang="ru-RU" sz="1600" dirty="0" smtClean="0"/>
            </a:br>
            <a:r>
              <a:rPr lang="ru-RU" sz="1600" dirty="0"/>
              <a:t> </a:t>
            </a:r>
            <a:r>
              <a:rPr lang="ru-RU" sz="1600" dirty="0" smtClean="0"/>
              <a:t>    Что в лесу стоит</a:t>
            </a:r>
            <a:br>
              <a:rPr lang="ru-RU" sz="1600" dirty="0" smtClean="0"/>
            </a:br>
            <a:r>
              <a:rPr lang="ru-RU" sz="1600" dirty="0"/>
              <a:t> </a:t>
            </a:r>
            <a:r>
              <a:rPr lang="ru-RU" sz="1600" dirty="0" smtClean="0"/>
              <a:t>    Нужно этой девочке к бабушке скорей</a:t>
            </a:r>
            <a:br>
              <a:rPr lang="ru-RU" sz="1600" dirty="0" smtClean="0"/>
            </a:br>
            <a:r>
              <a:rPr lang="ru-RU" sz="1600" dirty="0"/>
              <a:t> </a:t>
            </a:r>
            <a:r>
              <a:rPr lang="ru-RU" sz="1600" dirty="0" smtClean="0"/>
              <a:t>    Отнести корзиночку, посланную с ней  ( Ш. Перро « Красная шапочка»)</a:t>
            </a:r>
            <a:br>
              <a:rPr lang="ru-RU" sz="1600" dirty="0" smtClean="0"/>
            </a:br>
            <a:r>
              <a:rPr lang="ru-RU" sz="1600" dirty="0" smtClean="0"/>
              <a:t>3.  Свет мой, зеркальце,  скажи</a:t>
            </a:r>
            <a:br>
              <a:rPr lang="ru-RU" sz="1600" dirty="0" smtClean="0"/>
            </a:br>
            <a:r>
              <a:rPr lang="ru-RU" sz="1600" dirty="0"/>
              <a:t> </a:t>
            </a:r>
            <a:r>
              <a:rPr lang="ru-RU" sz="1600" dirty="0" smtClean="0"/>
              <a:t>     Да всю правду доложи</a:t>
            </a:r>
            <a:br>
              <a:rPr lang="ru-RU" sz="1600" dirty="0" smtClean="0"/>
            </a:br>
            <a:r>
              <a:rPr lang="ru-RU" sz="1600" dirty="0" smtClean="0"/>
              <a:t>      Я ль на свете всех милее,</a:t>
            </a:r>
            <a:br>
              <a:rPr lang="ru-RU" sz="1600" dirty="0" smtClean="0"/>
            </a:br>
            <a:r>
              <a:rPr lang="ru-RU" sz="1600" dirty="0"/>
              <a:t> </a:t>
            </a:r>
            <a:r>
              <a:rPr lang="ru-RU" sz="1600" dirty="0" smtClean="0"/>
              <a:t>     Всех румяней и белее  (А.С. Пушкин «Сказка о мертвой царевне и о семи богатырях»)</a:t>
            </a:r>
            <a:br>
              <a:rPr lang="ru-RU" sz="1600" dirty="0" smtClean="0"/>
            </a:br>
            <a:r>
              <a:rPr lang="ru-RU" sz="1600" dirty="0" smtClean="0"/>
              <a:t>4.  Пошел поп по базару</a:t>
            </a:r>
            <a:br>
              <a:rPr lang="ru-RU" sz="1600" dirty="0" smtClean="0"/>
            </a:br>
            <a:r>
              <a:rPr lang="ru-RU" sz="1600" dirty="0"/>
              <a:t> </a:t>
            </a:r>
            <a:r>
              <a:rPr lang="ru-RU" sz="1600" dirty="0" smtClean="0"/>
              <a:t>     Посмотреть кой-какого товару.</a:t>
            </a:r>
            <a:br>
              <a:rPr lang="ru-RU" sz="1600" dirty="0" smtClean="0"/>
            </a:br>
            <a:r>
              <a:rPr lang="ru-RU" sz="1600" dirty="0"/>
              <a:t> </a:t>
            </a:r>
            <a:r>
              <a:rPr lang="ru-RU" sz="1600" dirty="0" smtClean="0"/>
              <a:t>     Навстречу ему </a:t>
            </a:r>
            <a:r>
              <a:rPr lang="ru-RU" sz="1600" dirty="0" err="1" smtClean="0"/>
              <a:t>Балда</a:t>
            </a:r>
            <a:r>
              <a:rPr lang="ru-RU" sz="1600" dirty="0" smtClean="0"/>
              <a:t> </a:t>
            </a:r>
            <a:br>
              <a:rPr lang="ru-RU" sz="1600" dirty="0" smtClean="0"/>
            </a:br>
            <a:r>
              <a:rPr lang="ru-RU" sz="1600" dirty="0"/>
              <a:t> </a:t>
            </a:r>
            <a:r>
              <a:rPr lang="ru-RU" sz="1600" dirty="0" smtClean="0"/>
              <a:t>     Идет, сам не зная куда  ( А.С. Пушкин «Сказка о попе и работнике его </a:t>
            </a:r>
            <a:r>
              <a:rPr lang="ru-RU" sz="1600" dirty="0" err="1" smtClean="0"/>
              <a:t>Балде</a:t>
            </a:r>
            <a:r>
              <a:rPr lang="ru-RU" sz="1600" dirty="0" smtClean="0"/>
              <a:t>»)</a:t>
            </a:r>
            <a:br>
              <a:rPr lang="ru-RU" sz="1600" dirty="0" smtClean="0"/>
            </a:br>
            <a:r>
              <a:rPr lang="ru-RU" sz="1600" dirty="0"/>
              <a:t/>
            </a:r>
            <a:br>
              <a:rPr lang="ru-RU" sz="1600" dirty="0"/>
            </a:br>
            <a:r>
              <a:rPr lang="ru-RU" sz="1600" dirty="0" smtClean="0"/>
              <a:t/>
            </a:r>
            <a:br>
              <a:rPr lang="ru-RU" sz="1600" dirty="0" smtClean="0"/>
            </a:br>
            <a:endParaRPr lang="ru-RU" sz="1600" dirty="0"/>
          </a:p>
        </p:txBody>
      </p:sp>
    </p:spTree>
    <p:extLst>
      <p:ext uri="{BB962C8B-B14F-4D97-AF65-F5344CB8AC3E}">
        <p14:creationId xmlns:p14="http://schemas.microsoft.com/office/powerpoint/2010/main" val="9029949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58618"/>
          </a:xfrm>
        </p:spPr>
        <p:txBody>
          <a:bodyPr>
            <a:normAutofit/>
          </a:bodyPr>
          <a:lstStyle/>
          <a:p>
            <a:pPr algn="l"/>
            <a:r>
              <a:rPr lang="ru-RU" sz="1600" dirty="0" smtClean="0"/>
              <a:t>       Второй конкурс:  </a:t>
            </a:r>
            <a:r>
              <a:rPr lang="ru-RU" sz="1600" b="1" dirty="0" smtClean="0"/>
              <a:t>«Сказочная шкатулка» </a:t>
            </a:r>
            <a:br>
              <a:rPr lang="ru-RU" sz="1600" b="1" dirty="0" smtClean="0"/>
            </a:br>
            <a:r>
              <a:rPr lang="ru-RU" sz="1600" dirty="0" smtClean="0"/>
              <a:t>(Дети достают из шкатулки карточки с номером вопроса, а ведущий дает задание под этим номером)</a:t>
            </a:r>
            <a:br>
              <a:rPr lang="ru-RU" sz="1600" dirty="0" smtClean="0"/>
            </a:br>
            <a:r>
              <a:rPr lang="ru-RU" sz="1600" dirty="0" smtClean="0"/>
              <a:t>1. Какие волшебные предметы есть в русских сказках? (Полочка, гребень, топор, шапка невидимка, дубинка, зеркальце и т.д.)</a:t>
            </a:r>
            <a:br>
              <a:rPr lang="ru-RU" sz="1600" dirty="0" smtClean="0"/>
            </a:br>
            <a:r>
              <a:rPr lang="ru-RU" sz="1600" dirty="0" smtClean="0"/>
              <a:t>2. На чем в сказках могли передвигаться сказочные герои? (Гуси-лебеди, ступа, сапоги-скороходы, ковер-самолет и т.д.)</a:t>
            </a:r>
            <a:br>
              <a:rPr lang="ru-RU" sz="1600" dirty="0" smtClean="0"/>
            </a:br>
            <a:r>
              <a:rPr lang="ru-RU" sz="1600" dirty="0" smtClean="0"/>
              <a:t>3. Какими словами чаще всего начинаются русские народные сказки? (Жили-были)</a:t>
            </a:r>
            <a:br>
              <a:rPr lang="ru-RU" sz="1600" dirty="0" smtClean="0"/>
            </a:br>
            <a:r>
              <a:rPr lang="ru-RU" sz="1600" dirty="0" smtClean="0"/>
              <a:t>4.Какими словами заканчиваются многие народные сказки? (Я там был. Мед-пил, по усам текло, а в рот не попало.)</a:t>
            </a:r>
            <a:br>
              <a:rPr lang="ru-RU" sz="1600" dirty="0" smtClean="0"/>
            </a:br>
            <a:r>
              <a:rPr lang="ru-RU" sz="1600" dirty="0"/>
              <a:t/>
            </a:r>
            <a:br>
              <a:rPr lang="ru-RU" sz="1600" dirty="0"/>
            </a:br>
            <a:r>
              <a:rPr lang="ru-RU" sz="1600" dirty="0" smtClean="0"/>
              <a:t>Третий конкурс:  </a:t>
            </a:r>
            <a:r>
              <a:rPr lang="ru-RU" sz="1600" b="1" dirty="0" smtClean="0"/>
              <a:t>«Отгадай адресата»</a:t>
            </a:r>
            <a:br>
              <a:rPr lang="ru-RU" sz="1600" b="1" dirty="0" smtClean="0"/>
            </a:br>
            <a:r>
              <a:rPr lang="ru-RU" sz="1600" dirty="0" smtClean="0"/>
              <a:t>(Ведущий зачитывает телеграммы, но отправители этих телеграмм забыли подписаться. Кто из сказочных героев мог послать такую телеграмму?)</a:t>
            </a:r>
            <a:br>
              <a:rPr lang="ru-RU" sz="1600" dirty="0" smtClean="0"/>
            </a:br>
            <a:r>
              <a:rPr lang="ru-RU" sz="1600" dirty="0" smtClean="0"/>
              <a:t>1. Сделала всю работу по дому, спешу на бал. По дороге заеду к вам. (Золушка)</a:t>
            </a:r>
            <a:br>
              <a:rPr lang="ru-RU" sz="1600" dirty="0" smtClean="0"/>
            </a:br>
            <a:r>
              <a:rPr lang="ru-RU" sz="1600" dirty="0" smtClean="0"/>
              <a:t>2. Пошел короткой дорогой, скоро буду у вас. (Серый волк)</a:t>
            </a:r>
            <a:br>
              <a:rPr lang="ru-RU" sz="1600" dirty="0" smtClean="0"/>
            </a:br>
            <a:r>
              <a:rPr lang="ru-RU" sz="1600" dirty="0" smtClean="0"/>
              <a:t>3. Спасите! Нас похитили пираты! Без нас гибнут звери! (Доктор Айболит)</a:t>
            </a:r>
            <a:br>
              <a:rPr lang="ru-RU" sz="1600" dirty="0" smtClean="0"/>
            </a:br>
            <a:r>
              <a:rPr lang="ru-RU" sz="1600" dirty="0" smtClean="0"/>
              <a:t>4. Нашла братца, очень рада! Ждите в гости! (Герда)</a:t>
            </a:r>
            <a:br>
              <a:rPr lang="ru-RU" sz="1600" dirty="0" smtClean="0"/>
            </a:br>
            <a:r>
              <a:rPr lang="ru-RU" sz="1600" dirty="0"/>
              <a:t/>
            </a:r>
            <a:br>
              <a:rPr lang="ru-RU" sz="1600" dirty="0"/>
            </a:br>
            <a:endParaRPr lang="ru-RU" sz="1600" b="1" dirty="0"/>
          </a:p>
        </p:txBody>
      </p:sp>
    </p:spTree>
    <p:extLst>
      <p:ext uri="{BB962C8B-B14F-4D97-AF65-F5344CB8AC3E}">
        <p14:creationId xmlns:p14="http://schemas.microsoft.com/office/powerpoint/2010/main" val="2803035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698"/>
          </a:xfrm>
        </p:spPr>
        <p:txBody>
          <a:bodyPr>
            <a:normAutofit fontScale="90000"/>
          </a:bodyPr>
          <a:lstStyle/>
          <a:p>
            <a:pPr algn="l"/>
            <a:r>
              <a:rPr lang="ru-RU" sz="1600" dirty="0" smtClean="0"/>
              <a:t>      </a:t>
            </a:r>
            <a:r>
              <a:rPr lang="ru-RU" sz="1800" dirty="0" smtClean="0"/>
              <a:t>Четвертый конкурс: </a:t>
            </a:r>
            <a:r>
              <a:rPr lang="ru-RU" sz="1800" b="1" dirty="0" smtClean="0"/>
              <a:t>«Болельщики, вперед!»</a:t>
            </a:r>
            <a:br>
              <a:rPr lang="ru-RU" sz="1800" b="1" dirty="0" smtClean="0"/>
            </a:br>
            <a:r>
              <a:rPr lang="ru-RU" sz="1800" dirty="0" smtClean="0"/>
              <a:t>1. Из чего был сделан колпачок Буратино? (Из старого носка Папы Карло)</a:t>
            </a:r>
            <a:br>
              <a:rPr lang="ru-RU" sz="1800" dirty="0" smtClean="0"/>
            </a:br>
            <a:r>
              <a:rPr lang="ru-RU" sz="1800" dirty="0" smtClean="0"/>
              <a:t>2. Сколько встреч было у старика и рыбки? (Шесть)</a:t>
            </a:r>
            <a:br>
              <a:rPr lang="ru-RU" sz="1800" dirty="0" smtClean="0"/>
            </a:br>
            <a:r>
              <a:rPr lang="ru-RU" sz="1800" dirty="0" smtClean="0"/>
              <a:t>3. Где спрятался седьмой козленок? ( В печке)</a:t>
            </a:r>
            <a:br>
              <a:rPr lang="ru-RU" sz="1800" dirty="0" smtClean="0"/>
            </a:br>
            <a:r>
              <a:rPr lang="ru-RU" sz="1800" dirty="0" smtClean="0"/>
              <a:t>4. Как зовут сказочного героя, у которого большие уши? (Чебурашка)</a:t>
            </a:r>
            <a:br>
              <a:rPr lang="ru-RU" sz="1800" dirty="0" smtClean="0"/>
            </a:br>
            <a:r>
              <a:rPr lang="ru-RU" sz="1800" dirty="0" smtClean="0"/>
              <a:t>5. Кому передал слоненок большой горячий привет? ( Мартышке)</a:t>
            </a:r>
            <a:br>
              <a:rPr lang="ru-RU" sz="1800" dirty="0" smtClean="0"/>
            </a:br>
            <a:r>
              <a:rPr lang="ru-RU" sz="1800" dirty="0" smtClean="0"/>
              <a:t>6. Назовите любимое выражение Кота Леопольда? (Ребята, давайте жить дружно!)</a:t>
            </a:r>
            <a:br>
              <a:rPr lang="ru-RU" sz="1800" dirty="0" smtClean="0"/>
            </a:br>
            <a:r>
              <a:rPr lang="ru-RU" sz="1800" dirty="0" smtClean="0"/>
              <a:t>7.Когда борода старика Хоттабыча не работала? (Когда была мокрой)</a:t>
            </a:r>
            <a:br>
              <a:rPr lang="ru-RU" sz="1800" dirty="0" smtClean="0"/>
            </a:br>
            <a:r>
              <a:rPr lang="ru-RU" sz="1800" dirty="0" smtClean="0"/>
              <a:t>8. Спеть песенку Колобка?</a:t>
            </a:r>
            <a:br>
              <a:rPr lang="ru-RU" sz="1800" dirty="0" smtClean="0"/>
            </a:br>
            <a:r>
              <a:rPr lang="ru-RU" sz="1800" dirty="0"/>
              <a:t/>
            </a:r>
            <a:br>
              <a:rPr lang="ru-RU" sz="1800" dirty="0"/>
            </a:br>
            <a:r>
              <a:rPr lang="ru-RU" sz="1800" dirty="0" smtClean="0"/>
              <a:t>      Пятый конкурс:  </a:t>
            </a:r>
            <a:r>
              <a:rPr lang="ru-RU" sz="1800" b="1" dirty="0" smtClean="0"/>
              <a:t>«Проделки Баба-Яги»</a:t>
            </a:r>
            <a:br>
              <a:rPr lang="ru-RU" sz="1800" b="1" dirty="0" smtClean="0"/>
            </a:br>
            <a:r>
              <a:rPr lang="ru-RU" sz="1800" dirty="0" smtClean="0"/>
              <a:t>(Баба-Яга взяла и перепутала все буквы в именах сказочных героев. Восстановите их.)</a:t>
            </a:r>
            <a:br>
              <a:rPr lang="ru-RU" sz="1800" dirty="0" smtClean="0"/>
            </a:br>
            <a:r>
              <a:rPr lang="ru-RU" sz="1800" dirty="0" smtClean="0"/>
              <a:t>1. </a:t>
            </a:r>
            <a:r>
              <a:rPr lang="ru-RU" sz="1800" dirty="0" err="1" smtClean="0"/>
              <a:t>Кусегорчан</a:t>
            </a:r>
            <a:r>
              <a:rPr lang="ru-RU" sz="1800" dirty="0" smtClean="0"/>
              <a:t> ( Снегурочка)</a:t>
            </a:r>
            <a:br>
              <a:rPr lang="ru-RU" sz="1800" dirty="0" smtClean="0"/>
            </a:br>
            <a:r>
              <a:rPr lang="ru-RU" sz="1800" dirty="0" smtClean="0"/>
              <a:t>2. </a:t>
            </a:r>
            <a:r>
              <a:rPr lang="ru-RU" sz="1800" dirty="0" err="1" smtClean="0"/>
              <a:t>Леяме</a:t>
            </a:r>
            <a:r>
              <a:rPr lang="ru-RU" sz="1800" dirty="0" smtClean="0"/>
              <a:t> (Емеля)</a:t>
            </a:r>
            <a:br>
              <a:rPr lang="ru-RU" sz="1800" dirty="0" smtClean="0"/>
            </a:br>
            <a:r>
              <a:rPr lang="ru-RU" sz="1800" dirty="0" smtClean="0"/>
              <a:t>3. </a:t>
            </a:r>
            <a:r>
              <a:rPr lang="ru-RU" sz="1800" dirty="0" err="1" smtClean="0"/>
              <a:t>Шулоказ</a:t>
            </a:r>
            <a:r>
              <a:rPr lang="ru-RU" sz="1800" dirty="0" smtClean="0"/>
              <a:t> (Золушка)</a:t>
            </a:r>
            <a:br>
              <a:rPr lang="ru-RU" sz="1800" dirty="0" smtClean="0"/>
            </a:br>
            <a:r>
              <a:rPr lang="ru-RU" sz="1800" dirty="0" smtClean="0"/>
              <a:t>4. </a:t>
            </a:r>
            <a:r>
              <a:rPr lang="ru-RU" sz="1800" dirty="0" err="1" smtClean="0"/>
              <a:t>Альмваин</a:t>
            </a:r>
            <a:r>
              <a:rPr lang="ru-RU" sz="1800" dirty="0" smtClean="0"/>
              <a:t> ( Мальвина)</a:t>
            </a:r>
            <a:br>
              <a:rPr lang="ru-RU" sz="1800" dirty="0" smtClean="0"/>
            </a:br>
            <a:r>
              <a:rPr lang="ru-RU" sz="1800" dirty="0" smtClean="0"/>
              <a:t>5. </a:t>
            </a:r>
            <a:r>
              <a:rPr lang="ru-RU" sz="1800" dirty="0" err="1" smtClean="0"/>
              <a:t>Лебжонекас</a:t>
            </a:r>
            <a:r>
              <a:rPr lang="ru-RU" sz="1800" dirty="0" smtClean="0"/>
              <a:t> ( Белоснежка)</a:t>
            </a:r>
            <a:br>
              <a:rPr lang="ru-RU" sz="1800" dirty="0" smtClean="0"/>
            </a:br>
            <a:r>
              <a:rPr lang="ru-RU" sz="1800" dirty="0" smtClean="0"/>
              <a:t>6. </a:t>
            </a:r>
            <a:r>
              <a:rPr lang="ru-RU" sz="1800" dirty="0" err="1" smtClean="0"/>
              <a:t>Нуатбиор</a:t>
            </a:r>
            <a:r>
              <a:rPr lang="ru-RU" sz="1800" dirty="0" smtClean="0"/>
              <a:t> ( Буратино)</a:t>
            </a:r>
            <a:br>
              <a:rPr lang="ru-RU" sz="1800" dirty="0" smtClean="0"/>
            </a:br>
            <a:r>
              <a:rPr lang="ru-RU" sz="1800" dirty="0"/>
              <a:t/>
            </a:r>
            <a:br>
              <a:rPr lang="ru-RU" sz="1800" dirty="0"/>
            </a:br>
            <a:r>
              <a:rPr lang="ru-RU" sz="1800" dirty="0" smtClean="0"/>
              <a:t>       Шестой конкурс: </a:t>
            </a:r>
            <a:r>
              <a:rPr lang="ru-RU" sz="1800" b="1" dirty="0" smtClean="0"/>
              <a:t>«Дополни имя сказочного героя»</a:t>
            </a:r>
            <a:br>
              <a:rPr lang="ru-RU" sz="1800" b="1" dirty="0" smtClean="0"/>
            </a:br>
            <a:r>
              <a:rPr lang="ru-RU" sz="1800" dirty="0" smtClean="0"/>
              <a:t>1. Кощей-</a:t>
            </a:r>
            <a:br>
              <a:rPr lang="ru-RU" sz="1800" dirty="0" smtClean="0"/>
            </a:br>
            <a:r>
              <a:rPr lang="ru-RU" sz="1800" dirty="0" smtClean="0"/>
              <a:t>2. Сестрица-</a:t>
            </a:r>
            <a:br>
              <a:rPr lang="ru-RU" sz="1800" dirty="0" smtClean="0"/>
            </a:br>
            <a:r>
              <a:rPr lang="ru-RU" sz="1800" dirty="0" smtClean="0"/>
              <a:t>3. Иван-</a:t>
            </a:r>
            <a:br>
              <a:rPr lang="ru-RU" sz="1800" dirty="0" smtClean="0"/>
            </a:br>
            <a:r>
              <a:rPr lang="ru-RU" sz="1800" dirty="0" smtClean="0"/>
              <a:t>4. Змей-</a:t>
            </a:r>
            <a:r>
              <a:rPr lang="ru-RU" sz="1800" b="1" dirty="0" smtClean="0"/>
              <a:t/>
            </a:r>
            <a:br>
              <a:rPr lang="ru-RU" sz="1800" b="1" dirty="0" smtClean="0"/>
            </a:br>
            <a:r>
              <a:rPr lang="ru-RU" sz="1600" dirty="0" smtClean="0"/>
              <a:t/>
            </a:r>
            <a:br>
              <a:rPr lang="ru-RU" sz="1600" dirty="0" smtClean="0"/>
            </a:br>
            <a:endParaRPr lang="ru-RU" sz="1600" dirty="0"/>
          </a:p>
        </p:txBody>
      </p:sp>
    </p:spTree>
    <p:extLst>
      <p:ext uri="{BB962C8B-B14F-4D97-AF65-F5344CB8AC3E}">
        <p14:creationId xmlns:p14="http://schemas.microsoft.com/office/powerpoint/2010/main" val="41968427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242594"/>
          </a:xfrm>
        </p:spPr>
        <p:txBody>
          <a:bodyPr>
            <a:normAutofit/>
          </a:bodyPr>
          <a:lstStyle/>
          <a:p>
            <a:pPr algn="l"/>
            <a:r>
              <a:rPr lang="ru-RU" sz="1600" dirty="0" smtClean="0"/>
              <a:t>                                                   Седьмой конкурс: «</a:t>
            </a:r>
            <a:r>
              <a:rPr lang="ru-RU" sz="1600" b="1" dirty="0" smtClean="0"/>
              <a:t>Кошкин дом»</a:t>
            </a:r>
            <a:br>
              <a:rPr lang="ru-RU" sz="1600" b="1" dirty="0" smtClean="0"/>
            </a:br>
            <a:r>
              <a:rPr lang="ru-RU" sz="1600" dirty="0" smtClean="0"/>
              <a:t/>
            </a:r>
            <a:br>
              <a:rPr lang="ru-RU" sz="1600" dirty="0" smtClean="0"/>
            </a:br>
            <a:r>
              <a:rPr lang="ru-RU" sz="1600" dirty="0" smtClean="0"/>
              <a:t>По команде ведущего: «Тили-бом, тили-бом. Загорелся кошкин дом» – участники надевают одежду, кто быстрее.</a:t>
            </a:r>
            <a:br>
              <a:rPr lang="ru-RU" sz="1600" dirty="0" smtClean="0"/>
            </a:br>
            <a:r>
              <a:rPr lang="ru-RU" sz="1600" dirty="0"/>
              <a:t/>
            </a:r>
            <a:br>
              <a:rPr lang="ru-RU" sz="1600" dirty="0"/>
            </a:br>
            <a:r>
              <a:rPr lang="ru-RU" sz="1600" dirty="0" smtClean="0"/>
              <a:t>                                             Восьмой конкурс: </a:t>
            </a:r>
            <a:r>
              <a:rPr lang="ru-RU" sz="1600" b="1" dirty="0" smtClean="0"/>
              <a:t>Музыкальный конкурс</a:t>
            </a:r>
            <a:br>
              <a:rPr lang="ru-RU" sz="1600" b="1" dirty="0" smtClean="0"/>
            </a:br>
            <a:r>
              <a:rPr lang="ru-RU" sz="1600" b="1" dirty="0" smtClean="0"/>
              <a:t/>
            </a:r>
            <a:br>
              <a:rPr lang="ru-RU" sz="1600" b="1" dirty="0" smtClean="0"/>
            </a:br>
            <a:r>
              <a:rPr lang="ru-RU" sz="1600" dirty="0" smtClean="0"/>
              <a:t>(Звучит мелодии песен. Надо узнать, из какой сказки)</a:t>
            </a:r>
            <a:br>
              <a:rPr lang="ru-RU" sz="1600" dirty="0" smtClean="0"/>
            </a:br>
            <a:r>
              <a:rPr lang="ru-RU" sz="1600" dirty="0" smtClean="0"/>
              <a:t/>
            </a:r>
            <a:br>
              <a:rPr lang="ru-RU" sz="1600" dirty="0" smtClean="0"/>
            </a:br>
            <a:r>
              <a:rPr lang="ru-RU" sz="1600" dirty="0"/>
              <a:t> </a:t>
            </a:r>
            <a:r>
              <a:rPr lang="ru-RU" sz="1600" dirty="0" smtClean="0"/>
              <a:t>    Конкурс девятый:  </a:t>
            </a:r>
            <a:r>
              <a:rPr lang="ru-RU" sz="1600" b="1" dirty="0" err="1" smtClean="0"/>
              <a:t>Блицопрос</a:t>
            </a:r>
            <a:r>
              <a:rPr lang="ru-RU" sz="1600" b="1" dirty="0" smtClean="0"/>
              <a:t> капитанов.</a:t>
            </a:r>
            <a:br>
              <a:rPr lang="ru-RU" sz="1600" b="1" dirty="0" smtClean="0"/>
            </a:br>
            <a:r>
              <a:rPr lang="ru-RU" sz="1600" dirty="0" smtClean="0"/>
              <a:t>1. На чем передвигалась Баба-Яга?  (На ступе)</a:t>
            </a:r>
            <a:br>
              <a:rPr lang="ru-RU" sz="1600" dirty="0" smtClean="0"/>
            </a:br>
            <a:r>
              <a:rPr lang="ru-RU" sz="1600" dirty="0" smtClean="0"/>
              <a:t>2. Как иногда в сказках называют лису? (Кумушка)</a:t>
            </a:r>
            <a:br>
              <a:rPr lang="ru-RU" sz="1600" dirty="0" smtClean="0"/>
            </a:br>
            <a:r>
              <a:rPr lang="ru-RU" sz="1600" dirty="0" smtClean="0"/>
              <a:t>3. Как называлась книга Буратино? ( Азбука)</a:t>
            </a:r>
            <a:br>
              <a:rPr lang="ru-RU" sz="1600" dirty="0" smtClean="0"/>
            </a:br>
            <a:r>
              <a:rPr lang="ru-RU" sz="1600" dirty="0" smtClean="0"/>
              <a:t>4. Что было гордостью Марьи-Красы? (Коса) </a:t>
            </a:r>
            <a:br>
              <a:rPr lang="ru-RU" sz="1600" dirty="0" smtClean="0"/>
            </a:br>
            <a:r>
              <a:rPr lang="ru-RU" sz="1600" dirty="0"/>
              <a:t/>
            </a:r>
            <a:br>
              <a:rPr lang="ru-RU" sz="1600" dirty="0"/>
            </a:br>
            <a:r>
              <a:rPr lang="ru-RU" sz="1600" dirty="0" smtClean="0"/>
              <a:t/>
            </a:r>
            <a:br>
              <a:rPr lang="ru-RU" sz="1600" dirty="0" smtClean="0"/>
            </a:br>
            <a:r>
              <a:rPr lang="ru-RU" sz="1600" dirty="0" smtClean="0"/>
              <a:t/>
            </a:r>
            <a:br>
              <a:rPr lang="ru-RU" sz="1600" dirty="0" smtClean="0"/>
            </a:br>
            <a:r>
              <a:rPr lang="ru-RU" sz="1600" dirty="0"/>
              <a:t/>
            </a:r>
            <a:br>
              <a:rPr lang="ru-RU" sz="1600" dirty="0"/>
            </a:br>
            <a:r>
              <a:rPr lang="ru-RU" sz="1600" dirty="0" smtClean="0"/>
              <a:t>                                  Конкурс десятый:   </a:t>
            </a:r>
            <a:r>
              <a:rPr lang="ru-RU" sz="1600" b="1" dirty="0" smtClean="0"/>
              <a:t>Сочинить загадку о сказочном герое.</a:t>
            </a:r>
            <a:br>
              <a:rPr lang="ru-RU" sz="1600" b="1" dirty="0" smtClean="0"/>
            </a:br>
            <a:r>
              <a:rPr lang="ru-RU" sz="1600" b="1" dirty="0"/>
              <a:t/>
            </a:r>
            <a:br>
              <a:rPr lang="ru-RU" sz="1600" b="1" dirty="0"/>
            </a:br>
            <a:endParaRPr lang="ru-RU" sz="1600" dirty="0"/>
          </a:p>
        </p:txBody>
      </p:sp>
    </p:spTree>
    <p:extLst>
      <p:ext uri="{BB962C8B-B14F-4D97-AF65-F5344CB8AC3E}">
        <p14:creationId xmlns:p14="http://schemas.microsoft.com/office/powerpoint/2010/main" val="33889996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90666"/>
          </a:xfrm>
          <a:solidFill>
            <a:srgbClr val="92D050"/>
          </a:solidFill>
        </p:spPr>
        <p:txBody>
          <a:bodyPr>
            <a:normAutofit fontScale="90000"/>
          </a:bodyPr>
          <a:lstStyle/>
          <a:p>
            <a:pPr algn="l"/>
            <a:r>
              <a:rPr lang="ru-RU" b="1" dirty="0" smtClean="0"/>
              <a:t>Цели:</a:t>
            </a:r>
            <a:r>
              <a:rPr lang="ru-RU" dirty="0" smtClean="0"/>
              <a:t> </a:t>
            </a:r>
            <a:br>
              <a:rPr lang="ru-RU" dirty="0" smtClean="0"/>
            </a:br>
            <a:r>
              <a:rPr lang="ru-RU" dirty="0" smtClean="0"/>
              <a:t>- </a:t>
            </a:r>
            <a:r>
              <a:rPr lang="ru-RU" sz="3600" dirty="0" smtClean="0"/>
              <a:t>Систематизация и обобщение полученных знаний и умений по сказкам.                                                            - Расширять читательский кругозор детей. </a:t>
            </a:r>
            <a:r>
              <a:rPr lang="ru-RU" sz="3600" dirty="0"/>
              <a:t/>
            </a:r>
            <a:br>
              <a:rPr lang="ru-RU" sz="3600" dirty="0"/>
            </a:br>
            <a:r>
              <a:rPr lang="ru-RU" sz="3600" dirty="0" smtClean="0"/>
              <a:t>-  Развивать внимание, мышление, память. </a:t>
            </a:r>
            <a:br>
              <a:rPr lang="ru-RU" sz="3600" dirty="0" smtClean="0"/>
            </a:br>
            <a:r>
              <a:rPr lang="ru-RU" sz="3600" dirty="0" smtClean="0"/>
              <a:t>- Воспитывать ответственность, чувства дружбы, сопереживания, радости за товарищей. </a:t>
            </a:r>
            <a:br>
              <a:rPr lang="ru-RU" sz="3600" dirty="0" smtClean="0"/>
            </a:br>
            <a:r>
              <a:rPr lang="ru-RU" sz="3600" dirty="0" smtClean="0"/>
              <a:t>- Развитие навыков коллективной работы.</a:t>
            </a:r>
            <a:endParaRPr lang="ru-RU" sz="3600" dirty="0"/>
          </a:p>
        </p:txBody>
      </p:sp>
    </p:spTree>
    <p:extLst>
      <p:ext uri="{BB962C8B-B14F-4D97-AF65-F5344CB8AC3E}">
        <p14:creationId xmlns:p14="http://schemas.microsoft.com/office/powerpoint/2010/main" val="4175707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874442"/>
          </a:xfrm>
        </p:spPr>
        <p:txBody>
          <a:bodyPr>
            <a:normAutofit/>
          </a:bodyPr>
          <a:lstStyle/>
          <a:p>
            <a:pPr algn="l"/>
            <a:r>
              <a:rPr lang="ru-RU" sz="1600" b="1" dirty="0">
                <a:solidFill>
                  <a:prstClr val="black"/>
                </a:solidFill>
              </a:rPr>
              <a:t>Подведение занятия:  </a:t>
            </a:r>
            <a:br>
              <a:rPr lang="ru-RU" sz="1600" b="1" dirty="0">
                <a:solidFill>
                  <a:prstClr val="black"/>
                </a:solidFill>
              </a:rPr>
            </a:br>
            <a:r>
              <a:rPr lang="ru-RU" sz="1600" b="1" dirty="0" smtClean="0">
                <a:solidFill>
                  <a:prstClr val="black"/>
                </a:solidFill>
              </a:rPr>
              <a:t> </a:t>
            </a:r>
            <a:r>
              <a:rPr lang="ru-RU" sz="1600" dirty="0" smtClean="0">
                <a:solidFill>
                  <a:prstClr val="black"/>
                </a:solidFill>
              </a:rPr>
              <a:t>- Понравился </a:t>
            </a:r>
            <a:r>
              <a:rPr lang="ru-RU" sz="1600" dirty="0">
                <a:solidFill>
                  <a:prstClr val="black"/>
                </a:solidFill>
              </a:rPr>
              <a:t>ли вам КВН, ребята?</a:t>
            </a:r>
            <a:br>
              <a:rPr lang="ru-RU" sz="1600" dirty="0">
                <a:solidFill>
                  <a:prstClr val="black"/>
                </a:solidFill>
              </a:rPr>
            </a:br>
            <a:r>
              <a:rPr lang="ru-RU" sz="1600" dirty="0" smtClean="0">
                <a:solidFill>
                  <a:prstClr val="black"/>
                </a:solidFill>
              </a:rPr>
              <a:t> - Что </a:t>
            </a:r>
            <a:r>
              <a:rPr lang="ru-RU" sz="1600" dirty="0">
                <a:solidFill>
                  <a:prstClr val="black"/>
                </a:solidFill>
              </a:rPr>
              <a:t>нового узнали сегодня</a:t>
            </a:r>
            <a:r>
              <a:rPr lang="ru-RU" sz="1600" dirty="0" smtClean="0">
                <a:solidFill>
                  <a:prstClr val="black"/>
                </a:solidFill>
              </a:rPr>
              <a:t>?</a:t>
            </a:r>
            <a:br>
              <a:rPr lang="ru-RU" sz="1600" dirty="0" smtClean="0">
                <a:solidFill>
                  <a:prstClr val="black"/>
                </a:solidFill>
              </a:rPr>
            </a:br>
            <a:r>
              <a:rPr lang="ru-RU" sz="1600" dirty="0" smtClean="0">
                <a:solidFill>
                  <a:prstClr val="black"/>
                </a:solidFill>
              </a:rPr>
              <a:t> - Какие знания вы выполнили с удовольствием?</a:t>
            </a:r>
            <a:br>
              <a:rPr lang="ru-RU" sz="1600" dirty="0" smtClean="0">
                <a:solidFill>
                  <a:prstClr val="black"/>
                </a:solidFill>
              </a:rPr>
            </a:br>
            <a:r>
              <a:rPr lang="ru-RU" sz="1600" dirty="0" smtClean="0">
                <a:solidFill>
                  <a:prstClr val="black"/>
                </a:solidFill>
              </a:rPr>
              <a:t> - А есть ли задания, при выполнении которых вы испытывали трудности?</a:t>
            </a:r>
            <a:br>
              <a:rPr lang="ru-RU" sz="1600" dirty="0" smtClean="0">
                <a:solidFill>
                  <a:prstClr val="black"/>
                </a:solidFill>
              </a:rPr>
            </a:br>
            <a:r>
              <a:rPr lang="ru-RU" sz="1600" dirty="0" smtClean="0">
                <a:solidFill>
                  <a:prstClr val="black"/>
                </a:solidFill>
              </a:rPr>
              <a:t> </a:t>
            </a:r>
            <a:r>
              <a:rPr lang="ru-RU" sz="1600" dirty="0">
                <a:solidFill>
                  <a:prstClr val="black"/>
                </a:solidFill>
              </a:rPr>
              <a:t> </a:t>
            </a:r>
            <a:r>
              <a:rPr lang="ru-RU" sz="1600" dirty="0" smtClean="0">
                <a:solidFill>
                  <a:prstClr val="black"/>
                </a:solidFill>
              </a:rPr>
              <a:t>  </a:t>
            </a:r>
            <a:br>
              <a:rPr lang="ru-RU" sz="1600" dirty="0" smtClean="0">
                <a:solidFill>
                  <a:prstClr val="black"/>
                </a:solidFill>
              </a:rPr>
            </a:br>
            <a:r>
              <a:rPr lang="ru-RU" sz="1600" dirty="0">
                <a:solidFill>
                  <a:prstClr val="black"/>
                </a:solidFill>
              </a:rPr>
              <a:t> </a:t>
            </a:r>
            <a:r>
              <a:rPr lang="ru-RU" sz="1600" dirty="0" smtClean="0">
                <a:solidFill>
                  <a:prstClr val="black"/>
                </a:solidFill>
              </a:rPr>
              <a:t>  Молодцы! Спасибо за работу на занятии. </a:t>
            </a:r>
            <a:r>
              <a:rPr lang="ru-RU" sz="1600" dirty="0">
                <a:solidFill>
                  <a:prstClr val="black"/>
                </a:solidFill>
              </a:rPr>
              <a:t/>
            </a:r>
            <a:br>
              <a:rPr lang="ru-RU" sz="1600" dirty="0">
                <a:solidFill>
                  <a:prstClr val="black"/>
                </a:solidFill>
              </a:rPr>
            </a:br>
            <a:r>
              <a:rPr lang="ru-RU" sz="1600" dirty="0">
                <a:solidFill>
                  <a:prstClr val="black"/>
                </a:solidFill>
              </a:rPr>
              <a:t/>
            </a:r>
            <a:br>
              <a:rPr lang="ru-RU" sz="1600" dirty="0">
                <a:solidFill>
                  <a:prstClr val="black"/>
                </a:solidFill>
              </a:rPr>
            </a:br>
            <a:r>
              <a:rPr lang="ru-RU" sz="1600" b="1" dirty="0">
                <a:solidFill>
                  <a:prstClr val="black"/>
                </a:solidFill>
              </a:rPr>
              <a:t>Награждение победителей.</a:t>
            </a:r>
            <a:endParaRPr lang="ru-RU" b="1" dirty="0"/>
          </a:p>
        </p:txBody>
      </p:sp>
    </p:spTree>
    <p:extLst>
      <p:ext uri="{BB962C8B-B14F-4D97-AF65-F5344CB8AC3E}">
        <p14:creationId xmlns:p14="http://schemas.microsoft.com/office/powerpoint/2010/main" val="4060791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spTree>
    <p:extLst>
      <p:ext uri="{BB962C8B-B14F-4D97-AF65-F5344CB8AC3E}">
        <p14:creationId xmlns:p14="http://schemas.microsoft.com/office/powerpoint/2010/main" val="28561887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466730"/>
          </a:xfrm>
        </p:spPr>
        <p:txBody>
          <a:bodyPr>
            <a:normAutofit fontScale="90000"/>
          </a:bodyPr>
          <a:lstStyle/>
          <a:p>
            <a:pPr algn="l"/>
            <a:r>
              <a:rPr lang="ru-RU" sz="2000" dirty="0" smtClean="0"/>
              <a:t>   </a:t>
            </a:r>
            <a:br>
              <a:rPr lang="ru-RU" sz="2000" dirty="0" smtClean="0"/>
            </a:br>
            <a:r>
              <a:rPr lang="ru-RU" sz="2000" dirty="0"/>
              <a:t/>
            </a:r>
            <a:br>
              <a:rPr lang="ru-RU" sz="2000" dirty="0"/>
            </a:br>
            <a:r>
              <a:rPr lang="ru-RU" sz="2000" dirty="0" smtClean="0"/>
              <a:t/>
            </a:r>
            <a:br>
              <a:rPr lang="ru-RU" sz="2000" dirty="0" smtClean="0"/>
            </a:br>
            <a:r>
              <a:rPr lang="ru-RU" sz="2000" dirty="0" smtClean="0"/>
              <a:t>Звучит песня «В мире много сказок»   </a:t>
            </a:r>
            <a:br>
              <a:rPr lang="ru-RU" sz="2000" dirty="0" smtClean="0"/>
            </a:br>
            <a:r>
              <a:rPr lang="ru-RU" sz="2000" dirty="0"/>
              <a:t/>
            </a:r>
            <a:br>
              <a:rPr lang="ru-RU" sz="2000" dirty="0"/>
            </a:br>
            <a:r>
              <a:rPr lang="ru-RU" sz="2000" dirty="0" smtClean="0"/>
              <a:t>   Дорогие, ребята! Сегодня мы проводим заседание клуба веселых и находчивых на тему «Сказка, сказка, приходи!».  Вы попадете в удивительный мир сказок, вспомните своих любимых героев. Командам приготовиться к выходу. </a:t>
            </a:r>
            <a:br>
              <a:rPr lang="ru-RU" sz="2000" dirty="0" smtClean="0"/>
            </a:br>
            <a:r>
              <a:rPr lang="ru-RU" sz="2000" dirty="0" smtClean="0"/>
              <a:t>(Все члены команд в костюмах сказочных героев)  </a:t>
            </a:r>
            <a:br>
              <a:rPr lang="ru-RU" sz="2000" dirty="0" smtClean="0"/>
            </a:br>
            <a:r>
              <a:rPr lang="ru-RU" sz="2000" b="1" i="1" dirty="0" smtClean="0"/>
              <a:t>Капитан 1-ой команды. </a:t>
            </a:r>
            <a:r>
              <a:rPr lang="ru-RU" sz="2000" dirty="0" smtClean="0"/>
              <a:t>Вас приветствует команда </a:t>
            </a:r>
            <a:r>
              <a:rPr lang="ru-RU" sz="2000" b="1" dirty="0" smtClean="0"/>
              <a:t>«Золотая рыбка»</a:t>
            </a:r>
            <a:br>
              <a:rPr lang="ru-RU" sz="2000" b="1" dirty="0" smtClean="0"/>
            </a:br>
            <a:r>
              <a:rPr lang="ru-RU" sz="2000" dirty="0" smtClean="0"/>
              <a:t>                               Вас здесь видеть очень рады,</a:t>
            </a:r>
            <a:br>
              <a:rPr lang="ru-RU" sz="2000" dirty="0" smtClean="0"/>
            </a:br>
            <a:r>
              <a:rPr lang="ru-RU" sz="2000" dirty="0" smtClean="0"/>
              <a:t>                               Друзья, сомнения нет.</a:t>
            </a:r>
            <a:br>
              <a:rPr lang="ru-RU" sz="2000" dirty="0" smtClean="0"/>
            </a:br>
            <a:r>
              <a:rPr lang="ru-RU" sz="2000" dirty="0" smtClean="0"/>
              <a:t>                               И от нашей «Золотой рыбки»</a:t>
            </a:r>
            <a:br>
              <a:rPr lang="ru-RU" sz="2000" dirty="0" smtClean="0"/>
            </a:br>
            <a:r>
              <a:rPr lang="ru-RU" sz="2000" dirty="0" smtClean="0"/>
              <a:t>                               Шлем вам пламенный привет!</a:t>
            </a:r>
            <a:br>
              <a:rPr lang="ru-RU" sz="2000" dirty="0" smtClean="0"/>
            </a:br>
            <a:r>
              <a:rPr lang="ru-RU" sz="2000" dirty="0" smtClean="0"/>
              <a:t>                               Пожелаем всем, друзья,</a:t>
            </a:r>
            <a:br>
              <a:rPr lang="ru-RU" sz="2000" dirty="0" smtClean="0"/>
            </a:br>
            <a:r>
              <a:rPr lang="ru-RU" sz="2000" dirty="0" smtClean="0"/>
              <a:t>                               Сражаться дружно и отважно.</a:t>
            </a:r>
            <a:br>
              <a:rPr lang="ru-RU" sz="2000" dirty="0" smtClean="0"/>
            </a:br>
            <a:r>
              <a:rPr lang="ru-RU" sz="2000" dirty="0" smtClean="0"/>
              <a:t>                               Кому достанется победа,</a:t>
            </a:r>
            <a:br>
              <a:rPr lang="ru-RU" sz="2000" dirty="0" smtClean="0"/>
            </a:br>
            <a:r>
              <a:rPr lang="ru-RU" sz="2000" dirty="0" smtClean="0"/>
              <a:t>                               Совсем, совсем неважно</a:t>
            </a:r>
            <a:br>
              <a:rPr lang="ru-RU" sz="2000" dirty="0" smtClean="0"/>
            </a:br>
            <a:r>
              <a:rPr lang="ru-RU" sz="2000" i="1" dirty="0" smtClean="0"/>
              <a:t>Песня команды </a:t>
            </a:r>
            <a:r>
              <a:rPr lang="ru-RU" sz="2000" dirty="0" smtClean="0"/>
              <a:t>( мотив песни «Качели»)</a:t>
            </a:r>
            <a:br>
              <a:rPr lang="ru-RU" sz="2000" dirty="0" smtClean="0"/>
            </a:br>
            <a:r>
              <a:rPr lang="ru-RU" sz="2000" dirty="0" smtClean="0"/>
              <a:t>                               Позабыть все на свете</a:t>
            </a:r>
            <a:br>
              <a:rPr lang="ru-RU" sz="2000" dirty="0" smtClean="0"/>
            </a:br>
            <a:r>
              <a:rPr lang="ru-RU" sz="2000" dirty="0" smtClean="0"/>
              <a:t>                               Сердце замерло в груди:</a:t>
            </a:r>
            <a:br>
              <a:rPr lang="ru-RU" sz="2000" dirty="0" smtClean="0"/>
            </a:br>
            <a:r>
              <a:rPr lang="ru-RU" sz="2000" dirty="0" smtClean="0"/>
              <a:t>                               Только буквы </a:t>
            </a:r>
            <a:br>
              <a:rPr lang="ru-RU" sz="2000" dirty="0" smtClean="0"/>
            </a:br>
            <a:r>
              <a:rPr lang="ru-RU" sz="2000" dirty="0" smtClean="0"/>
              <a:t>                               Только сказки</a:t>
            </a:r>
            <a:br>
              <a:rPr lang="ru-RU" sz="2000" dirty="0" smtClean="0"/>
            </a:br>
            <a:r>
              <a:rPr lang="ru-RU" sz="2000" dirty="0" smtClean="0"/>
              <a:t>                               И победа впереди!</a:t>
            </a:r>
            <a:br>
              <a:rPr lang="ru-RU" sz="2000" dirty="0" smtClean="0"/>
            </a:br>
            <a:r>
              <a:rPr lang="ru-RU" sz="2000" dirty="0"/>
              <a:t/>
            </a:r>
            <a:br>
              <a:rPr lang="ru-RU" sz="2000" dirty="0"/>
            </a:br>
            <a:r>
              <a:rPr lang="ru-RU" sz="2000" dirty="0" smtClean="0"/>
              <a:t/>
            </a:r>
            <a:br>
              <a:rPr lang="ru-RU" sz="2000" dirty="0" smtClean="0"/>
            </a:br>
            <a:r>
              <a:rPr lang="ru-RU" sz="2000" i="1" dirty="0" smtClean="0"/>
              <a:t/>
            </a:r>
            <a:br>
              <a:rPr lang="ru-RU" sz="2000" i="1" dirty="0" smtClean="0"/>
            </a:br>
            <a:r>
              <a:rPr lang="ru-RU" sz="2000" dirty="0" smtClean="0"/>
              <a:t/>
            </a:r>
            <a:br>
              <a:rPr lang="ru-RU" sz="2000" dirty="0" smtClean="0"/>
            </a:br>
            <a:endParaRPr lang="ru-RU" sz="2000" dirty="0"/>
          </a:p>
        </p:txBody>
      </p:sp>
    </p:spTree>
    <p:extLst>
      <p:ext uri="{BB962C8B-B14F-4D97-AF65-F5344CB8AC3E}">
        <p14:creationId xmlns:p14="http://schemas.microsoft.com/office/powerpoint/2010/main" val="2375807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62674"/>
          </a:xfrm>
        </p:spPr>
        <p:txBody>
          <a:bodyPr>
            <a:normAutofit fontScale="90000"/>
          </a:bodyPr>
          <a:lstStyle/>
          <a:p>
            <a:pPr algn="l"/>
            <a:r>
              <a:rPr lang="ru-RU" sz="1800" b="1" i="1" dirty="0" smtClean="0"/>
              <a:t>Капитан второй команды: </a:t>
            </a:r>
            <a:r>
              <a:rPr lang="ru-RU" sz="1800" dirty="0" smtClean="0"/>
              <a:t>Вас приветствует команда </a:t>
            </a:r>
            <a:r>
              <a:rPr lang="ru-RU" sz="1800" b="1" dirty="0" smtClean="0"/>
              <a:t>«Буратино».</a:t>
            </a:r>
            <a:br>
              <a:rPr lang="ru-RU" sz="1800" b="1" dirty="0" smtClean="0"/>
            </a:br>
            <a:r>
              <a:rPr lang="ru-RU" sz="1800" b="1" dirty="0" smtClean="0"/>
              <a:t>           </a:t>
            </a:r>
            <a:r>
              <a:rPr lang="ru-RU" sz="1800" dirty="0" smtClean="0"/>
              <a:t>Команда наша смелая</a:t>
            </a:r>
            <a:br>
              <a:rPr lang="ru-RU" sz="1800" dirty="0" smtClean="0"/>
            </a:br>
            <a:r>
              <a:rPr lang="ru-RU" sz="1800" dirty="0" smtClean="0"/>
              <a:t>           Задорная, умелая.</a:t>
            </a:r>
            <a:br>
              <a:rPr lang="ru-RU" sz="1800" dirty="0" smtClean="0"/>
            </a:br>
            <a:r>
              <a:rPr lang="ru-RU" sz="1800" dirty="0" smtClean="0"/>
              <a:t>           И наши достижения,</a:t>
            </a:r>
            <a:br>
              <a:rPr lang="ru-RU" sz="1800" dirty="0" smtClean="0"/>
            </a:br>
            <a:r>
              <a:rPr lang="ru-RU" sz="1800" dirty="0" smtClean="0"/>
              <a:t>           Находчивость, умения</a:t>
            </a:r>
            <a:br>
              <a:rPr lang="ru-RU" sz="1800" dirty="0" smtClean="0"/>
            </a:br>
            <a:r>
              <a:rPr lang="ru-RU" sz="1800" dirty="0" smtClean="0"/>
              <a:t>           Покажем в КВН</a:t>
            </a:r>
            <a:br>
              <a:rPr lang="ru-RU" sz="1800" dirty="0" smtClean="0"/>
            </a:br>
            <a:r>
              <a:rPr lang="ru-RU" sz="1800" dirty="0" smtClean="0"/>
              <a:t>           Мы, конечно, активисты</a:t>
            </a:r>
            <a:br>
              <a:rPr lang="ru-RU" sz="1800" dirty="0" smtClean="0"/>
            </a:br>
            <a:r>
              <a:rPr lang="ru-RU" sz="1800" dirty="0" smtClean="0"/>
              <a:t>           Хоть не важные артисты,</a:t>
            </a:r>
            <a:br>
              <a:rPr lang="ru-RU" sz="1800" dirty="0" smtClean="0"/>
            </a:br>
            <a:r>
              <a:rPr lang="ru-RU" sz="1800" dirty="0" smtClean="0"/>
              <a:t>           Но зато народ ершистый,</a:t>
            </a:r>
            <a:br>
              <a:rPr lang="ru-RU" sz="1800" dirty="0" smtClean="0"/>
            </a:br>
            <a:r>
              <a:rPr lang="ru-RU" sz="1800" dirty="0" smtClean="0"/>
              <a:t>           Не будем мы молчать,</a:t>
            </a:r>
            <a:br>
              <a:rPr lang="ru-RU" sz="1800" dirty="0" smtClean="0"/>
            </a:br>
            <a:r>
              <a:rPr lang="ru-RU" sz="1800" dirty="0" smtClean="0"/>
              <a:t>           Пошевелим мы мозгами</a:t>
            </a:r>
            <a:br>
              <a:rPr lang="ru-RU" sz="1800" dirty="0" smtClean="0"/>
            </a:br>
            <a:r>
              <a:rPr lang="ru-RU" sz="1800" dirty="0" smtClean="0"/>
              <a:t>           Посмеемся вместе с вами,</a:t>
            </a:r>
            <a:br>
              <a:rPr lang="ru-RU" sz="1800" dirty="0" smtClean="0"/>
            </a:br>
            <a:r>
              <a:rPr lang="ru-RU" sz="1800" dirty="0" smtClean="0"/>
              <a:t>           Будьте первыми за нами.</a:t>
            </a:r>
            <a:br>
              <a:rPr lang="ru-RU" sz="1800" dirty="0" smtClean="0"/>
            </a:br>
            <a:r>
              <a:rPr lang="ru-RU" sz="1800" i="1" dirty="0" smtClean="0"/>
              <a:t>Песня команды: </a:t>
            </a:r>
            <a:r>
              <a:rPr lang="ru-RU" sz="1800" dirty="0" smtClean="0"/>
              <a:t>(Мотив песни «Песня Крокодила Гены»)</a:t>
            </a:r>
            <a:r>
              <a:rPr lang="ru-RU" sz="1800" smtClean="0"/>
              <a:t/>
            </a:r>
            <a:br>
              <a:rPr lang="ru-RU" sz="1800" smtClean="0"/>
            </a:br>
            <a:r>
              <a:rPr lang="ru-RU" sz="1800" smtClean="0"/>
              <a:t>           Медленно </a:t>
            </a:r>
            <a:r>
              <a:rPr lang="ru-RU" sz="1800" dirty="0" smtClean="0"/>
              <a:t>минуты уплывают вдаль</a:t>
            </a:r>
            <a:r>
              <a:rPr lang="ru-RU" sz="1800" smtClean="0"/>
              <a:t/>
            </a:r>
            <a:br>
              <a:rPr lang="ru-RU" sz="1800" smtClean="0"/>
            </a:br>
            <a:r>
              <a:rPr lang="ru-RU" sz="1800" smtClean="0"/>
              <a:t>           Мы </a:t>
            </a:r>
            <a:r>
              <a:rPr lang="ru-RU" sz="1800" dirty="0" smtClean="0"/>
              <a:t>на КВН сюда пришли</a:t>
            </a:r>
            <a:r>
              <a:rPr lang="ru-RU" sz="1800" smtClean="0"/>
              <a:t/>
            </a:r>
            <a:br>
              <a:rPr lang="ru-RU" sz="1800" smtClean="0"/>
            </a:br>
            <a:r>
              <a:rPr lang="ru-RU" sz="1800" smtClean="0"/>
              <a:t>           Если </a:t>
            </a:r>
            <a:r>
              <a:rPr lang="ru-RU" sz="1800" dirty="0" smtClean="0"/>
              <a:t>проиграем, будет очень жаль, </a:t>
            </a:r>
            <a:r>
              <a:rPr lang="ru-RU" sz="1800" smtClean="0"/>
              <a:t/>
            </a:r>
            <a:br>
              <a:rPr lang="ru-RU" sz="1800" smtClean="0"/>
            </a:br>
            <a:r>
              <a:rPr lang="ru-RU" sz="1800" smtClean="0"/>
              <a:t>           Не </a:t>
            </a:r>
            <a:r>
              <a:rPr lang="ru-RU" sz="1800" dirty="0" smtClean="0"/>
              <a:t>судите строго нас, жюри. </a:t>
            </a:r>
            <a:br>
              <a:rPr lang="ru-RU" sz="1800" dirty="0" smtClean="0"/>
            </a:br>
            <a:r>
              <a:rPr lang="ru-RU" sz="1800" dirty="0" smtClean="0"/>
              <a:t/>
            </a:r>
            <a:br>
              <a:rPr lang="ru-RU" sz="1800" dirty="0" smtClean="0"/>
            </a:br>
            <a:r>
              <a:rPr lang="ru-RU" sz="1800" b="1" i="1" dirty="0" smtClean="0"/>
              <a:t>Ведущий: </a:t>
            </a:r>
            <a:r>
              <a:rPr lang="ru-RU" sz="1800" dirty="0" smtClean="0"/>
              <a:t>Начинаем игру. </a:t>
            </a:r>
            <a:br>
              <a:rPr lang="ru-RU" sz="1800" dirty="0" smtClean="0"/>
            </a:br>
            <a:r>
              <a:rPr lang="ru-RU" sz="1800" dirty="0" smtClean="0"/>
              <a:t>Внимательно посмотрите на слайды. Отгадайте, из какой сказки эти персонажи.</a:t>
            </a:r>
            <a:br>
              <a:rPr lang="ru-RU" sz="1800" dirty="0" smtClean="0"/>
            </a:br>
            <a:r>
              <a:rPr lang="ru-RU" sz="1800" dirty="0" smtClean="0"/>
              <a:t>(Дети сами должны определить тему и цели игры).</a:t>
            </a:r>
            <a:br>
              <a:rPr lang="ru-RU" sz="1800" dirty="0" smtClean="0"/>
            </a:br>
            <a:r>
              <a:rPr lang="ru-RU" sz="1800" dirty="0" smtClean="0"/>
              <a:t/>
            </a:r>
            <a:br>
              <a:rPr lang="ru-RU" sz="1800" dirty="0" smtClean="0"/>
            </a:br>
            <a:r>
              <a:rPr lang="ru-RU" sz="1800" dirty="0" smtClean="0"/>
              <a:t/>
            </a:r>
            <a:br>
              <a:rPr lang="ru-RU" sz="1800" dirty="0" smtClean="0"/>
            </a:br>
            <a:endParaRPr lang="ru-RU" sz="1800" i="1" dirty="0"/>
          </a:p>
        </p:txBody>
      </p:sp>
    </p:spTree>
    <p:extLst>
      <p:ext uri="{BB962C8B-B14F-4D97-AF65-F5344CB8AC3E}">
        <p14:creationId xmlns:p14="http://schemas.microsoft.com/office/powerpoint/2010/main" val="3747110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467544" y="260648"/>
            <a:ext cx="8208912" cy="5904655"/>
          </a:xfrm>
          <a:prstGeom prst="rect">
            <a:avLst/>
          </a:prstGeom>
        </p:spPr>
      </p:pic>
    </p:spTree>
    <p:extLst>
      <p:ext uri="{BB962C8B-B14F-4D97-AF65-F5344CB8AC3E}">
        <p14:creationId xmlns:p14="http://schemas.microsoft.com/office/powerpoint/2010/main" val="2347802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Рисунок 3"/>
          <p:cNvPicPr/>
          <p:nvPr/>
        </p:nvPicPr>
        <p:blipFill>
          <a:blip r:embed="rId2"/>
          <a:stretch>
            <a:fillRect/>
          </a:stretch>
        </p:blipFill>
        <p:spPr>
          <a:xfrm>
            <a:off x="539552" y="260648"/>
            <a:ext cx="8064895" cy="5976663"/>
          </a:xfrm>
          <a:prstGeom prst="rect">
            <a:avLst/>
          </a:prstGeom>
        </p:spPr>
      </p:pic>
    </p:spTree>
    <p:extLst>
      <p:ext uri="{BB962C8B-B14F-4D97-AF65-F5344CB8AC3E}">
        <p14:creationId xmlns:p14="http://schemas.microsoft.com/office/powerpoint/2010/main" val="1616004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683568" y="620688"/>
            <a:ext cx="7920880" cy="5760639"/>
          </a:xfrm>
          <a:prstGeom prst="rect">
            <a:avLst/>
          </a:prstGeom>
        </p:spPr>
      </p:pic>
    </p:spTree>
    <p:extLst>
      <p:ext uri="{BB962C8B-B14F-4D97-AF65-F5344CB8AC3E}">
        <p14:creationId xmlns:p14="http://schemas.microsoft.com/office/powerpoint/2010/main" val="41139058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539552" y="433387"/>
            <a:ext cx="7848872" cy="5659909"/>
          </a:xfrm>
          <a:prstGeom prst="rect">
            <a:avLst/>
          </a:prstGeom>
        </p:spPr>
      </p:pic>
    </p:spTree>
    <p:extLst>
      <p:ext uri="{BB962C8B-B14F-4D97-AF65-F5344CB8AC3E}">
        <p14:creationId xmlns:p14="http://schemas.microsoft.com/office/powerpoint/2010/main" val="34732224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539552" y="332656"/>
            <a:ext cx="7560840" cy="5688632"/>
          </a:xfrm>
          <a:prstGeom prst="rect">
            <a:avLst/>
          </a:prstGeom>
        </p:spPr>
      </p:pic>
    </p:spTree>
    <p:extLst>
      <p:ext uri="{BB962C8B-B14F-4D97-AF65-F5344CB8AC3E}">
        <p14:creationId xmlns:p14="http://schemas.microsoft.com/office/powerpoint/2010/main" val="2354784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52</Words>
  <Application>Microsoft Office PowerPoint</Application>
  <PresentationFormat>Экран (4:3)</PresentationFormat>
  <Paragraphs>9</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         Муниципальное бюджетное общеобразовательное учреждение «Солчурская средняя общеобразовательная школа» Овюрского кожууна Республики Тыва  КВН  «Сказка, сказка, приходи!»                              Составила воспитатель ГПД                                                                                                                                                   Сат Розалья Дыртыковна  с.Солчур,2014г          </vt:lpstr>
      <vt:lpstr>Цели:  - Систематизация и обобщение полученных знаний и умений по сказкам.                                                            - Расширять читательский кругозор детей.  -  Развивать внимание, мышление, память.  - Воспитывать ответственность, чувства дружбы, сопереживания, радости за товарищей.  - Развитие навыков коллективной работы.</vt:lpstr>
      <vt:lpstr>      Звучит песня «В мире много сказок»        Дорогие, ребята! Сегодня мы проводим заседание клуба веселых и находчивых на тему «Сказка, сказка, приходи!».  Вы попадете в удивительный мир сказок, вспомните своих любимых героев. Командам приготовиться к выходу.  (Все члены команд в костюмах сказочных героев)   Капитан 1-ой команды. Вас приветствует команда «Золотая рыбка»                                Вас здесь видеть очень рады,                                Друзья, сомнения нет.                                И от нашей «Золотой рыбки»                                Шлем вам пламенный привет!                                Пожелаем всем, друзья,                                Сражаться дружно и отважно.                                Кому достанется победа,                                Совсем, совсем неважно Песня команды ( мотив песни «Качели»)                                Позабыть все на свете                                Сердце замерло в груди:                                Только буквы                                 Только сказки                                И победа впереди!     </vt:lpstr>
      <vt:lpstr>Капитан второй команды: Вас приветствует команда «Буратино».            Команда наша смелая            Задорная, умелая.            И наши достижения,            Находчивость, умения            Покажем в КВН            Мы, конечно, активисты            Хоть не важные артисты,            Но зато народ ершистый,            Не будем мы молчать,            Пошевелим мы мозгами            Посмеемся вместе с вами,            Будьте первыми за нами. Песня команды: (Мотив песни «Песня Крокодила Гены»)            Медленно минуты уплывают вдаль            Мы на КВН сюда пришли            Если проиграем, будет очень жаль,             Не судите строго нас, жюри.   Ведущий: Начинаем игру.  Внимательно посмотрите на слайды. Отгадайте, из какой сказки эти персонажи. (Дети сами должны определить тему и цели игры).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Первый конкурс: «Хорошо ли ты знаешь сказки?»   ( Ведущий зачитывает отрывки из сказок, дети отгадывают название сказки) 1. Приходи к нему лечиться      И корова, и волчица.      И жучок, и червячок,      И медведица!  ( К. Чуковский «Доктор Айболит») 2.  Маленькая девочка весело бежит      По тропинке к домику,       Что в лесу стоит      Нужно этой девочке к бабушке скорей      Отнести корзиночку, посланную с ней  ( Ш. Перро « Красная шапочка») 3.  Свет мой, зеркальце,  скажи       Да всю правду доложи       Я ль на свете всех милее,       Всех румяней и белее  (А.С. Пушкин «Сказка о мертвой царевне и о семи богатырях») 4.  Пошел поп по базару       Посмотреть кой-какого товару.       Навстречу ему Балда        Идет, сам не зная куда  ( А.С. Пушкин «Сказка о попе и работнике его Балде»)   </vt:lpstr>
      <vt:lpstr>       Второй конкурс:  «Сказочная шкатулка»  (Дети достают из шкатулки карточки с номером вопроса, а ведущий дает задание под этим номером) 1. Какие волшебные предметы есть в русских сказках? (Полочка, гребень, топор, шапка невидимка, дубинка, зеркальце и т.д.) 2. На чем в сказках могли передвигаться сказочные герои? (Гуси-лебеди, ступа, сапоги-скороходы, ковер-самолет и т.д.) 3. Какими словами чаще всего начинаются русские народные сказки? (Жили-были) 4.Какими словами заканчиваются многие народные сказки? (Я там был. Мед-пил, по усам текло, а в рот не попало.)  Третий конкурс:  «Отгадай адресата» (Ведущий зачитывает телеграммы, но отправители этих телеграмм забыли подписаться. Кто из сказочных героев мог послать такую телеграмму?) 1. Сделала всю работу по дому, спешу на бал. По дороге заеду к вам. (Золушка) 2. Пошел короткой дорогой, скоро буду у вас. (Серый волк) 3. Спасите! Нас похитили пираты! Без нас гибнут звери! (Доктор Айболит) 4. Нашла братца, очень рада! Ждите в гости! (Герда)  </vt:lpstr>
      <vt:lpstr>      Четвертый конкурс: «Болельщики, вперед!» 1. Из чего был сделан колпачок Буратино? (Из старого носка Папы Карло) 2. Сколько встреч было у старика и рыбки? (Шесть) 3. Где спрятался седьмой козленок? ( В печке) 4. Как зовут сказочного героя, у которого большие уши? (Чебурашка) 5. Кому передал слоненок большой горячий привет? ( Мартышке) 6. Назовите любимое выражение Кота Леопольда? (Ребята, давайте жить дружно!) 7.Когда борода старика Хоттабыча не работала? (Когда была мокрой) 8. Спеть песенку Колобка?        Пятый конкурс:  «Проделки Баба-Яги» (Баба-Яга взяла и перепутала все буквы в именах сказочных героев. Восстановите их.) 1. Кусегорчан ( Снегурочка) 2. Леяме (Емеля) 3. Шулоказ (Золушка) 4. Альмваин ( Мальвина) 5. Лебжонекас ( Белоснежка) 6. Нуатбиор ( Буратино)         Шестой конкурс: «Дополни имя сказочного героя» 1. Кощей- 2. Сестрица- 3. Иван- 4. Змей-  </vt:lpstr>
      <vt:lpstr>                                                   Седьмой конкурс: «Кошкин дом»  По команде ведущего: «Тили-бом, тили-бом. Загорелся кошкин дом» – участники надевают одежду, кто быстрее.                                               Восьмой конкурс: Музыкальный конкурс  (Звучит мелодии песен. Надо узнать, из какой сказки)       Конкурс девятый:  Блицопрос капитанов. 1. На чем передвигалась Баба-Яга?  (На ступе) 2. Как иногда в сказках называют лису? (Кумушка) 3. Как называлась книга Буратино? ( Азбука) 4. Что было гордостью Марьи-Красы? (Коса)                                        Конкурс десятый:   Сочинить загадку о сказочном герое.  </vt:lpstr>
      <vt:lpstr>Подведение занятия:    - Понравился ли вам КВН, ребята?  - Что нового узнали сегодня?  - Какие знания вы выполнили с удовольствием?  - А есть ли задания, при выполнении которых вы испытывали трудности?         Молодцы! Спасибо за работу на занятии.   Награждение победителей.</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КВН  «Сказка, сказка, приходи!»</dc:title>
  <dc:creator>Саида</dc:creator>
  <cp:lastModifiedBy>User</cp:lastModifiedBy>
  <cp:revision>35</cp:revision>
  <cp:lastPrinted>2008-05-31T22:09:20Z</cp:lastPrinted>
  <dcterms:created xsi:type="dcterms:W3CDTF">2014-12-17T12:29:26Z</dcterms:created>
  <dcterms:modified xsi:type="dcterms:W3CDTF">2015-09-23T02:12:03Z</dcterms:modified>
</cp:coreProperties>
</file>