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sldIdLst>
    <p:sldId id="272" r:id="rId2"/>
    <p:sldId id="257" r:id="rId3"/>
    <p:sldId id="259" r:id="rId4"/>
    <p:sldId id="261" r:id="rId5"/>
    <p:sldId id="271" r:id="rId6"/>
    <p:sldId id="265" r:id="rId7"/>
    <p:sldId id="263" r:id="rId8"/>
    <p:sldId id="264" r:id="rId9"/>
    <p:sldId id="267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9DF2A22-4DA1-45B1-A760-D606D3F8D970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C7A3D6C-EAD5-4EEA-AFD1-CBD9B8C4ECE9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2A22-4DA1-45B1-A760-D606D3F8D970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3D6C-EAD5-4EEA-AFD1-CBD9B8C4E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2A22-4DA1-45B1-A760-D606D3F8D970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3D6C-EAD5-4EEA-AFD1-CBD9B8C4E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2A22-4DA1-45B1-A760-D606D3F8D970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3D6C-EAD5-4EEA-AFD1-CBD9B8C4E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2A22-4DA1-45B1-A760-D606D3F8D970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3D6C-EAD5-4EEA-AFD1-CBD9B8C4E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2A22-4DA1-45B1-A760-D606D3F8D970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3D6C-EAD5-4EEA-AFD1-CBD9B8C4ECE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2A22-4DA1-45B1-A760-D606D3F8D970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3D6C-EAD5-4EEA-AFD1-CBD9B8C4E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2A22-4DA1-45B1-A760-D606D3F8D970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3D6C-EAD5-4EEA-AFD1-CBD9B8C4E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2A22-4DA1-45B1-A760-D606D3F8D970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3D6C-EAD5-4EEA-AFD1-CBD9B8C4E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2A22-4DA1-45B1-A760-D606D3F8D970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3D6C-EAD5-4EEA-AFD1-CBD9B8C4ECE9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2A22-4DA1-45B1-A760-D606D3F8D970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3D6C-EAD5-4EEA-AFD1-CBD9B8C4E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9DF2A22-4DA1-45B1-A760-D606D3F8D970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C7A3D6C-EAD5-4EEA-AFD1-CBD9B8C4ECE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Организация питания в подготовительной группе</a:t>
            </a:r>
            <a:endParaRPr lang="ru-RU" sz="24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воспитатель: </a:t>
            </a:r>
          </a:p>
          <a:p>
            <a:r>
              <a:rPr lang="ru-RU" dirty="0" err="1" smtClean="0"/>
              <a:t>Гарбуз</a:t>
            </a:r>
            <a:r>
              <a:rPr lang="ru-RU" dirty="0" smtClean="0"/>
              <a:t> Мария Васильевна.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7463"/>
            <a:ext cx="3529013" cy="2633662"/>
          </a:xfrm>
        </p:spPr>
      </p:pic>
    </p:spTree>
    <p:extLst>
      <p:ext uri="{BB962C8B-B14F-4D97-AF65-F5344CB8AC3E}">
        <p14:creationId xmlns:p14="http://schemas.microsoft.com/office/powerpoint/2010/main" val="3688599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08012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Организация  работы по пропаганде здорового питания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16832"/>
            <a:ext cx="6777317" cy="391579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Соблюдается оптимальный режим питания</a:t>
            </a:r>
          </a:p>
          <a:p>
            <a:r>
              <a:rPr lang="ru-RU" dirty="0" smtClean="0"/>
              <a:t>Оформление  информационных стендов по вопросам здорового питания</a:t>
            </a:r>
          </a:p>
          <a:p>
            <a:r>
              <a:rPr lang="ru-RU" dirty="0" smtClean="0"/>
              <a:t>Проводится беседы с детьми о полезном питании</a:t>
            </a:r>
          </a:p>
          <a:p>
            <a:r>
              <a:rPr lang="ru-RU" dirty="0" smtClean="0"/>
              <a:t>В совместной деятельности с детьми формируем осознанное отношение к своему здоровью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585367">
            <a:off x="7342837" y="1954249"/>
            <a:ext cx="1110405" cy="8328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85016" y="3226493"/>
            <a:ext cx="899143" cy="67435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83556" y="3190988"/>
            <a:ext cx="915861" cy="68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5341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556792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</a:rPr>
              <a:t/>
            </a:r>
            <a:br>
              <a:rPr lang="ru-RU" sz="4400" b="1" i="1" dirty="0" smtClean="0">
                <a:solidFill>
                  <a:srgbClr val="FF0000"/>
                </a:solidFill>
              </a:rPr>
            </a:br>
            <a:r>
              <a:rPr lang="ru-RU" sz="4400" b="1" i="1" dirty="0">
                <a:solidFill>
                  <a:srgbClr val="FF0000"/>
                </a:solidFill>
              </a:rPr>
              <a:t/>
            </a:r>
            <a:br>
              <a:rPr lang="ru-RU" sz="4400" b="1" i="1" dirty="0">
                <a:solidFill>
                  <a:srgbClr val="FF0000"/>
                </a:solidFill>
              </a:rPr>
            </a:br>
            <a:r>
              <a:rPr lang="ru-RU" sz="4400" b="1" i="1" dirty="0" smtClean="0">
                <a:solidFill>
                  <a:srgbClr val="FF0000"/>
                </a:solidFill>
              </a:rPr>
              <a:t/>
            </a:r>
            <a:br>
              <a:rPr lang="ru-RU" sz="4400" b="1" i="1" dirty="0" smtClean="0">
                <a:solidFill>
                  <a:srgbClr val="FF0000"/>
                </a:solidFill>
              </a:rPr>
            </a:br>
            <a:r>
              <a:rPr lang="ru-RU" sz="4400" b="1" i="1" dirty="0">
                <a:solidFill>
                  <a:srgbClr val="FF0000"/>
                </a:solidFill>
              </a:rPr>
              <a:t/>
            </a:r>
            <a:br>
              <a:rPr lang="ru-RU" sz="4400" b="1" i="1" dirty="0">
                <a:solidFill>
                  <a:srgbClr val="FF0000"/>
                </a:solidFill>
              </a:rPr>
            </a:br>
            <a:r>
              <a:rPr lang="ru-RU" sz="4400" b="1" i="1" dirty="0" smtClean="0">
                <a:solidFill>
                  <a:srgbClr val="FF0000"/>
                </a:solidFill>
              </a:rPr>
              <a:t/>
            </a:r>
            <a:br>
              <a:rPr lang="ru-RU" sz="4400" b="1" i="1" dirty="0" smtClean="0">
                <a:solidFill>
                  <a:srgbClr val="FF0000"/>
                </a:solidFill>
              </a:rPr>
            </a:br>
            <a:r>
              <a:rPr lang="ru-RU" sz="4400" b="1" i="1" dirty="0">
                <a:solidFill>
                  <a:srgbClr val="FF0000"/>
                </a:solidFill>
              </a:rPr>
              <a:t/>
            </a:r>
            <a:br>
              <a:rPr lang="ru-RU" sz="4400" b="1" i="1" dirty="0">
                <a:solidFill>
                  <a:srgbClr val="FF0000"/>
                </a:solidFill>
              </a:rPr>
            </a:br>
            <a:r>
              <a:rPr lang="ru-RU" sz="4400" b="1" i="1" dirty="0" smtClean="0">
                <a:solidFill>
                  <a:srgbClr val="FF0000"/>
                </a:solidFill>
              </a:rPr>
              <a:t/>
            </a:r>
            <a:br>
              <a:rPr lang="ru-RU" sz="4400" b="1" i="1" dirty="0" smtClean="0">
                <a:solidFill>
                  <a:srgbClr val="FF0000"/>
                </a:solidFill>
              </a:rPr>
            </a:br>
            <a:r>
              <a:rPr lang="ru-RU" sz="4400" b="1" i="1" dirty="0">
                <a:solidFill>
                  <a:srgbClr val="FF0000"/>
                </a:solidFill>
              </a:rPr>
              <a:t> </a:t>
            </a:r>
            <a:r>
              <a:rPr lang="ru-RU" sz="4400" b="1" i="1" dirty="0" smtClean="0">
                <a:solidFill>
                  <a:srgbClr val="FF0000"/>
                </a:solidFill>
              </a:rPr>
              <a:t/>
            </a:r>
            <a:br>
              <a:rPr lang="ru-RU" sz="4400" b="1" i="1" dirty="0" smtClean="0">
                <a:solidFill>
                  <a:srgbClr val="FF0000"/>
                </a:solidFill>
              </a:rPr>
            </a:br>
            <a:r>
              <a:rPr lang="ru-RU" sz="4400" b="1" i="1" dirty="0">
                <a:solidFill>
                  <a:srgbClr val="FF0000"/>
                </a:solidFill>
              </a:rPr>
              <a:t/>
            </a:r>
            <a:br>
              <a:rPr lang="ru-RU" sz="4400" b="1" i="1" dirty="0">
                <a:solidFill>
                  <a:srgbClr val="FF0000"/>
                </a:solidFill>
              </a:rPr>
            </a:br>
            <a:r>
              <a:rPr lang="ru-RU" sz="4400" b="1" i="1" dirty="0" smtClean="0">
                <a:solidFill>
                  <a:srgbClr val="FF0000"/>
                </a:solidFill>
              </a:rPr>
              <a:t>             </a:t>
            </a:r>
            <a:br>
              <a:rPr lang="ru-RU" sz="4400" b="1" i="1" dirty="0" smtClean="0">
                <a:solidFill>
                  <a:srgbClr val="FF0000"/>
                </a:solidFill>
              </a:rPr>
            </a:br>
            <a:r>
              <a:rPr lang="ru-RU" sz="4400" b="1" i="1" dirty="0">
                <a:solidFill>
                  <a:srgbClr val="FF0000"/>
                </a:solidFill>
              </a:rPr>
              <a:t/>
            </a:r>
            <a:br>
              <a:rPr lang="ru-RU" sz="4400" b="1" i="1" dirty="0">
                <a:solidFill>
                  <a:srgbClr val="FF0000"/>
                </a:solidFill>
              </a:rPr>
            </a:br>
            <a:r>
              <a:rPr lang="ru-RU" sz="4400" b="1" i="1" dirty="0" smtClean="0">
                <a:solidFill>
                  <a:srgbClr val="FF0000"/>
                </a:solidFill>
              </a:rPr>
              <a:t/>
            </a:r>
            <a:br>
              <a:rPr lang="ru-RU" sz="4400" b="1" i="1" dirty="0" smtClean="0">
                <a:solidFill>
                  <a:srgbClr val="FF0000"/>
                </a:solidFill>
              </a:rPr>
            </a:br>
            <a:r>
              <a:rPr lang="ru-RU" sz="4400" b="1" i="1" dirty="0">
                <a:solidFill>
                  <a:srgbClr val="FF0000"/>
                </a:solidFill>
              </a:rPr>
              <a:t/>
            </a:r>
            <a:br>
              <a:rPr lang="ru-RU" sz="4400" b="1" i="1" dirty="0">
                <a:solidFill>
                  <a:srgbClr val="FF0000"/>
                </a:solidFill>
              </a:rPr>
            </a:br>
            <a:r>
              <a:rPr lang="ru-RU" sz="4400" b="1" i="1" dirty="0" smtClean="0">
                <a:solidFill>
                  <a:srgbClr val="FF0000"/>
                </a:solidFill>
              </a:rPr>
              <a:t/>
            </a:r>
            <a:br>
              <a:rPr lang="ru-RU" sz="4400" b="1" i="1" dirty="0" smtClean="0">
                <a:solidFill>
                  <a:srgbClr val="FF0000"/>
                </a:solidFill>
              </a:rPr>
            </a:br>
            <a:r>
              <a:rPr lang="ru-RU" sz="4400" b="1" i="1" dirty="0">
                <a:solidFill>
                  <a:srgbClr val="FF0000"/>
                </a:solidFill>
              </a:rPr>
              <a:t/>
            </a:r>
            <a:br>
              <a:rPr lang="ru-RU" sz="4400" b="1" i="1" dirty="0">
                <a:solidFill>
                  <a:srgbClr val="FF0000"/>
                </a:solidFill>
              </a:rPr>
            </a:br>
            <a:r>
              <a:rPr lang="ru-RU" sz="4400" b="1" i="1" dirty="0">
                <a:solidFill>
                  <a:srgbClr val="FF0000"/>
                </a:solidFill>
              </a:rPr>
              <a:t/>
            </a:r>
            <a:br>
              <a:rPr lang="ru-RU" sz="4400" b="1" i="1" dirty="0">
                <a:solidFill>
                  <a:srgbClr val="FF0000"/>
                </a:solidFill>
              </a:rPr>
            </a:br>
            <a:r>
              <a:rPr lang="ru-RU" sz="4400" b="1" i="1" dirty="0">
                <a:solidFill>
                  <a:srgbClr val="FF0000"/>
                </a:solidFill>
              </a:rPr>
              <a:t>Будьте </a:t>
            </a:r>
            <a:r>
              <a:rPr lang="ru-RU" sz="4400" b="1" i="1" dirty="0" smtClean="0">
                <a:solidFill>
                  <a:srgbClr val="FF0000"/>
                </a:solidFill>
              </a:rPr>
              <a:t>здоровы!!!</a:t>
            </a:r>
            <a:br>
              <a:rPr lang="ru-RU" sz="4400" b="1" i="1" dirty="0" smtClean="0">
                <a:solidFill>
                  <a:srgbClr val="FF0000"/>
                </a:solidFill>
              </a:rPr>
            </a:br>
            <a:r>
              <a:rPr lang="ru-RU" sz="4400" b="1" i="1" dirty="0" smtClean="0">
                <a:solidFill>
                  <a:srgbClr val="FF0000"/>
                </a:solidFill>
              </a:rPr>
              <a:t>Спасибо за внимание!!!</a:t>
            </a:r>
            <a:br>
              <a:rPr lang="ru-RU" sz="4400" b="1" i="1" dirty="0" smtClean="0">
                <a:solidFill>
                  <a:srgbClr val="FF0000"/>
                </a:solidFill>
              </a:rPr>
            </a:br>
            <a:endParaRPr lang="ru-RU" sz="4400" b="1" i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931994"/>
            <a:ext cx="2592288" cy="2719183"/>
          </a:xfrm>
        </p:spPr>
      </p:pic>
    </p:spTree>
    <p:extLst>
      <p:ext uri="{BB962C8B-B14F-4D97-AF65-F5344CB8AC3E}">
        <p14:creationId xmlns:p14="http://schemas.microsoft.com/office/powerpoint/2010/main" val="318251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7924495" cy="5976664"/>
          </a:xfrm>
        </p:spPr>
      </p:pic>
    </p:spTree>
    <p:extLst>
      <p:ext uri="{BB962C8B-B14F-4D97-AF65-F5344CB8AC3E}">
        <p14:creationId xmlns:p14="http://schemas.microsoft.com/office/powerpoint/2010/main" val="35388190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Сбалансированное питание дошкольников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Одно из необходимых условий по сохранению и укреплению здоровья дошкольников</a:t>
            </a:r>
          </a:p>
          <a:p>
            <a:r>
              <a:rPr lang="ru-RU" dirty="0" smtClean="0"/>
              <a:t>Физического и нервно-психического развития</a:t>
            </a:r>
          </a:p>
          <a:p>
            <a:r>
              <a:rPr lang="ru-RU" dirty="0" smtClean="0"/>
              <a:t>Устойчивости к развитию инфекций и других неблагоприятных факторов внешней среды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22603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Условия рационального питания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5572" y="2307526"/>
            <a:ext cx="6777317" cy="350897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Правильный подбор продуктов, обеспечивающий нормы физиологических особенностей детей</a:t>
            </a:r>
          </a:p>
          <a:p>
            <a:r>
              <a:rPr lang="ru-RU" dirty="0" smtClean="0"/>
              <a:t>Строгий режим питания, который должен предусматривать не менее 4-х приемов пищи</a:t>
            </a:r>
          </a:p>
          <a:p>
            <a:r>
              <a:rPr lang="ru-RU" dirty="0" smtClean="0"/>
              <a:t>Длительность промежутков между отдельными приемами пищи не должна превышать 3,5- 4 часов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556792"/>
            <a:ext cx="1658721" cy="14401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585696"/>
            <a:ext cx="1658721" cy="150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9727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04664"/>
            <a:ext cx="4896544" cy="6120680"/>
          </a:xfrm>
        </p:spPr>
      </p:pic>
    </p:spTree>
    <p:extLst>
      <p:ext uri="{BB962C8B-B14F-4D97-AF65-F5344CB8AC3E}">
        <p14:creationId xmlns:p14="http://schemas.microsoft.com/office/powerpoint/2010/main" val="39728555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1853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Подготовка групповой комнаты к приему </a:t>
            </a:r>
            <a:r>
              <a:rPr lang="ru-RU" dirty="0" smtClean="0"/>
              <a:t>пищи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323652"/>
            <a:ext cx="7416824" cy="3508977"/>
          </a:xfrm>
        </p:spPr>
        <p:txBody>
          <a:bodyPr/>
          <a:lstStyle/>
          <a:p>
            <a:r>
              <a:rPr lang="ru-RU" dirty="0" smtClean="0"/>
              <a:t>Проветрить </a:t>
            </a:r>
            <a:r>
              <a:rPr lang="ru-RU" dirty="0"/>
              <a:t>помещение и по возможности сохранить одностороннее проветривание в течение всего процесса еды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Создать </a:t>
            </a:r>
            <a:r>
              <a:rPr lang="ru-RU" dirty="0"/>
              <a:t>обстановку спокойного общения, настраивающего детей на еду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Сервировка стола;</a:t>
            </a:r>
          </a:p>
          <a:p>
            <a:r>
              <a:rPr lang="ru-RU" dirty="0" smtClean="0"/>
              <a:t>Маркировка </a:t>
            </a:r>
            <a:r>
              <a:rPr lang="ru-RU" dirty="0"/>
              <a:t>мебели в соответствии с ростовыми </a:t>
            </a:r>
            <a:r>
              <a:rPr lang="ru-RU" dirty="0" smtClean="0"/>
              <a:t>показателями.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05978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В  процессе  организации  питания  решаются  задачи  гигиены  и  правил  питания: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М</a:t>
            </a:r>
            <a:r>
              <a:rPr lang="ru-RU" sz="2000" dirty="0" smtClean="0"/>
              <a:t>ыть  </a:t>
            </a:r>
            <a:r>
              <a:rPr lang="ru-RU" sz="2000" dirty="0"/>
              <a:t>руки  перед  </a:t>
            </a:r>
            <a:r>
              <a:rPr lang="ru-RU" sz="2000" dirty="0" smtClean="0"/>
              <a:t>едой с мылом;</a:t>
            </a:r>
          </a:p>
          <a:p>
            <a:r>
              <a:rPr lang="ru-RU" sz="2000" dirty="0"/>
              <a:t>К</a:t>
            </a:r>
            <a:r>
              <a:rPr lang="ru-RU" sz="2000" dirty="0" smtClean="0"/>
              <a:t>ласть  </a:t>
            </a:r>
            <a:r>
              <a:rPr lang="ru-RU" sz="2000" dirty="0"/>
              <a:t>пищу  в  рот  небольшими  кусочками  и  хорошо  ее  пережевывать;</a:t>
            </a:r>
          </a:p>
          <a:p>
            <a:r>
              <a:rPr lang="ru-RU" sz="2000" dirty="0"/>
              <a:t>Р</a:t>
            </a:r>
            <a:r>
              <a:rPr lang="ru-RU" sz="2000" dirty="0" smtClean="0"/>
              <a:t>от  </a:t>
            </a:r>
            <a:r>
              <a:rPr lang="ru-RU" sz="2000" dirty="0"/>
              <a:t>и  руки  вытирать  бумажной  салфеткой;</a:t>
            </a:r>
          </a:p>
          <a:p>
            <a:r>
              <a:rPr lang="ru-RU" sz="2000" dirty="0"/>
              <a:t>П</a:t>
            </a:r>
            <a:r>
              <a:rPr lang="ru-RU" sz="2000" dirty="0" smtClean="0"/>
              <a:t>осле  </a:t>
            </a:r>
            <a:r>
              <a:rPr lang="ru-RU" sz="2000" dirty="0"/>
              <a:t>окончания  еды  полоскать  рот.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3" y="4258634"/>
            <a:ext cx="3250833" cy="21710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258634"/>
            <a:ext cx="3335488" cy="217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9416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Формирование норм столового этикета в подготовительной группе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060848"/>
            <a:ext cx="6777317" cy="3771781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Продолжать </a:t>
            </a:r>
            <a:r>
              <a:rPr lang="ru-RU" sz="2000" dirty="0"/>
              <a:t>закреплять умение сохранять правильную позу во время </a:t>
            </a:r>
            <a:r>
              <a:rPr lang="ru-RU" sz="2000" dirty="0" smtClean="0"/>
              <a:t>еды</a:t>
            </a:r>
          </a:p>
          <a:p>
            <a:r>
              <a:rPr lang="ru-RU" sz="2000" dirty="0"/>
              <a:t>Совершенствовать умение сервировать стол в соответствии с ситуацией (завтрак, обед</a:t>
            </a:r>
            <a:r>
              <a:rPr lang="ru-RU" sz="2000" dirty="0" smtClean="0"/>
              <a:t>, ужин)</a:t>
            </a:r>
          </a:p>
          <a:p>
            <a:r>
              <a:rPr lang="ru-RU" sz="2000" dirty="0"/>
              <a:t>Совершенствовать теоретические знания о том, что, как и чем едят и соответствующие практические навыки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dirty="0"/>
              <a:t>Совершенствовать навыки общения за столом</a:t>
            </a:r>
            <a:r>
              <a:rPr lang="ru-RU" dirty="0" smtClean="0"/>
              <a:t>.</a:t>
            </a:r>
          </a:p>
          <a:p>
            <a:r>
              <a:rPr lang="ru-RU" sz="1900" dirty="0"/>
              <a:t>Продолжать формировать эстетический вкус, упражнять в умении сервировать стол, используя результаты своей творческой продуктивной деятельности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301208"/>
            <a:ext cx="2120678" cy="111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2785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Организация питьевого режима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Питьевой режим проводиться в соответствии с требованиями </a:t>
            </a:r>
            <a:r>
              <a:rPr lang="ru-RU" dirty="0" err="1" smtClean="0"/>
              <a:t>СанПин</a:t>
            </a:r>
            <a:endParaRPr lang="ru-RU" dirty="0" smtClean="0"/>
          </a:p>
          <a:p>
            <a:r>
              <a:rPr lang="ru-RU" dirty="0" smtClean="0"/>
              <a:t>Питьевая вода доступна воспитанникам в течении всего времени нахождения в саду</a:t>
            </a:r>
          </a:p>
          <a:p>
            <a:r>
              <a:rPr lang="ru-RU" dirty="0" smtClean="0"/>
              <a:t>Размеры потребления воды ребенком зависят от времени года и двигательной активности ребенка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49792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360</TotalTime>
  <Words>298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Остин</vt:lpstr>
      <vt:lpstr>Организация питания в подготовительной группе</vt:lpstr>
      <vt:lpstr>Презентация PowerPoint</vt:lpstr>
      <vt:lpstr>Сбалансированное питание дошкольников </vt:lpstr>
      <vt:lpstr>Условия рационального питания</vt:lpstr>
      <vt:lpstr>Презентация PowerPoint</vt:lpstr>
      <vt:lpstr>Подготовка групповой комнаты к приему пищи  </vt:lpstr>
      <vt:lpstr>В  процессе  организации  питания  решаются  задачи  гигиены  и  правил  питания:</vt:lpstr>
      <vt:lpstr>Формирование норм столового этикета в подготовительной группе</vt:lpstr>
      <vt:lpstr>Организация питьевого режима</vt:lpstr>
      <vt:lpstr>Организация  работы по пропаганде здорового питания</vt:lpstr>
      <vt:lpstr>                              Будьте здоровы!!! Спасибо за внимание!!!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Маруся</dc:creator>
  <cp:lastModifiedBy>Маруся</cp:lastModifiedBy>
  <cp:revision>28</cp:revision>
  <dcterms:created xsi:type="dcterms:W3CDTF">2014-02-05T10:17:18Z</dcterms:created>
  <dcterms:modified xsi:type="dcterms:W3CDTF">2015-09-22T13:51:41Z</dcterms:modified>
</cp:coreProperties>
</file>