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57" r:id="rId3"/>
    <p:sldId id="256" r:id="rId4"/>
    <p:sldId id="258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608" y="-21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Копылова И.В.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E57B8-6F07-4045-93B6-504762E262E4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43AD1-5982-4B3D-94A2-C2E1333CF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6166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Копылова И.В.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39AE0-D436-43E0-AA2B-55C705FAED90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D9315-B706-482F-86E1-E2CFD0791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00435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Копылова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4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0892-9B9C-414B-8BB0-767E452F0BD1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91FB-5BC0-4F0B-B024-97B3B35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0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0892-9B9C-414B-8BB0-767E452F0BD1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91FB-5BC0-4F0B-B024-97B3B35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09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0892-9B9C-414B-8BB0-767E452F0BD1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91FB-5BC0-4F0B-B024-97B3B35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20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0892-9B9C-414B-8BB0-767E452F0BD1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91FB-5BC0-4F0B-B024-97B3B35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8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0892-9B9C-414B-8BB0-767E452F0BD1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91FB-5BC0-4F0B-B024-97B3B35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1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0892-9B9C-414B-8BB0-767E452F0BD1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91FB-5BC0-4F0B-B024-97B3B35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0892-9B9C-414B-8BB0-767E452F0BD1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91FB-5BC0-4F0B-B024-97B3B35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9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0892-9B9C-414B-8BB0-767E452F0BD1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91FB-5BC0-4F0B-B024-97B3B35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3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0892-9B9C-414B-8BB0-767E452F0BD1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91FB-5BC0-4F0B-B024-97B3B35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0892-9B9C-414B-8BB0-767E452F0BD1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91FB-5BC0-4F0B-B024-97B3B35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1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0892-9B9C-414B-8BB0-767E452F0BD1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91FB-5BC0-4F0B-B024-97B3B35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9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50892-9B9C-414B-8BB0-767E452F0BD1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691FB-5BC0-4F0B-B024-97B3B354E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9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4664" y="179512"/>
            <a:ext cx="6264696" cy="86409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648" y="179512"/>
            <a:ext cx="6408712" cy="86409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2000">
                <a:srgbClr val="FFFF00"/>
              </a:gs>
              <a:gs pos="72000">
                <a:schemeClr val="accent2"/>
              </a:gs>
              <a:gs pos="62000">
                <a:schemeClr val="accent1"/>
              </a:gs>
              <a:gs pos="51000">
                <a:srgbClr val="FFFF00"/>
              </a:gs>
              <a:gs pos="40000">
                <a:srgbClr val="00B050"/>
              </a:gs>
              <a:gs pos="29000">
                <a:schemeClr val="accent2"/>
              </a:gs>
              <a:gs pos="19000">
                <a:srgbClr val="FFFF00"/>
              </a:gs>
              <a:gs pos="9000">
                <a:schemeClr val="accent1"/>
              </a:gs>
              <a:gs pos="91000">
                <a:srgbClr val="00B050"/>
              </a:gs>
            </a:gsLst>
            <a:lin ang="135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8730" y="899592"/>
            <a:ext cx="4932548" cy="7128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byf\Desktop\00 - материал для презен по математ\телевиз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2" y="0"/>
            <a:ext cx="4161292" cy="3281371"/>
          </a:xfrm>
          <a:prstGeom prst="round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7032" y="1259632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i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82000">
                      <a:srgbClr val="FFFF00"/>
                    </a:gs>
                    <a:gs pos="72000">
                      <a:schemeClr val="accent2"/>
                    </a:gs>
                    <a:gs pos="62000">
                      <a:schemeClr val="accent1"/>
                    </a:gs>
                    <a:gs pos="51000">
                      <a:srgbClr val="FFFF00"/>
                    </a:gs>
                    <a:gs pos="40000">
                      <a:srgbClr val="00B050"/>
                    </a:gs>
                    <a:gs pos="29000">
                      <a:schemeClr val="accent2"/>
                    </a:gs>
                    <a:gs pos="19000">
                      <a:srgbClr val="FFFF00"/>
                    </a:gs>
                    <a:gs pos="9000">
                      <a:schemeClr val="accent1"/>
                    </a:gs>
                    <a:gs pos="91000">
                      <a:srgbClr val="00B050"/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Ребёнок </a:t>
            </a:r>
          </a:p>
          <a:p>
            <a:r>
              <a:rPr lang="ru-RU" sz="3200" b="1" i="1" dirty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82000">
                      <a:srgbClr val="FFFF00"/>
                    </a:gs>
                    <a:gs pos="72000">
                      <a:schemeClr val="accent2"/>
                    </a:gs>
                    <a:gs pos="62000">
                      <a:schemeClr val="accent1"/>
                    </a:gs>
                    <a:gs pos="51000">
                      <a:srgbClr val="FFFF00"/>
                    </a:gs>
                    <a:gs pos="40000">
                      <a:srgbClr val="00B050"/>
                    </a:gs>
                    <a:gs pos="29000">
                      <a:schemeClr val="accent2"/>
                    </a:gs>
                    <a:gs pos="19000">
                      <a:srgbClr val="FFFF00"/>
                    </a:gs>
                    <a:gs pos="9000">
                      <a:schemeClr val="accent1"/>
                    </a:gs>
                    <a:gs pos="91000">
                      <a:srgbClr val="00B050"/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</a:t>
            </a:r>
            <a:r>
              <a:rPr lang="ru-RU" sz="3200" b="1" i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82000">
                      <a:srgbClr val="FFFF00"/>
                    </a:gs>
                    <a:gs pos="72000">
                      <a:schemeClr val="accent2"/>
                    </a:gs>
                    <a:gs pos="62000">
                      <a:schemeClr val="accent1"/>
                    </a:gs>
                    <a:gs pos="51000">
                      <a:srgbClr val="FFFF00"/>
                    </a:gs>
                    <a:gs pos="40000">
                      <a:srgbClr val="00B050"/>
                    </a:gs>
                    <a:gs pos="29000">
                      <a:schemeClr val="accent2"/>
                    </a:gs>
                    <a:gs pos="19000">
                      <a:srgbClr val="FFFF00"/>
                    </a:gs>
                    <a:gs pos="9000">
                      <a:schemeClr val="accent1"/>
                    </a:gs>
                    <a:gs pos="91000">
                      <a:srgbClr val="00B050"/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экрана</a:t>
            </a:r>
            <a:endParaRPr lang="ru-RU" sz="3200" b="1" i="1" dirty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2000">
                    <a:srgbClr val="FFFF00"/>
                  </a:gs>
                  <a:gs pos="72000">
                    <a:schemeClr val="accent2"/>
                  </a:gs>
                  <a:gs pos="62000">
                    <a:schemeClr val="accent1"/>
                  </a:gs>
                  <a:gs pos="51000">
                    <a:srgbClr val="FFFF00"/>
                  </a:gs>
                  <a:gs pos="40000">
                    <a:srgbClr val="00B050"/>
                  </a:gs>
                  <a:gs pos="29000">
                    <a:schemeClr val="accent2"/>
                  </a:gs>
                  <a:gs pos="19000">
                    <a:srgbClr val="FFFF00"/>
                  </a:gs>
                  <a:gs pos="9000">
                    <a:schemeClr val="accent1"/>
                  </a:gs>
                  <a:gs pos="91000">
                    <a:srgbClr val="00B050"/>
                  </a:gs>
                </a:gsLst>
                <a:lin ang="135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730" y="2699792"/>
            <a:ext cx="49325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b="1" dirty="0" smtClean="0"/>
              <a:t>В </a:t>
            </a:r>
            <a:r>
              <a:rPr lang="ru-RU" b="1" dirty="0"/>
              <a:t>наши дни телевизор, компьютер прочно вошли в жизнь малышей. </a:t>
            </a:r>
            <a:endParaRPr lang="ru-RU" b="1" dirty="0" smtClean="0"/>
          </a:p>
          <a:p>
            <a:pPr algn="just"/>
            <a:r>
              <a:rPr lang="ru-RU" b="1" dirty="0" smtClean="0"/>
              <a:t>Во </a:t>
            </a:r>
            <a:r>
              <a:rPr lang="ru-RU" b="1" dirty="0"/>
              <a:t>многих семьях, как только ребенок начинает сидеть, его усаживают перед экраном телевизора, который все больше заменяет бабушкины сказки, мамины колыбельные, разговоры с отцом... </a:t>
            </a:r>
            <a:r>
              <a:rPr lang="ru-RU" b="1" dirty="0" smtClean="0"/>
              <a:t>Э</a:t>
            </a:r>
            <a:r>
              <a:rPr lang="ru-RU" b="1" u="sng" dirty="0" smtClean="0"/>
              <a:t>кран </a:t>
            </a:r>
            <a:r>
              <a:rPr lang="ru-RU" b="1" u="sng" dirty="0"/>
              <a:t>становится главным воспитателем ребенка</a:t>
            </a:r>
            <a:r>
              <a:rPr lang="ru-RU" b="1" u="sng" dirty="0" smtClean="0"/>
              <a:t>.</a:t>
            </a:r>
          </a:p>
          <a:p>
            <a:pPr algn="just"/>
            <a:r>
              <a:rPr lang="ru-RU" b="1" dirty="0" smtClean="0"/>
              <a:t>   Однако </a:t>
            </a:r>
            <a:r>
              <a:rPr lang="ru-RU" b="1" dirty="0"/>
              <a:t>это, казалось бы, безопасное занятие может повлечь за собой весьма печальные последствия не только для здоровья ребенка, но и для его психического развития. </a:t>
            </a:r>
          </a:p>
          <a:p>
            <a:pPr algn="just"/>
            <a:r>
              <a:rPr lang="ru-RU" b="1" dirty="0"/>
              <a:t> </a:t>
            </a:r>
            <a:r>
              <a:rPr lang="ru-RU" b="1" dirty="0" smtClean="0"/>
              <a:t>Одно </a:t>
            </a:r>
            <a:r>
              <a:rPr lang="ru-RU" b="1" dirty="0"/>
              <a:t>из них — отставание в развитии речи. Дети поздно начинают говорить, мало и плохо разговаривают, их речь бедна и примитивна. </a:t>
            </a:r>
            <a:endParaRPr lang="ru-RU" b="1" dirty="0" smtClean="0"/>
          </a:p>
          <a:p>
            <a:pPr algn="just"/>
            <a:endParaRPr lang="ru-RU" sz="1200" b="1" dirty="0" smtClean="0"/>
          </a:p>
          <a:p>
            <a:pPr algn="ctr"/>
            <a:r>
              <a:rPr lang="ru-RU" b="1" dirty="0" smtClean="0"/>
              <a:t>  Овладение </a:t>
            </a:r>
            <a:r>
              <a:rPr lang="ru-RU" b="1" dirty="0"/>
              <a:t>речью в раннем возрасте происходит только в живом общении</a:t>
            </a:r>
            <a:r>
              <a:rPr lang="ru-RU" b="1" dirty="0" smtClean="0"/>
              <a:t>,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когда малыш вступает в диалог. </a:t>
            </a:r>
            <a:endParaRPr lang="ru-RU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564904" y="876287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Старостина В.В.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4664" y="179512"/>
            <a:ext cx="6264696" cy="86409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648" y="179512"/>
            <a:ext cx="6408712" cy="86409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2000">
                <a:srgbClr val="FFFF00"/>
              </a:gs>
              <a:gs pos="72000">
                <a:schemeClr val="accent2"/>
              </a:gs>
              <a:gs pos="62000">
                <a:schemeClr val="accent1"/>
              </a:gs>
              <a:gs pos="51000">
                <a:srgbClr val="FFFF00"/>
              </a:gs>
              <a:gs pos="40000">
                <a:srgbClr val="00B050"/>
              </a:gs>
              <a:gs pos="29000">
                <a:schemeClr val="accent2"/>
              </a:gs>
              <a:gs pos="19000">
                <a:srgbClr val="FFFF00"/>
              </a:gs>
              <a:gs pos="9000">
                <a:schemeClr val="accent1"/>
              </a:gs>
              <a:gs pos="91000">
                <a:srgbClr val="00B050"/>
              </a:gs>
            </a:gsLst>
            <a:lin ang="135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8730" y="899592"/>
            <a:ext cx="4932548" cy="7128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61737" y="2482878"/>
            <a:ext cx="480653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b="1" dirty="0" smtClean="0"/>
              <a:t>Появилось </a:t>
            </a:r>
            <a:r>
              <a:rPr lang="ru-RU" b="1" dirty="0"/>
              <a:t>новое заболевание </a:t>
            </a:r>
            <a:r>
              <a:rPr lang="ru-RU" b="1" dirty="0" smtClean="0"/>
              <a:t>- </a:t>
            </a:r>
            <a:r>
              <a:rPr lang="ru-RU" b="1" dirty="0"/>
              <a:t>дефицит концентрации. </a:t>
            </a:r>
            <a:endParaRPr lang="ru-RU" b="1" dirty="0" smtClean="0"/>
          </a:p>
          <a:p>
            <a:pPr algn="just"/>
            <a:r>
              <a:rPr lang="ru-RU" b="1" dirty="0" smtClean="0"/>
              <a:t>   Это </a:t>
            </a:r>
            <a:r>
              <a:rPr lang="ru-RU" b="1" dirty="0"/>
              <a:t>заболевание особенно ярко проявляется в процессе обучения и характеризуется </a:t>
            </a:r>
            <a:r>
              <a:rPr lang="ru-RU" b="1" dirty="0" err="1"/>
              <a:t>гиперактивностью</a:t>
            </a:r>
            <a:r>
              <a:rPr lang="ru-RU" b="1" dirty="0"/>
              <a:t>, ситуативностью, рассеянностью. </a:t>
            </a:r>
            <a:endParaRPr lang="ru-RU" b="1" dirty="0" smtClean="0"/>
          </a:p>
          <a:p>
            <a:pPr algn="just"/>
            <a:r>
              <a:rPr lang="ru-RU" b="1" dirty="0" smtClean="0"/>
              <a:t>Таким </a:t>
            </a:r>
            <a:r>
              <a:rPr lang="ru-RU" b="1" dirty="0"/>
              <a:t>детям необходима постоянная внешняя стимуляция. </a:t>
            </a:r>
            <a:endParaRPr lang="ru-RU" b="1" dirty="0" smtClean="0"/>
          </a:p>
          <a:p>
            <a:pPr algn="just"/>
            <a:r>
              <a:rPr lang="ru-RU" b="1" dirty="0" smtClean="0"/>
              <a:t>  Многим </a:t>
            </a:r>
            <a:r>
              <a:rPr lang="ru-RU" b="1" dirty="0"/>
              <a:t>детям трудно воспринимать информацию на слух. Короткие предложения они не способны удержать в памяти, поэтому детям не интересно читать даже самые интересные книги.</a:t>
            </a:r>
          </a:p>
          <a:p>
            <a:pPr algn="just"/>
            <a:r>
              <a:rPr lang="ru-RU" b="1" dirty="0" smtClean="0"/>
              <a:t>  Еще </a:t>
            </a:r>
            <a:r>
              <a:rPr lang="ru-RU" b="1" dirty="0"/>
              <a:t>один факт, который отмечают педагоги и психологи - это резкое снижение фантазии. Детей ничего не интересует и не увлекает. </a:t>
            </a:r>
            <a:endParaRPr lang="ru-RU" b="1" dirty="0" smtClean="0"/>
          </a:p>
          <a:p>
            <a:pPr algn="just"/>
            <a:r>
              <a:rPr lang="ru-RU" b="1" dirty="0" smtClean="0"/>
              <a:t>  Они </a:t>
            </a:r>
            <a:r>
              <a:rPr lang="ru-RU" b="1" dirty="0"/>
              <a:t>предпочитают нажать кнопку телевизора и ждать новых, готовых развлечений.</a:t>
            </a:r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1029" name="Picture 5" descr="C:\Users\byf\Desktop\насекомые, дождь, солнце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2435" y="5779883"/>
            <a:ext cx="2277686" cy="337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yf\Desktop\насекомые, дождь, солнце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" y="467544"/>
            <a:ext cx="2015334" cy="201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54489" y="1099194"/>
            <a:ext cx="3706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последние годы отмечают у детей неспособность к самоуглублению, отсутствие заинтересованности делом.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12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4664" y="179512"/>
            <a:ext cx="6264696" cy="86409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648" y="179512"/>
            <a:ext cx="6408712" cy="86409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2000">
                <a:srgbClr val="FFFF00"/>
              </a:gs>
              <a:gs pos="72000">
                <a:schemeClr val="accent2"/>
              </a:gs>
              <a:gs pos="62000">
                <a:schemeClr val="accent1"/>
              </a:gs>
              <a:gs pos="51000">
                <a:srgbClr val="FFFF00"/>
              </a:gs>
              <a:gs pos="40000">
                <a:srgbClr val="00B050"/>
              </a:gs>
              <a:gs pos="29000">
                <a:schemeClr val="accent2"/>
              </a:gs>
              <a:gs pos="19000">
                <a:srgbClr val="FFFF00"/>
              </a:gs>
              <a:gs pos="9000">
                <a:schemeClr val="accent1"/>
              </a:gs>
              <a:gs pos="91000">
                <a:srgbClr val="00B050"/>
              </a:gs>
            </a:gsLst>
            <a:lin ang="135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8730" y="899592"/>
            <a:ext cx="4932548" cy="7128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Users\byf\Desktop\насекомые, дождь, солнце\русские народные сказки\Безымянны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89" y="236527"/>
            <a:ext cx="3575306" cy="306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yf\Desktop\насекомые, дождь, солнце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8481"/>
            <a:ext cx="2276872" cy="232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24515" y="3059832"/>
            <a:ext cx="46195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</a:t>
            </a:r>
            <a:r>
              <a:rPr lang="ru-RU" b="1" dirty="0" smtClean="0"/>
              <a:t>Подростки </a:t>
            </a:r>
            <a:r>
              <a:rPr lang="ru-RU" b="1" dirty="0"/>
              <a:t>бьют и убивают друг друга, потому что теряют всякое чувство меры, потому что на душе пусто и хочется острых ощущений</a:t>
            </a:r>
            <a:r>
              <a:rPr lang="ru-RU" b="1" dirty="0" smtClean="0"/>
              <a:t>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  И </a:t>
            </a:r>
            <a:r>
              <a:rPr lang="ru-RU" b="1" dirty="0"/>
              <a:t>всему виной телевизор, который поглощает внимание малыша, подменяя собой общение с взрослым. </a:t>
            </a:r>
            <a:endParaRPr lang="ru-RU" b="1" dirty="0" smtClean="0"/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  Детский </a:t>
            </a:r>
            <a:r>
              <a:rPr lang="ru-RU" b="1" dirty="0"/>
              <a:t>возраст — период наиболее интенсивного становления внутреннего мира, формирования личности. </a:t>
            </a:r>
            <a:endParaRPr lang="ru-RU" b="1" dirty="0" smtClean="0"/>
          </a:p>
          <a:p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29748" y="1547664"/>
            <a:ext cx="313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Но, пожалуй, самое явное свидетельство нарастания внутренней пустоты - детская жестокость и агрессивность.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27650" y="666131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Наверстать упущенное в этом возрасте практически невозможно.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9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04664" y="179512"/>
            <a:ext cx="6264696" cy="86409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648" y="179512"/>
            <a:ext cx="6408712" cy="86409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82000">
                <a:srgbClr val="FFFF00"/>
              </a:gs>
              <a:gs pos="72000">
                <a:schemeClr val="accent2"/>
              </a:gs>
              <a:gs pos="62000">
                <a:schemeClr val="accent1"/>
              </a:gs>
              <a:gs pos="51000">
                <a:srgbClr val="FFFF00"/>
              </a:gs>
              <a:gs pos="40000">
                <a:srgbClr val="00B050"/>
              </a:gs>
              <a:gs pos="29000">
                <a:schemeClr val="accent2"/>
              </a:gs>
              <a:gs pos="19000">
                <a:srgbClr val="FFFF00"/>
              </a:gs>
              <a:gs pos="9000">
                <a:schemeClr val="accent1"/>
              </a:gs>
              <a:gs pos="91000">
                <a:srgbClr val="00B050"/>
              </a:gs>
            </a:gsLst>
            <a:lin ang="135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8730" y="899592"/>
            <a:ext cx="4932548" cy="71287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55225" y="2627784"/>
            <a:ext cx="46195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/>
            <a:r>
              <a:rPr lang="ru-RU" b="1" dirty="0" smtClean="0"/>
              <a:t>Следовательно</a:t>
            </a:r>
            <a:r>
              <a:rPr lang="ru-RU" b="1" dirty="0"/>
              <a:t>, ранний возраст является наиболее ответственным — он определяет дальнейшее развитие человека</a:t>
            </a:r>
            <a:r>
              <a:rPr lang="ru-RU" b="1" dirty="0" smtClean="0"/>
              <a:t>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Полноценное человеческое развитие ребенка возможно только в интенсивном и непрерывном общении с близкими взрослыми. Никакие технические средства не способны заменить живого человека, не могут открыть культурный смысл окружающих вещей</a:t>
            </a:r>
            <a:r>
              <a:rPr lang="ru-RU" b="1" dirty="0" smtClean="0"/>
              <a:t>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Передача родительских прав экрану имеет примерно то же влияние на ребенка, как и полное его игнорирование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55224" y="1259632"/>
            <a:ext cx="3569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   </a:t>
            </a:r>
            <a:r>
              <a:rPr lang="ru-RU" b="1" dirty="0" smtClean="0"/>
              <a:t>6-7 лет - зарождение фундаментальных способностей человека. Поменять фундамент, когда здание построено, уже нельзя. </a:t>
            </a:r>
            <a:endParaRPr lang="ru-RU" b="1" dirty="0"/>
          </a:p>
        </p:txBody>
      </p:sp>
      <p:pic>
        <p:nvPicPr>
          <p:cNvPr id="3074" name="Picture 2" descr="C:\Users\byf\Desktop\насекомые, дождь, солнце\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48" y="7236296"/>
            <a:ext cx="1928354" cy="19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yf\Desktop\насекомые, дождь, солнце\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68" y="-80894"/>
            <a:ext cx="227687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187</Words>
  <Application>Microsoft Office PowerPoint</Application>
  <PresentationFormat>Экран (4:3)</PresentationFormat>
  <Paragraphs>33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byf</dc:creator>
  <cp:lastModifiedBy>инна</cp:lastModifiedBy>
  <cp:revision>9</cp:revision>
  <cp:lastPrinted>2014-07-26T14:51:25Z</cp:lastPrinted>
  <dcterms:created xsi:type="dcterms:W3CDTF">2013-07-03T16:32:58Z</dcterms:created>
  <dcterms:modified xsi:type="dcterms:W3CDTF">2014-07-26T14:52:21Z</dcterms:modified>
</cp:coreProperties>
</file>