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261" r:id="rId4"/>
    <p:sldId id="258" r:id="rId5"/>
    <p:sldId id="259" r:id="rId6"/>
    <p:sldId id="265" r:id="rId7"/>
    <p:sldId id="269" r:id="rId8"/>
    <p:sldId id="264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0D87AE-64A4-4D7A-B47C-1D0CB4126036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98E5F-5064-4D23-A0DE-03C4A52136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2952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6819-DCF2-41D7-80C3-5D12627B0A09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29A5C-B4CC-41AC-9BC1-75A10548A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6819-DCF2-41D7-80C3-5D12627B0A09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29A5C-B4CC-41AC-9BC1-75A10548A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6819-DCF2-41D7-80C3-5D12627B0A09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29A5C-B4CC-41AC-9BC1-75A10548A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803C46D-A0D8-4E58-A2FA-D52C477E6B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6819-DCF2-41D7-80C3-5D12627B0A09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29A5C-B4CC-41AC-9BC1-75A10548A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6819-DCF2-41D7-80C3-5D12627B0A09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29A5C-B4CC-41AC-9BC1-75A10548A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6819-DCF2-41D7-80C3-5D12627B0A09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29A5C-B4CC-41AC-9BC1-75A10548A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6819-DCF2-41D7-80C3-5D12627B0A09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29A5C-B4CC-41AC-9BC1-75A10548A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6819-DCF2-41D7-80C3-5D12627B0A09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29A5C-B4CC-41AC-9BC1-75A10548A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6819-DCF2-41D7-80C3-5D12627B0A09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29A5C-B4CC-41AC-9BC1-75A10548A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6819-DCF2-41D7-80C3-5D12627B0A09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29A5C-B4CC-41AC-9BC1-75A10548A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6819-DCF2-41D7-80C3-5D12627B0A09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29A5C-B4CC-41AC-9BC1-75A10548A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16819-DCF2-41D7-80C3-5D12627B0A09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29A5C-B4CC-41AC-9BC1-75A10548A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836713"/>
            <a:ext cx="7846640" cy="2763738"/>
          </a:xfr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Урок русского языка во втором классе на тему: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«Обобщение знаний об именах существительных».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4077072"/>
            <a:ext cx="4680520" cy="172819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Учитель: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Шнырёва</a:t>
            </a:r>
            <a:r>
              <a:rPr lang="ru-RU" dirty="0" smtClean="0"/>
              <a:t> Ирина Юрьевна</a:t>
            </a:r>
          </a:p>
          <a:p>
            <a:r>
              <a:rPr lang="ru-RU" dirty="0" smtClean="0"/>
              <a:t>2013 год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Существительное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3302000"/>
            <a:ext cx="5003800" cy="3556000"/>
          </a:xfrm>
          <a:noFill/>
          <a:ln/>
        </p:spPr>
      </p:pic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1654175" y="0"/>
            <a:ext cx="7489825" cy="4365625"/>
          </a:xfrm>
          <a:prstGeom prst="cloudCallout">
            <a:avLst>
              <a:gd name="adj1" fmla="val -15644"/>
              <a:gd name="adj2" fmla="val 92144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/>
            <a:endParaRPr lang="ru-RU" i="1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843213" y="908050"/>
            <a:ext cx="5616575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sz="4800" b="1" i="1">
                <a:solidFill>
                  <a:schemeClr val="bg1"/>
                </a:solidFill>
                <a:latin typeface="Georgia" pitchFamily="18" charset="0"/>
              </a:rPr>
              <a:t>О какой части речи мы сегодня будем говорить?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AMERI006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27700" y="3187700"/>
            <a:ext cx="2660650" cy="2752725"/>
          </a:xfrm>
          <a:noFill/>
        </p:spPr>
      </p:pic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0" y="404813"/>
            <a:ext cx="6011863" cy="6048375"/>
          </a:xfrm>
          <a:prstGeom prst="wedgeEllipseCallout">
            <a:avLst>
              <a:gd name="adj1" fmla="val 51505"/>
              <a:gd name="adj2" fmla="val 10157"/>
            </a:avLst>
          </a:prstGeom>
          <a:solidFill>
            <a:schemeClr val="bg1"/>
          </a:solidFill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1" lang="ru-RU" sz="4000" b="1">
                <a:solidFill>
                  <a:srgbClr val="000000"/>
                </a:solidFill>
                <a:latin typeface="Times New Roman" pitchFamily="18" charset="0"/>
              </a:rPr>
              <a:t>Давно живу я в мире этом,</a:t>
            </a:r>
          </a:p>
          <a:p>
            <a:pPr algn="ctr"/>
            <a:r>
              <a:rPr kumimoji="1" lang="ru-RU" sz="4000" b="1">
                <a:solidFill>
                  <a:srgbClr val="000000"/>
                </a:solidFill>
                <a:latin typeface="Times New Roman" pitchFamily="18" charset="0"/>
              </a:rPr>
              <a:t>Даю названия предметам!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"/>
            <a:ext cx="7558608" cy="2276871"/>
          </a:xfrm>
        </p:spPr>
        <p:txBody>
          <a:bodyPr>
            <a:normAutofit/>
          </a:bodyPr>
          <a:lstStyle/>
          <a:p>
            <a:r>
              <a:rPr lang="ru-RU" dirty="0" smtClean="0"/>
              <a:t>Тема урока: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«Обобщение знаний об именах существительных».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7056784" cy="396044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 План.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Что обозначают имена существительные?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На какие вопросы отвечают?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Одушевлённые и неодушевлённые имена существительные.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Собственные и нарицательные имена существительные.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Как изменяются имена существительные?</a:t>
            </a:r>
          </a:p>
          <a:p>
            <a:pPr marL="514350" indent="-514350" algn="l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2"/>
          <p:cNvSpPr txBox="1">
            <a:spLocks noChangeArrowheads="1"/>
          </p:cNvSpPr>
          <p:nvPr/>
        </p:nvSpPr>
        <p:spPr bwMode="auto">
          <a:xfrm>
            <a:off x="0" y="2286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 i="1">
                <a:solidFill>
                  <a:srgbClr val="FF0000"/>
                </a:solidFill>
              </a:rPr>
              <a:t>Угадай словечко!</a:t>
            </a:r>
          </a:p>
        </p:txBody>
      </p:sp>
      <p:sp>
        <p:nvSpPr>
          <p:cNvPr id="18435" name="AutoShape 43"/>
          <p:cNvSpPr>
            <a:spLocks noChangeArrowheads="1"/>
          </p:cNvSpPr>
          <p:nvPr/>
        </p:nvSpPr>
        <p:spPr bwMode="auto">
          <a:xfrm>
            <a:off x="762000" y="2209800"/>
            <a:ext cx="2514600" cy="2286000"/>
          </a:xfrm>
          <a:prstGeom prst="irregularSeal2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4000" b="1" i="1"/>
          </a:p>
        </p:txBody>
      </p:sp>
      <p:sp>
        <p:nvSpPr>
          <p:cNvPr id="18436" name="AutoShape 45"/>
          <p:cNvSpPr>
            <a:spLocks noChangeArrowheads="1"/>
          </p:cNvSpPr>
          <p:nvPr/>
        </p:nvSpPr>
        <p:spPr bwMode="auto">
          <a:xfrm>
            <a:off x="3505200" y="1143000"/>
            <a:ext cx="2667000" cy="1981200"/>
          </a:xfrm>
          <a:prstGeom prst="irregularSeal1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6000" b="1" i="1">
                <a:solidFill>
                  <a:schemeClr val="bg2"/>
                </a:solidFill>
              </a:rPr>
              <a:t>пи</a:t>
            </a:r>
          </a:p>
        </p:txBody>
      </p:sp>
      <p:sp>
        <p:nvSpPr>
          <p:cNvPr id="18437" name="AutoShape 46"/>
          <p:cNvSpPr>
            <a:spLocks noChangeArrowheads="1"/>
          </p:cNvSpPr>
          <p:nvPr/>
        </p:nvSpPr>
        <p:spPr bwMode="auto">
          <a:xfrm>
            <a:off x="381000" y="4572000"/>
            <a:ext cx="2667000" cy="1981200"/>
          </a:xfrm>
          <a:prstGeom prst="irregularSeal1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6000" b="1" i="1">
                <a:solidFill>
                  <a:schemeClr val="bg2"/>
                </a:solidFill>
              </a:rPr>
              <a:t>то</a:t>
            </a:r>
          </a:p>
        </p:txBody>
      </p:sp>
      <p:sp>
        <p:nvSpPr>
          <p:cNvPr id="18438" name="AutoShape 47"/>
          <p:cNvSpPr>
            <a:spLocks noChangeArrowheads="1"/>
          </p:cNvSpPr>
          <p:nvPr/>
        </p:nvSpPr>
        <p:spPr bwMode="auto">
          <a:xfrm>
            <a:off x="3657600" y="4114800"/>
            <a:ext cx="2667000" cy="2209800"/>
          </a:xfrm>
          <a:prstGeom prst="irregularSeal1">
            <a:avLst/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6000" b="1" i="1">
                <a:solidFill>
                  <a:schemeClr val="bg2"/>
                </a:solidFill>
              </a:rPr>
              <a:t>чис</a:t>
            </a:r>
          </a:p>
        </p:txBody>
      </p:sp>
      <p:sp>
        <p:nvSpPr>
          <p:cNvPr id="18439" name="AutoShape 48"/>
          <p:cNvSpPr>
            <a:spLocks noChangeArrowheads="1"/>
          </p:cNvSpPr>
          <p:nvPr/>
        </p:nvSpPr>
        <p:spPr bwMode="auto">
          <a:xfrm>
            <a:off x="6705600" y="990600"/>
            <a:ext cx="2667000" cy="1981200"/>
          </a:xfrm>
          <a:prstGeom prst="irregularSeal1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6000" b="1" i="1">
                <a:solidFill>
                  <a:schemeClr val="bg1"/>
                </a:solidFill>
              </a:rPr>
              <a:t>е</a:t>
            </a:r>
          </a:p>
        </p:txBody>
      </p:sp>
      <p:sp>
        <p:nvSpPr>
          <p:cNvPr id="18440" name="AutoShape 49"/>
          <p:cNvSpPr>
            <a:spLocks noChangeArrowheads="1"/>
          </p:cNvSpPr>
          <p:nvPr/>
        </p:nvSpPr>
        <p:spPr bwMode="auto">
          <a:xfrm>
            <a:off x="6477000" y="3276600"/>
            <a:ext cx="2667000" cy="1981200"/>
          </a:xfrm>
          <a:prstGeom prst="irregularSeal1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6000" b="1" i="1">
                <a:solidFill>
                  <a:schemeClr val="bg2"/>
                </a:solidFill>
              </a:rPr>
              <a:t>са</a:t>
            </a:r>
          </a:p>
        </p:txBody>
      </p:sp>
      <p:sp>
        <p:nvSpPr>
          <p:cNvPr id="18441" name="Text Box 55"/>
          <p:cNvSpPr txBox="1">
            <a:spLocks noChangeArrowheads="1"/>
          </p:cNvSpPr>
          <p:nvPr/>
        </p:nvSpPr>
        <p:spPr bwMode="auto">
          <a:xfrm>
            <a:off x="1508125" y="1752600"/>
            <a:ext cx="1109663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6000" b="1" i="1">
              <a:solidFill>
                <a:schemeClr val="bg1"/>
              </a:solidFill>
            </a:endParaRPr>
          </a:p>
          <a:p>
            <a:r>
              <a:rPr lang="ru-RU" sz="6000" b="1" i="1">
                <a:solidFill>
                  <a:schemeClr val="bg2"/>
                </a:solidFill>
              </a:rPr>
              <a:t>ни</a:t>
            </a:r>
          </a:p>
        </p:txBody>
      </p:sp>
      <p:pic>
        <p:nvPicPr>
          <p:cNvPr id="18442" name="Picture 57" descr="book1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4652963"/>
            <a:ext cx="2895600" cy="220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Поставь слова в нужный столбик.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372200" y="4653136"/>
            <a:ext cx="228255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гнездо</a:t>
            </a:r>
            <a:endParaRPr lang="ru-RU" sz="2400" dirty="0"/>
          </a:p>
        </p:txBody>
      </p:sp>
      <p:sp>
        <p:nvSpPr>
          <p:cNvPr id="8" name="Овал 7"/>
          <p:cNvSpPr/>
          <p:nvPr/>
        </p:nvSpPr>
        <p:spPr>
          <a:xfrm>
            <a:off x="4860032" y="1268760"/>
            <a:ext cx="35283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Неодушевлённые</a:t>
            </a:r>
            <a:endParaRPr lang="ru-RU" sz="2400" dirty="0"/>
          </a:p>
        </p:txBody>
      </p:sp>
      <p:sp>
        <p:nvSpPr>
          <p:cNvPr id="9" name="Овал 8"/>
          <p:cNvSpPr/>
          <p:nvPr/>
        </p:nvSpPr>
        <p:spPr>
          <a:xfrm>
            <a:off x="6516216" y="5733256"/>
            <a:ext cx="223224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дружба</a:t>
            </a:r>
            <a:endParaRPr lang="ru-RU" sz="2400" dirty="0"/>
          </a:p>
        </p:txBody>
      </p:sp>
      <p:sp>
        <p:nvSpPr>
          <p:cNvPr id="10" name="Овал 9"/>
          <p:cNvSpPr/>
          <p:nvPr/>
        </p:nvSpPr>
        <p:spPr>
          <a:xfrm>
            <a:off x="539552" y="5661248"/>
            <a:ext cx="244827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товарищ</a:t>
            </a:r>
            <a:endParaRPr lang="ru-RU" sz="2400" dirty="0"/>
          </a:p>
        </p:txBody>
      </p:sp>
      <p:sp>
        <p:nvSpPr>
          <p:cNvPr id="11" name="Овал 10"/>
          <p:cNvSpPr/>
          <p:nvPr/>
        </p:nvSpPr>
        <p:spPr>
          <a:xfrm>
            <a:off x="3491880" y="4653136"/>
            <a:ext cx="2160240" cy="9864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метель</a:t>
            </a:r>
            <a:endParaRPr lang="ru-RU" sz="2400" dirty="0"/>
          </a:p>
        </p:txBody>
      </p:sp>
      <p:sp>
        <p:nvSpPr>
          <p:cNvPr id="12" name="Овал 11"/>
          <p:cNvSpPr/>
          <p:nvPr/>
        </p:nvSpPr>
        <p:spPr>
          <a:xfrm>
            <a:off x="611560" y="1268760"/>
            <a:ext cx="316835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Одушевлённые</a:t>
            </a:r>
            <a:endParaRPr lang="ru-RU" sz="2400" dirty="0"/>
          </a:p>
        </p:txBody>
      </p:sp>
      <p:sp>
        <p:nvSpPr>
          <p:cNvPr id="13" name="Овал 12"/>
          <p:cNvSpPr/>
          <p:nvPr/>
        </p:nvSpPr>
        <p:spPr>
          <a:xfrm>
            <a:off x="3635896" y="5733256"/>
            <a:ext cx="219573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художник</a:t>
            </a:r>
            <a:endParaRPr lang="ru-RU" sz="2400" dirty="0"/>
          </a:p>
        </p:txBody>
      </p:sp>
      <p:sp>
        <p:nvSpPr>
          <p:cNvPr id="14" name="Овал 13"/>
          <p:cNvSpPr/>
          <p:nvPr/>
        </p:nvSpPr>
        <p:spPr>
          <a:xfrm>
            <a:off x="539552" y="4653136"/>
            <a:ext cx="237626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тишина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75656" y="0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ФИЗКУЛЬТМИНУТКА</a:t>
            </a:r>
            <a:endParaRPr lang="ru-RU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916832"/>
            <a:ext cx="4874109" cy="3803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49631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Письмо по памяти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 	</a:t>
            </a:r>
            <a:r>
              <a:rPr lang="ru-RU" sz="5400" b="1" dirty="0" smtClean="0"/>
              <a:t>	Где дружба прочна, там хорошо идут дела.</a:t>
            </a:r>
          </a:p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endParaRPr lang="ru-RU" sz="3600" dirty="0"/>
          </a:p>
        </p:txBody>
      </p:sp>
      <p:pic>
        <p:nvPicPr>
          <p:cNvPr id="4" name="Рисунок 3" descr="ДРУЗЬЯ_НА_ВЕ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3573016"/>
            <a:ext cx="3240360" cy="243027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"/>
            <a:ext cx="7126560" cy="2060847"/>
          </a:xfrm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lang="ru-RU" i="1" dirty="0" smtClean="0"/>
              <a:t>Домашнее задание.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7200800" cy="2304256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bg2">
                <a:lumMod val="10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ru-RU" dirty="0" smtClean="0"/>
              <a:t>	Придумать три предложения о том, что вы делаете с друзьями вместе.  Обозначить имена существительные.</a:t>
            </a:r>
            <a:endParaRPr lang="ru-RU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157192"/>
            <a:ext cx="1944216" cy="17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5157192"/>
            <a:ext cx="1814575" cy="17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87208" y="5301208"/>
            <a:ext cx="1556792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</TotalTime>
  <Words>108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Урок русского языка во втором классе на тему:  «Обобщение знаний об именах существительных».</vt:lpstr>
      <vt:lpstr>Слайд 2</vt:lpstr>
      <vt:lpstr>Слайд 3</vt:lpstr>
      <vt:lpstr>Тема урока: «Обобщение знаний об именах существительных».</vt:lpstr>
      <vt:lpstr>Слайд 5</vt:lpstr>
      <vt:lpstr>Поставь слова в нужный столбик.</vt:lpstr>
      <vt:lpstr>Слайд 7</vt:lpstr>
      <vt:lpstr>Письмо по памяти</vt:lpstr>
      <vt:lpstr>Домашнее задание.</vt:lpstr>
    </vt:vector>
  </TitlesOfParts>
  <Company>USN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во втором классе на тему  «Обобщение знаний об именах существительных».</dc:title>
  <dc:creator>c400</dc:creator>
  <cp:lastModifiedBy>c400</cp:lastModifiedBy>
  <cp:revision>40</cp:revision>
  <dcterms:created xsi:type="dcterms:W3CDTF">2013-02-03T13:53:54Z</dcterms:created>
  <dcterms:modified xsi:type="dcterms:W3CDTF">2013-04-01T16:54:18Z</dcterms:modified>
</cp:coreProperties>
</file>