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5" r:id="rId2"/>
    <p:sldId id="312" r:id="rId3"/>
    <p:sldId id="299" r:id="rId4"/>
    <p:sldId id="304" r:id="rId5"/>
    <p:sldId id="292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14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F973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4FE1BA2-3376-4EE0-9828-034F9C6D6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7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67D7-DBE0-4D52-835E-D2123C0C6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52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BFEE-B281-4159-B233-462FB7836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84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3DB3-BBE0-444F-850E-46C234D70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29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5BC1-05F3-4901-8AA5-19C05A744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83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BC5C-9BE9-4ADD-9DC1-82D9C853F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62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86C50-0726-4779-BE13-D85CBDE1A6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F1AB-E505-43D2-9CD2-42B708256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69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C469-7CBA-45CA-A854-A8F87E657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C6D2-BFE9-40DB-996C-71CCF67A0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A48A-B243-4878-AA53-DCDFD001D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3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C4D3-E8BA-4B41-A494-2B124767B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25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3EFA-214C-4947-B314-01BA08387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7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B84B-056C-4408-A203-085249FDF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7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1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6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4107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694293-7D33-4954-B47D-17A620A5DB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../&#1059;&#1088;&#1086;&#1082;&#1080;%20&#1080;&#1085;&#1092;&#1086;&#1088;&#1084;&#1072;&#1090;&#1080;&#1082;&#1080;%20Samsung/&#1055;&#1088;&#1086;&#1075;&#1088;&#1072;&#1084;&#1084;&#1080;&#1088;&#1086;&#1074;&#1072;&#1085;&#1080;&#1077;/&#1047;&#1072;&#1075;&#1086;&#1090;&#1086;&#1074;&#1082;&#1080;%20&#1082;%20&#1091;&#1088;&#1086;&#1082;&#1072;&#1084;/&#1087;&#1088;&#1080;&#1083;&#1086;&#1078;_&#1074;&#1074;&#1086;&#1076;%20&#1095;&#1077;&#1088;&#1077;&#1079;%20&#1082;&#1083;&#1072;&#1074;.notebook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hyperlink" Target="../&#1059;&#1088;&#1086;&#1082;&#1080;%20&#1080;&#1085;&#1092;&#1086;&#1088;&#1084;&#1072;&#1090;&#1080;&#1082;&#1080;%20Samsung/&#1055;&#1088;&#1086;&#1075;&#1088;&#1072;&#1084;&#1084;&#1080;&#1088;&#1086;&#1074;&#1072;&#1085;&#1080;&#1077;/&#1047;&#1072;&#1075;&#1086;&#1090;&#1086;&#1074;&#1082;&#1080;%20&#1082;%20&#1091;&#1088;&#1086;&#1082;&#1072;&#1084;/&#1087;&#1088;&#1080;&#1083;&#1086;&#1078;_&#1074;&#1074;&#1086;&#1076;%20&#1095;&#1077;&#1088;&#1077;&#1079;%20&#1082;&#1083;&#1072;&#1074;.notebook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Пример 4: </a:t>
            </a:r>
            <a:r>
              <a:rPr lang="ru-RU" altLang="ru-RU" sz="2400" smtClean="0"/>
              <a:t>(ввод двух значений без пояснения через клавишу </a:t>
            </a:r>
            <a:r>
              <a:rPr lang="en-US" altLang="ru-RU" sz="2400" smtClean="0"/>
              <a:t>Enter</a:t>
            </a:r>
            <a:r>
              <a:rPr lang="ru-RU" altLang="ru-RU" sz="2400" smtClean="0"/>
              <a:t>)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24075" y="4221163"/>
            <a:ext cx="552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bg2"/>
                </a:solidFill>
                <a:latin typeface="Tahoma" pitchFamily="34" charset="0"/>
              </a:rPr>
              <a:t>Что будет храниться в ячейках А и В?</a:t>
            </a:r>
          </a:p>
        </p:txBody>
      </p:sp>
      <p:graphicFrame>
        <p:nvGraphicFramePr>
          <p:cNvPr id="67605" name="Group 21"/>
          <p:cNvGraphicFramePr>
            <a:graphicFrameLocks noGrp="1"/>
          </p:cNvGraphicFramePr>
          <p:nvPr>
            <p:ph idx="1"/>
          </p:nvPr>
        </p:nvGraphicFramePr>
        <p:xfrm>
          <a:off x="2987675" y="4868863"/>
          <a:ext cx="2736850" cy="1655762"/>
        </p:xfrm>
        <a:graphic>
          <a:graphicData uri="http://schemas.openxmlformats.org/drawingml/2006/table">
            <a:tbl>
              <a:tblPr/>
              <a:tblGrid>
                <a:gridCol w="1333500"/>
                <a:gridCol w="1403350"/>
              </a:tblGrid>
              <a:tr h="828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95288" y="2420938"/>
            <a:ext cx="3881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до ввода данных: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572000" y="242093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после ввода данных:</a:t>
            </a:r>
          </a:p>
        </p:txBody>
      </p: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35243" r="61816" b="61632"/>
          <a:stretch>
            <a:fillRect/>
          </a:stretch>
        </p:blipFill>
        <p:spPr bwMode="auto">
          <a:xfrm>
            <a:off x="1692275" y="1052513"/>
            <a:ext cx="5184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47049" r="42610" b="45073"/>
          <a:stretch>
            <a:fillRect/>
          </a:stretch>
        </p:blipFill>
        <p:spPr bwMode="auto">
          <a:xfrm>
            <a:off x="0" y="2781300"/>
            <a:ext cx="39608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47049" r="45572" b="44435"/>
          <a:stretch>
            <a:fillRect/>
          </a:stretch>
        </p:blipFill>
        <p:spPr bwMode="auto">
          <a:xfrm>
            <a:off x="4500563" y="2781300"/>
            <a:ext cx="388778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9" grpId="0"/>
      <p:bldP spid="676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55650" y="1484313"/>
            <a:ext cx="7993063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3251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73375" cy="6508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Задача: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0"/>
            <a:ext cx="4968875" cy="620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i="1" smtClean="0"/>
              <a:t>Найти значение выражения</a:t>
            </a:r>
          </a:p>
        </p:txBody>
      </p:sp>
      <p:graphicFrame>
        <p:nvGraphicFramePr>
          <p:cNvPr id="6861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71775" y="620713"/>
          <a:ext cx="2663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Формула" r:id="rId3" imgW="1130300" imgH="419100" progId="Equation.3">
                  <p:embed/>
                </p:oleObj>
              </mc:Choice>
              <mc:Fallback>
                <p:oleObj name="Формула" r:id="rId3" imgW="11303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20713"/>
                        <a:ext cx="2663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31733705"/>
              </p:ext>
            </p:extLst>
          </p:nvPr>
        </p:nvGraphicFramePr>
        <p:xfrm>
          <a:off x="6011863" y="620713"/>
          <a:ext cx="2678112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Формула" r:id="rId5" imgW="1409400" imgH="838080" progId="Equation.3">
                  <p:embed/>
                </p:oleObj>
              </mc:Choice>
              <mc:Fallback>
                <p:oleObj name="Формула" r:id="rId5" imgW="1409400" imgH="838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620713"/>
                        <a:ext cx="2678112" cy="1592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900113" y="2276475"/>
            <a:ext cx="6948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(ответ получить с </a:t>
            </a:r>
            <a:r>
              <a:rPr lang="ru-RU" altLang="ru-RU" sz="2000" i="1" dirty="0" smtClean="0"/>
              <a:t>двумя </a:t>
            </a:r>
            <a:r>
              <a:rPr lang="ru-RU" altLang="ru-RU" sz="2000" i="1" dirty="0"/>
              <a:t>знаками после запятой)     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187450" y="2636838"/>
            <a:ext cx="6553200" cy="504825"/>
          </a:xfrm>
          <a:prstGeom prst="rect">
            <a:avLst/>
          </a:prstGeom>
          <a:solidFill>
            <a:srgbClr val="96F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82563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36613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44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52588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60575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77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49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321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93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/>
              <a:t>Составьте программу с оператором ввода.</a:t>
            </a:r>
          </a:p>
        </p:txBody>
      </p:sp>
      <p:sp>
        <p:nvSpPr>
          <p:cNvPr id="68618" name="Oval 10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8027988" y="2420938"/>
            <a:ext cx="720725" cy="863600"/>
          </a:xfrm>
          <a:prstGeom prst="ellipse">
            <a:avLst/>
          </a:prstGeom>
          <a:solidFill>
            <a:srgbClr val="96F973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35150" y="3114675"/>
            <a:ext cx="46815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/>
              <a:t>Программа</a:t>
            </a:r>
            <a:r>
              <a:rPr lang="ru-RU" altLang="ru-RU" sz="2400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PROGRAM   </a:t>
            </a:r>
            <a:r>
              <a:rPr lang="en-US" altLang="ru-RU" sz="2400" dirty="0" err="1"/>
              <a:t>arifm</a:t>
            </a:r>
            <a:r>
              <a:rPr lang="en-US" altLang="ru-RU" sz="2400" dirty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 VAR  </a:t>
            </a:r>
            <a:r>
              <a:rPr lang="en-US" altLang="ru-RU" sz="2400" dirty="0" err="1"/>
              <a:t>x,y,a</a:t>
            </a:r>
            <a:r>
              <a:rPr lang="en-US" altLang="ru-RU" sz="2400" dirty="0"/>
              <a:t>: REAL;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BEGIN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 WRITELN(‘</a:t>
            </a:r>
            <a:r>
              <a:rPr lang="en-US" altLang="ru-RU" sz="2400" dirty="0" err="1"/>
              <a:t>x,y</a:t>
            </a:r>
            <a:r>
              <a:rPr lang="en-US" altLang="ru-RU" sz="2400" dirty="0"/>
              <a:t>=?’);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 READLN(</a:t>
            </a:r>
            <a:r>
              <a:rPr lang="en-US" altLang="ru-RU" sz="2400" dirty="0" err="1"/>
              <a:t>x,y</a:t>
            </a:r>
            <a:r>
              <a:rPr lang="en-US" altLang="ru-RU" sz="2400" dirty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 a:=(3*x – 4</a:t>
            </a:r>
            <a:r>
              <a:rPr lang="ru-RU" altLang="ru-RU" sz="2400" dirty="0"/>
              <a:t>*</a:t>
            </a:r>
            <a:r>
              <a:rPr lang="en-US" altLang="ru-RU" sz="2400" dirty="0"/>
              <a:t>y)/(y*y+1)+ 5/3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 WRITELN (‘OTVET= ‘,a: 4: </a:t>
            </a:r>
            <a:r>
              <a:rPr lang="ru-RU" altLang="ru-RU" sz="2400" dirty="0" smtClean="0"/>
              <a:t>2</a:t>
            </a:r>
            <a:r>
              <a:rPr lang="en-US" altLang="ru-RU" sz="2400" dirty="0" smtClean="0"/>
              <a:t>);</a:t>
            </a:r>
            <a:endParaRPr lang="en-US" alt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READLN;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END.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16" grpId="0" animBg="1"/>
      <p:bldP spid="68617" grpId="0" animBg="1"/>
      <p:bldP spid="68618" grpId="0" animBg="1"/>
      <p:bldP spid="686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Действие оператора:</a:t>
            </a:r>
            <a:endParaRPr lang="ru-RU" altLang="ru-RU" b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66050" cy="1858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mtClean="0"/>
              <a:t>Оператор </a:t>
            </a:r>
            <a:r>
              <a:rPr lang="en-US" altLang="ru-RU" b="1" smtClean="0"/>
              <a:t>READLN </a:t>
            </a:r>
            <a:r>
              <a:rPr lang="ru-RU" altLang="ru-RU" smtClean="0"/>
              <a:t>без параметров приостановит выполнение программы до нажатия клавиши </a:t>
            </a:r>
            <a:r>
              <a:rPr lang="en-US" altLang="ru-RU" b="1" smtClean="0"/>
              <a:t>Enter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ChangeArrowheads="1"/>
          </p:cNvSpPr>
          <p:nvPr/>
        </p:nvSpPr>
        <p:spPr bwMode="auto">
          <a:xfrm>
            <a:off x="755650" y="1484313"/>
            <a:ext cx="7993063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73375" cy="6508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Задача: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863600"/>
            <a:ext cx="4968875" cy="620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Найти значение выражения</a:t>
            </a:r>
          </a:p>
        </p:txBody>
      </p:sp>
      <p:graphicFrame>
        <p:nvGraphicFramePr>
          <p:cNvPr id="54277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9768788"/>
              </p:ext>
            </p:extLst>
          </p:nvPr>
        </p:nvGraphicFramePr>
        <p:xfrm>
          <a:off x="1258888" y="1704975"/>
          <a:ext cx="40624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Формула" r:id="rId3" imgW="1117440" imgH="393480" progId="Equation.3">
                  <p:embed/>
                </p:oleObj>
              </mc:Choice>
              <mc:Fallback>
                <p:oleObj name="Формула" r:id="rId3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04975"/>
                        <a:ext cx="4062412" cy="1430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89008408"/>
              </p:ext>
            </p:extLst>
          </p:nvPr>
        </p:nvGraphicFramePr>
        <p:xfrm>
          <a:off x="1084944" y="3501008"/>
          <a:ext cx="626172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Формула" r:id="rId5" imgW="1765080" imgH="203040" progId="Equation.3">
                  <p:embed/>
                </p:oleObj>
              </mc:Choice>
              <mc:Fallback>
                <p:oleObj name="Формула" r:id="rId5" imgW="1765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44" y="3501008"/>
                        <a:ext cx="6261725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55650" y="4443640"/>
            <a:ext cx="8007149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i="1" dirty="0"/>
              <a:t>(ответ получить с </a:t>
            </a:r>
            <a:r>
              <a:rPr lang="ru-RU" altLang="ru-RU" sz="2400" i="1" dirty="0" smtClean="0"/>
              <a:t>одним знаком </a:t>
            </a:r>
            <a:r>
              <a:rPr lang="ru-RU" altLang="ru-RU" sz="2400" i="1" dirty="0"/>
              <a:t>после запятой)     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628900" y="5661248"/>
            <a:ext cx="5975548" cy="863600"/>
          </a:xfrm>
          <a:prstGeom prst="rect">
            <a:avLst/>
          </a:prstGeom>
          <a:solidFill>
            <a:srgbClr val="96F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82563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36613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44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52588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60575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77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49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321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93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Напишите программу</a:t>
            </a:r>
            <a:endParaRPr lang="ru-RU" altLang="ru-RU" sz="2400" b="1" dirty="0"/>
          </a:p>
        </p:txBody>
      </p:sp>
      <p:sp>
        <p:nvSpPr>
          <p:cNvPr id="54286" name="Oval 14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1795105" y="5600239"/>
            <a:ext cx="720725" cy="863600"/>
          </a:xfrm>
          <a:prstGeom prst="ellipse">
            <a:avLst/>
          </a:prstGeom>
          <a:solidFill>
            <a:srgbClr val="96F973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50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83" grpId="0" animBg="1"/>
      <p:bldP spid="54285" grpId="0" animBg="1"/>
      <p:bldP spid="542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ChangeArrowheads="1"/>
          </p:cNvSpPr>
          <p:nvPr/>
        </p:nvSpPr>
        <p:spPr bwMode="auto">
          <a:xfrm>
            <a:off x="755650" y="1484313"/>
            <a:ext cx="7993063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73375" cy="6508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Задача: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0"/>
            <a:ext cx="4968875" cy="620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i="1" dirty="0" smtClean="0"/>
              <a:t>Найти значение выражения</a:t>
            </a:r>
          </a:p>
        </p:txBody>
      </p:sp>
      <p:graphicFrame>
        <p:nvGraphicFramePr>
          <p:cNvPr id="5427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71775" y="620713"/>
          <a:ext cx="2663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Формула" r:id="rId3" imgW="1130300" imgH="419100" progId="Equation.3">
                  <p:embed/>
                </p:oleObj>
              </mc:Choice>
              <mc:Fallback>
                <p:oleObj name="Формула" r:id="rId3" imgW="1130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620713"/>
                        <a:ext cx="266382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15930349"/>
              </p:ext>
            </p:extLst>
          </p:nvPr>
        </p:nvGraphicFramePr>
        <p:xfrm>
          <a:off x="6062015" y="504032"/>
          <a:ext cx="2678112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Формула" r:id="rId5" imgW="1409700" imgH="838200" progId="Equation.3">
                  <p:embed/>
                </p:oleObj>
              </mc:Choice>
              <mc:Fallback>
                <p:oleObj name="Формула" r:id="rId5" imgW="14097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015" y="504032"/>
                        <a:ext cx="2678112" cy="1592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89749" y="2096294"/>
            <a:ext cx="6948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 dirty="0"/>
              <a:t>(ответ получить с двумя знаками после запятой)     </a:t>
            </a:r>
          </a:p>
        </p:txBody>
      </p:sp>
    </p:spTree>
    <p:extLst>
      <p:ext uri="{BB962C8B-B14F-4D97-AF65-F5344CB8AC3E}">
        <p14:creationId xmlns:p14="http://schemas.microsoft.com/office/powerpoint/2010/main" val="36303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755650" y="5445125"/>
            <a:ext cx="8208963" cy="1223963"/>
          </a:xfrm>
          <a:prstGeom prst="rect">
            <a:avLst/>
          </a:prstGeom>
          <a:solidFill>
            <a:srgbClr val="96F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41325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1001713" indent="-38100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2008188" indent="-3048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492375" indent="-3048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94957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340677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86397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4321175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Можно ли получать ответы не </a:t>
            </a:r>
            <a:r>
              <a:rPr lang="ru-RU" altLang="ru-RU" sz="2400" dirty="0" smtClean="0"/>
              <a:t>изменяя </a:t>
            </a:r>
            <a:r>
              <a:rPr lang="ru-RU" altLang="ru-RU" sz="2400" dirty="0"/>
              <a:t>ничего в программе?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755650" y="1484313"/>
            <a:ext cx="7993063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827088" y="765175"/>
            <a:ext cx="5186362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dirty="0"/>
              <a:t>Программа</a:t>
            </a:r>
            <a:r>
              <a:rPr lang="ru-RU" altLang="ru-RU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PROGRAM   </a:t>
            </a:r>
            <a:r>
              <a:rPr lang="en-US" altLang="ru-RU" dirty="0" err="1"/>
              <a:t>arifm</a:t>
            </a:r>
            <a:r>
              <a:rPr lang="en-US" altLang="ru-RU" dirty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  VAR  </a:t>
            </a:r>
            <a:r>
              <a:rPr lang="en-US" altLang="ru-RU" dirty="0" err="1"/>
              <a:t>x,y,a</a:t>
            </a:r>
            <a:r>
              <a:rPr lang="en-US" altLang="ru-RU" dirty="0"/>
              <a:t>: REAL;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BEGIN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  x:=1;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  y:=-1;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  a:=(3*x – 4</a:t>
            </a:r>
            <a:r>
              <a:rPr lang="ru-RU" altLang="ru-RU" dirty="0"/>
              <a:t>*</a:t>
            </a:r>
            <a:r>
              <a:rPr lang="en-US" altLang="ru-RU" dirty="0"/>
              <a:t>y)/(y*y+1)+ 5/3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  WRITELN (‘OTVET= ‘,a: 4: </a:t>
            </a:r>
            <a:r>
              <a:rPr lang="ru-RU" altLang="ru-RU" dirty="0"/>
              <a:t>2</a:t>
            </a:r>
            <a:r>
              <a:rPr lang="en-US" altLang="ru-RU" dirty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dirty="0"/>
              <a:t>END.</a:t>
            </a:r>
            <a:endParaRPr lang="ru-RU" altLang="ru-RU" dirty="0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611560" y="4870450"/>
            <a:ext cx="720725" cy="863600"/>
          </a:xfrm>
          <a:prstGeom prst="ellipse">
            <a:avLst/>
          </a:prstGeom>
          <a:solidFill>
            <a:srgbClr val="96F973"/>
          </a:solidFill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ВВОД  ДАННЫХ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Язык  программирования ПАСКАЛЬ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71550" y="2492375"/>
            <a:ext cx="76327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/>
              <a:t>READLN (</a:t>
            </a:r>
            <a:r>
              <a:rPr lang="ru-RU" altLang="ru-RU" sz="2400" b="1" i="1"/>
              <a:t>данные</a:t>
            </a:r>
            <a:r>
              <a:rPr lang="en-US" altLang="ru-RU" sz="2400" b="1"/>
              <a:t>);</a:t>
            </a:r>
            <a:r>
              <a:rPr lang="en-US" altLang="ru-RU" sz="2400"/>
              <a:t> -</a:t>
            </a:r>
            <a:r>
              <a:rPr lang="ru-RU" altLang="ru-RU" sz="2400"/>
              <a:t> оператор ввода данных через клавиатуру с переводом курсора.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/>
              <a:t>READ (</a:t>
            </a:r>
            <a:r>
              <a:rPr lang="ru-RU" altLang="ru-RU" sz="2400" b="1" i="1"/>
              <a:t>данные</a:t>
            </a:r>
            <a:r>
              <a:rPr lang="en-US" altLang="ru-RU" sz="2400" b="1"/>
              <a:t>);</a:t>
            </a:r>
            <a:r>
              <a:rPr lang="en-US" altLang="ru-RU" sz="2400"/>
              <a:t> – </a:t>
            </a:r>
            <a:r>
              <a:rPr lang="ru-RU" altLang="ru-RU" sz="2400"/>
              <a:t>оператор ввода данных через клавиатуру без перевода курсора</a:t>
            </a:r>
            <a:r>
              <a:rPr lang="ru-RU" altLang="ru-RU"/>
              <a:t>.</a:t>
            </a:r>
          </a:p>
        </p:txBody>
      </p:sp>
      <p:sp>
        <p:nvSpPr>
          <p:cNvPr id="47107" name="AutoShap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3200" smtClean="0"/>
              <a:t>Оператор ввода данных через клавиатуру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1550" y="4999038"/>
            <a:ext cx="7694613" cy="18589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где </a:t>
            </a:r>
            <a:r>
              <a:rPr lang="ru-RU" altLang="ru-RU" sz="2400" i="1" smtClean="0"/>
              <a:t>данные</a:t>
            </a:r>
            <a:r>
              <a:rPr lang="ru-RU" altLang="ru-RU" sz="2400" smtClean="0"/>
              <a:t> – список переменных, значения которых должны вводиться с клавиатуры, переменные списка отделяются друг от друга запятыми.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Действие оператора:</a:t>
            </a:r>
            <a:endParaRPr lang="ru-RU" altLang="ru-RU" b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mtClean="0"/>
              <a:t>Как только в программе встречается оператор </a:t>
            </a:r>
            <a:r>
              <a:rPr lang="ru-RU" altLang="ru-RU" b="1" smtClean="0"/>
              <a:t>READ</a:t>
            </a:r>
            <a:r>
              <a:rPr lang="en-US" altLang="ru-RU" b="1" smtClean="0"/>
              <a:t> </a:t>
            </a:r>
            <a:r>
              <a:rPr lang="en-US" altLang="ru-RU" smtClean="0"/>
              <a:t>(</a:t>
            </a:r>
            <a:r>
              <a:rPr lang="ru-RU" altLang="ru-RU" smtClean="0"/>
              <a:t>или </a:t>
            </a:r>
            <a:r>
              <a:rPr lang="en-US" altLang="ru-RU" b="1" smtClean="0"/>
              <a:t>READLN</a:t>
            </a:r>
            <a:r>
              <a:rPr lang="en-US" altLang="ru-RU" smtClean="0"/>
              <a:t>)</a:t>
            </a:r>
            <a:r>
              <a:rPr lang="ru-RU" altLang="ru-RU" smtClean="0"/>
              <a:t>, компьютер приостанавливает выполнение программы и ждет, пока пользователь введет с клавиатуры соответствующие значения. После этого выполнение программы продолжается с оператора, следующего за </a:t>
            </a:r>
            <a:r>
              <a:rPr lang="ru-RU" altLang="ru-RU" b="1" smtClean="0"/>
              <a:t>READ</a:t>
            </a:r>
            <a:r>
              <a:rPr lang="en-US" altLang="ru-RU" b="1" smtClean="0"/>
              <a:t> </a:t>
            </a:r>
            <a:r>
              <a:rPr lang="en-US" altLang="ru-RU" smtClean="0"/>
              <a:t>(</a:t>
            </a:r>
            <a:r>
              <a:rPr lang="ru-RU" altLang="ru-RU" smtClean="0"/>
              <a:t>или </a:t>
            </a:r>
            <a:r>
              <a:rPr lang="en-US" altLang="ru-RU" b="1" smtClean="0"/>
              <a:t>READLN</a:t>
            </a:r>
            <a:r>
              <a:rPr lang="en-US" altLang="ru-RU" smtClean="0"/>
              <a:t>)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7920038" cy="1223963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Пример 1: </a:t>
            </a:r>
            <a:r>
              <a:rPr lang="ru-RU" altLang="ru-RU" sz="2400" smtClean="0"/>
              <a:t>(ввод двух значений через клавишу </a:t>
            </a:r>
            <a:r>
              <a:rPr lang="en-US" altLang="ru-RU" sz="2400" smtClean="0"/>
              <a:t>Enter</a:t>
            </a:r>
            <a:r>
              <a:rPr lang="ru-RU" altLang="ru-RU" sz="2400" smtClean="0"/>
              <a:t>)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29701" r="51482" b="65775"/>
          <a:stretch>
            <a:fillRect/>
          </a:stretch>
        </p:blipFill>
        <p:spPr bwMode="auto">
          <a:xfrm>
            <a:off x="1763713" y="1125538"/>
            <a:ext cx="6192837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33269" r="56641" b="59853"/>
          <a:stretch>
            <a:fillRect/>
          </a:stretch>
        </p:blipFill>
        <p:spPr bwMode="auto">
          <a:xfrm>
            <a:off x="250825" y="2636838"/>
            <a:ext cx="41751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40147" r="63281" b="51634"/>
          <a:stretch>
            <a:fillRect/>
          </a:stretch>
        </p:blipFill>
        <p:spPr bwMode="auto">
          <a:xfrm>
            <a:off x="5292725" y="2636838"/>
            <a:ext cx="25193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124075" y="4005263"/>
            <a:ext cx="552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hlink"/>
                </a:solidFill>
                <a:latin typeface="Tahoma" pitchFamily="34" charset="0"/>
              </a:rPr>
              <a:t>Что будет храниться в ячейках А и В?</a:t>
            </a:r>
          </a:p>
        </p:txBody>
      </p:sp>
      <p:graphicFrame>
        <p:nvGraphicFramePr>
          <p:cNvPr id="64534" name="Group 22"/>
          <p:cNvGraphicFramePr>
            <a:graphicFrameLocks noGrp="1"/>
          </p:cNvGraphicFramePr>
          <p:nvPr>
            <p:ph idx="1"/>
          </p:nvPr>
        </p:nvGraphicFramePr>
        <p:xfrm>
          <a:off x="3132138" y="4652963"/>
          <a:ext cx="2808287" cy="1655762"/>
        </p:xfrm>
        <a:graphic>
          <a:graphicData uri="http://schemas.openxmlformats.org/drawingml/2006/table">
            <a:tbl>
              <a:tblPr/>
              <a:tblGrid>
                <a:gridCol w="1404937"/>
                <a:gridCol w="1403350"/>
              </a:tblGrid>
              <a:tr h="828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68313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itchFamily="34" charset="0"/>
            </a:endParaRP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95288" y="2133600"/>
            <a:ext cx="3881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до ввода данных: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4908550" y="220503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после ввода данных: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31" grpId="0"/>
      <p:bldP spid="64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371601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Пример 2: </a:t>
            </a:r>
            <a:r>
              <a:rPr lang="ru-RU" altLang="ru-RU" sz="2400" smtClean="0"/>
              <a:t>(ввод двух значений через клавишу пробел)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24075" y="4221163"/>
            <a:ext cx="552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hlink"/>
                </a:solidFill>
                <a:latin typeface="Tahoma" pitchFamily="34" charset="0"/>
              </a:rPr>
              <a:t>Что будет храниться в ячейках А и В?</a:t>
            </a:r>
          </a:p>
        </p:txBody>
      </p:sp>
      <p:graphicFrame>
        <p:nvGraphicFramePr>
          <p:cNvPr id="65556" name="Group 20"/>
          <p:cNvGraphicFramePr>
            <a:graphicFrameLocks noGrp="1"/>
          </p:cNvGraphicFramePr>
          <p:nvPr>
            <p:ph idx="1"/>
          </p:nvPr>
        </p:nvGraphicFramePr>
        <p:xfrm>
          <a:off x="3132138" y="4797425"/>
          <a:ext cx="2808287" cy="1655763"/>
        </p:xfrm>
        <a:graphic>
          <a:graphicData uri="http://schemas.openxmlformats.org/drawingml/2006/table">
            <a:tbl>
              <a:tblPr/>
              <a:tblGrid>
                <a:gridCol w="1404937"/>
                <a:gridCol w="1403350"/>
              </a:tblGrid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30511" r="53500" b="64563"/>
          <a:stretch>
            <a:fillRect/>
          </a:stretch>
        </p:blipFill>
        <p:spPr bwMode="auto">
          <a:xfrm>
            <a:off x="1042988" y="1052513"/>
            <a:ext cx="72009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6072" r="58855" b="49023"/>
          <a:stretch>
            <a:fillRect/>
          </a:stretch>
        </p:blipFill>
        <p:spPr bwMode="auto">
          <a:xfrm>
            <a:off x="250825" y="2997200"/>
            <a:ext cx="4103688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95288" y="2420938"/>
            <a:ext cx="3881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до ввода данных:</a:t>
            </a:r>
          </a:p>
        </p:txBody>
      </p:sp>
      <p:pic>
        <p:nvPicPr>
          <p:cNvPr id="655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50540" r="54428" b="43098"/>
          <a:stretch>
            <a:fillRect/>
          </a:stretch>
        </p:blipFill>
        <p:spPr bwMode="auto">
          <a:xfrm>
            <a:off x="4643438" y="2997200"/>
            <a:ext cx="428466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4572000" y="242093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после ввода данных: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53" grpId="0" autoUpdateAnimBg="0"/>
      <p:bldP spid="655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Пример 3: </a:t>
            </a:r>
            <a:r>
              <a:rPr lang="ru-RU" altLang="ru-RU" sz="2400" smtClean="0"/>
              <a:t>(ввод двух значений через клавишу </a:t>
            </a:r>
            <a:r>
              <a:rPr lang="en-US" altLang="ru-RU" sz="2400" smtClean="0"/>
              <a:t>Enter</a:t>
            </a:r>
            <a:r>
              <a:rPr lang="ru-RU" altLang="ru-RU" sz="2400" smtClean="0"/>
              <a:t>)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124075" y="4221163"/>
            <a:ext cx="552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hlink"/>
                </a:solidFill>
                <a:latin typeface="Tahoma" pitchFamily="34" charset="0"/>
              </a:rPr>
              <a:t>Что будет храниться в ячейках А и В?</a:t>
            </a:r>
          </a:p>
        </p:txBody>
      </p:sp>
      <p:graphicFrame>
        <p:nvGraphicFramePr>
          <p:cNvPr id="66580" name="Group 20"/>
          <p:cNvGraphicFramePr>
            <a:graphicFrameLocks noGrp="1"/>
          </p:cNvGraphicFramePr>
          <p:nvPr>
            <p:ph idx="1"/>
          </p:nvPr>
        </p:nvGraphicFramePr>
        <p:xfrm>
          <a:off x="3059113" y="4797425"/>
          <a:ext cx="2808287" cy="1655763"/>
        </p:xfrm>
        <a:graphic>
          <a:graphicData uri="http://schemas.openxmlformats.org/drawingml/2006/table">
            <a:tbl>
              <a:tblPr/>
              <a:tblGrid>
                <a:gridCol w="1404937"/>
                <a:gridCol w="1403350"/>
              </a:tblGrid>
              <a:tr h="828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46072" r="58855" b="49023"/>
          <a:stretch>
            <a:fillRect/>
          </a:stretch>
        </p:blipFill>
        <p:spPr bwMode="auto">
          <a:xfrm>
            <a:off x="250825" y="2997200"/>
            <a:ext cx="4103688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95288" y="2420938"/>
            <a:ext cx="3881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до ввода данных: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572000" y="242093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ahoma" pitchFamily="34" charset="0"/>
              </a:rPr>
              <a:t>Окно результата после ввода данных:</a:t>
            </a:r>
          </a:p>
        </p:txBody>
      </p:sp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30316" r="55176" b="64758"/>
          <a:stretch>
            <a:fillRect/>
          </a:stretch>
        </p:blipFill>
        <p:spPr bwMode="auto">
          <a:xfrm>
            <a:off x="1547813" y="981075"/>
            <a:ext cx="58324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53928" r="62183" b="39383"/>
          <a:stretch>
            <a:fillRect/>
          </a:stretch>
        </p:blipFill>
        <p:spPr bwMode="auto">
          <a:xfrm>
            <a:off x="4716463" y="2852738"/>
            <a:ext cx="3527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76" grpId="0"/>
      <p:bldP spid="665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9e2faf52d1433465cc281f617d531ae94adf4"/>
</p:tagLst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1713</TotalTime>
  <Words>429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Капсулы</vt:lpstr>
      <vt:lpstr>Формула</vt:lpstr>
      <vt:lpstr>Повторение</vt:lpstr>
      <vt:lpstr>Задача:</vt:lpstr>
      <vt:lpstr>Презентация PowerPoint</vt:lpstr>
      <vt:lpstr>ВВОД  ДАННЫХ</vt:lpstr>
      <vt:lpstr>Оператор ввода данных через клавиатуру</vt:lpstr>
      <vt:lpstr>Действие оператора:</vt:lpstr>
      <vt:lpstr>Пример 1: (ввод двух значений через клавишу Enter)</vt:lpstr>
      <vt:lpstr>Пример 2: (ввод двух значений через клавишу пробел)</vt:lpstr>
      <vt:lpstr>Пример 3: (ввод двух значений через клавишу Enter)</vt:lpstr>
      <vt:lpstr>Пример 4: (ввод двух значений без пояснения через клавишу Enter)</vt:lpstr>
      <vt:lpstr>Задача:</vt:lpstr>
      <vt:lpstr>Действие оператора:</vt:lpstr>
      <vt:lpstr>Задача:</vt:lpstr>
    </vt:vector>
  </TitlesOfParts>
  <Company>School3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данных.</dc:title>
  <dc:creator>s2</dc:creator>
  <cp:lastModifiedBy>user</cp:lastModifiedBy>
  <cp:revision>58</cp:revision>
  <dcterms:created xsi:type="dcterms:W3CDTF">2006-08-30T10:57:54Z</dcterms:created>
  <dcterms:modified xsi:type="dcterms:W3CDTF">2015-09-25T17:42:51Z</dcterms:modified>
</cp:coreProperties>
</file>