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0" r:id="rId2"/>
    <p:sldId id="279" r:id="rId3"/>
    <p:sldId id="256" r:id="rId4"/>
    <p:sldId id="266" r:id="rId5"/>
    <p:sldId id="269" r:id="rId6"/>
    <p:sldId id="264" r:id="rId7"/>
    <p:sldId id="267" r:id="rId8"/>
    <p:sldId id="268" r:id="rId9"/>
    <p:sldId id="275" r:id="rId10"/>
    <p:sldId id="257" r:id="rId11"/>
    <p:sldId id="259" r:id="rId12"/>
    <p:sldId id="284" r:id="rId13"/>
    <p:sldId id="261" r:id="rId14"/>
    <p:sldId id="271" r:id="rId15"/>
    <p:sldId id="262" r:id="rId16"/>
    <p:sldId id="287" r:id="rId17"/>
    <p:sldId id="276" r:id="rId18"/>
    <p:sldId id="281" r:id="rId19"/>
    <p:sldId id="282" r:id="rId20"/>
    <p:sldId id="285" r:id="rId21"/>
    <p:sldId id="28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95231"/>
    <a:srgbClr val="00FF99"/>
    <a:srgbClr val="FF66CC"/>
    <a:srgbClr val="3FF22C"/>
    <a:srgbClr val="33CC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0" autoAdjust="0"/>
    <p:restoredTop sz="94660"/>
  </p:normalViewPr>
  <p:slideViewPr>
    <p:cSldViewPr>
      <p:cViewPr>
        <p:scale>
          <a:sx n="64" d="100"/>
          <a:sy n="64" d="100"/>
        </p:scale>
        <p:origin x="-181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B3D3EE1-59FA-4135-BC69-71BA1D14F8A1}" type="datetimeFigureOut">
              <a:rPr lang="ru-RU"/>
              <a:pPr>
                <a:defRPr/>
              </a:pPr>
              <a:t>22.06.2015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87370FC-6982-4F49-81E3-78312ED4B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8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F85874-A98A-482F-8F78-9C75D5AD2F5B}" type="slidenum">
              <a:rPr lang="ru-RU" sz="1200"/>
              <a:pPr eaLnBrk="1" hangingPunct="1"/>
              <a:t>21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870C-4683-4AB5-9F76-5F5C02357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19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CF47-E2A8-40A2-BEC4-D0E98FC21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5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9215-F1AF-4CB6-821A-25E02C22B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2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9A67E-434E-425E-B282-7CE4F9833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1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AD07-7DBF-47AE-B502-49EE804DB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9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CAD1-74C8-4A6E-A834-32960D855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49A7F-B339-473F-B21E-58B634943F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2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C663-2EDC-4439-B569-2E940B3D8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80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3E09-2CB1-43C9-BCDD-80AA94979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B9521-6B40-4396-BCD3-9CF784987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4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C4C9-9F30-4395-B221-6EA7B47A8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7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D15B46-2886-4E50-B98D-FBCD18157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429000"/>
            <a:ext cx="9072562" cy="1008063"/>
          </a:xfrm>
        </p:spPr>
        <p:txBody>
          <a:bodyPr/>
          <a:lstStyle/>
          <a:p>
            <a:pPr marL="539750" indent="1795463" algn="l"/>
            <a:r>
              <a:rPr lang="ru-RU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Курсовая </a:t>
            </a:r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работа  </a:t>
            </a:r>
            <a:b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36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Тишиной Светланы</a:t>
            </a:r>
            <a:r>
              <a:rPr lang="ru-RU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Михайловны</a:t>
            </a:r>
            <a:r>
              <a:rPr lang="ru-RU" sz="4800" i="1" dirty="0"/>
              <a:t>    </a:t>
            </a:r>
            <a:br>
              <a:rPr lang="ru-RU" sz="4800" i="1" dirty="0"/>
            </a:br>
            <a:r>
              <a:rPr lang="ru-RU" sz="2400" i="1" dirty="0"/>
              <a:t> </a:t>
            </a:r>
            <a:br>
              <a:rPr lang="ru-RU" sz="2400" i="1" dirty="0"/>
            </a:br>
            <a:endParaRPr lang="ru-RU" sz="2400" i="1" dirty="0">
              <a:solidFill>
                <a:srgbClr val="0000FF"/>
              </a:solidFill>
            </a:endParaRPr>
          </a:p>
        </p:txBody>
      </p:sp>
      <p:pic>
        <p:nvPicPr>
          <p:cNvPr id="2052" name="Picture 4" descr="desktop_icon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1439862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" name="Text Box 0"/>
          <p:cNvSpPr txBox="1">
            <a:spLocks noChangeArrowheads="1"/>
          </p:cNvSpPr>
          <p:nvPr/>
        </p:nvSpPr>
        <p:spPr bwMode="auto">
          <a:xfrm>
            <a:off x="250825" y="5516563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ГОУ средняя общеобразовательная школа с углублённым изучением английского языка № 548</a:t>
            </a:r>
          </a:p>
        </p:txBody>
      </p:sp>
    </p:spTree>
    <p:extLst>
      <p:ext uri="{BB962C8B-B14F-4D97-AF65-F5344CB8AC3E}">
        <p14:creationId xmlns:p14="http://schemas.microsoft.com/office/powerpoint/2010/main" val="355494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2160587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FF0000"/>
                </a:solidFill>
              </a:rPr>
              <a:t>Делаем </a:t>
            </a:r>
            <a:br>
              <a:rPr lang="ru-RU" sz="6000" b="1" smtClean="0">
                <a:solidFill>
                  <a:srgbClr val="FF0000"/>
                </a:solidFill>
              </a:rPr>
            </a:br>
            <a:r>
              <a:rPr lang="ru-RU" sz="6000" b="1" i="1" smtClean="0">
                <a:solidFill>
                  <a:srgbClr val="FF0000"/>
                </a:solidFill>
              </a:rPr>
              <a:t>новые</a:t>
            </a:r>
            <a:r>
              <a:rPr lang="ru-RU" sz="6000" b="1" smtClean="0">
                <a:solidFill>
                  <a:srgbClr val="FF0000"/>
                </a:solidFill>
              </a:rPr>
              <a:t> открытия!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36838"/>
            <a:ext cx="8569325" cy="3673475"/>
          </a:xfrm>
          <a:solidFill>
            <a:srgbClr val="FFFF99"/>
          </a:solidFill>
          <a:ln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800" b="1" smtClean="0"/>
              <a:t>Задача урока: </a:t>
            </a:r>
          </a:p>
          <a:p>
            <a:pPr algn="ctr" eaLnBrk="1" hangingPunct="1">
              <a:buFontTx/>
              <a:buNone/>
            </a:pPr>
            <a:endParaRPr lang="ru-RU" sz="4800" b="1" smtClean="0"/>
          </a:p>
          <a:p>
            <a:pPr algn="ctr" eaLnBrk="1" hangingPunct="1">
              <a:buFontTx/>
              <a:buNone/>
            </a:pPr>
            <a:r>
              <a:rPr lang="ru-RU" sz="4800" b="1" smtClean="0"/>
              <a:t>выяснить </a:t>
            </a:r>
          </a:p>
          <a:p>
            <a:pPr algn="ctr" eaLnBrk="1" hangingPunct="1">
              <a:buFontTx/>
              <a:buNone/>
            </a:pPr>
            <a:r>
              <a:rPr lang="ru-RU" sz="4800" b="1" smtClean="0"/>
              <a:t>способ сравнения углов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</a:rPr>
              <a:t>Итог урока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88"/>
            <a:ext cx="8229600" cy="1643062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6000" b="1" smtClean="0"/>
              <a:t>Научиться сравнивать углы.</a:t>
            </a:r>
          </a:p>
        </p:txBody>
      </p:sp>
      <p:sp>
        <p:nvSpPr>
          <p:cNvPr id="36864" name="Rectangle 0"/>
          <p:cNvSpPr>
            <a:spLocks noChangeArrowheads="1"/>
          </p:cNvSpPr>
          <p:nvPr/>
        </p:nvSpPr>
        <p:spPr bwMode="auto">
          <a:xfrm>
            <a:off x="323850" y="3573463"/>
            <a:ext cx="8496300" cy="2692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6000" b="1"/>
              <a:t>Получить удовольствие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6000" b="1"/>
              <a:t> от учебного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368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1"/>
          <p:cNvSpPr>
            <a:spLocks noChangeArrowheads="1"/>
          </p:cNvSpPr>
          <p:nvPr/>
        </p:nvSpPr>
        <p:spPr bwMode="auto">
          <a:xfrm>
            <a:off x="1571625" y="4071938"/>
            <a:ext cx="1285875" cy="1500187"/>
          </a:xfrm>
          <a:prstGeom prst="rtTriangl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549400" y="3962400"/>
            <a:ext cx="1392238" cy="1638300"/>
          </a:xfrm>
          <a:custGeom>
            <a:avLst/>
            <a:gdLst>
              <a:gd name="connsiteX0" fmla="*/ 0 w 1392767"/>
              <a:gd name="connsiteY0" fmla="*/ 88900 h 1638300"/>
              <a:gd name="connsiteX1" fmla="*/ 571500 w 1392767"/>
              <a:gd name="connsiteY1" fmla="*/ 63500 h 1638300"/>
              <a:gd name="connsiteX2" fmla="*/ 622300 w 1392767"/>
              <a:gd name="connsiteY2" fmla="*/ 469900 h 1638300"/>
              <a:gd name="connsiteX3" fmla="*/ 1104900 w 1392767"/>
              <a:gd name="connsiteY3" fmla="*/ 622300 h 1638300"/>
              <a:gd name="connsiteX4" fmla="*/ 990600 w 1392767"/>
              <a:gd name="connsiteY4" fmla="*/ 1092200 h 1638300"/>
              <a:gd name="connsiteX5" fmla="*/ 1346200 w 1392767"/>
              <a:gd name="connsiteY5" fmla="*/ 1231900 h 1638300"/>
              <a:gd name="connsiteX6" fmla="*/ 1270000 w 1392767"/>
              <a:gd name="connsiteY6" fmla="*/ 1638300 h 1638300"/>
              <a:gd name="connsiteX7" fmla="*/ 1270000 w 1392767"/>
              <a:gd name="connsiteY7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2767" h="1638300">
                <a:moveTo>
                  <a:pt x="0" y="88900"/>
                </a:moveTo>
                <a:cubicBezTo>
                  <a:pt x="233891" y="44450"/>
                  <a:pt x="467783" y="0"/>
                  <a:pt x="571500" y="63500"/>
                </a:cubicBezTo>
                <a:cubicBezTo>
                  <a:pt x="675217" y="127000"/>
                  <a:pt x="533400" y="376767"/>
                  <a:pt x="622300" y="469900"/>
                </a:cubicBezTo>
                <a:cubicBezTo>
                  <a:pt x="711200" y="563033"/>
                  <a:pt x="1043517" y="518583"/>
                  <a:pt x="1104900" y="622300"/>
                </a:cubicBezTo>
                <a:cubicBezTo>
                  <a:pt x="1166283" y="726017"/>
                  <a:pt x="950383" y="990600"/>
                  <a:pt x="990600" y="1092200"/>
                </a:cubicBezTo>
                <a:cubicBezTo>
                  <a:pt x="1030817" y="1193800"/>
                  <a:pt x="1299633" y="1140883"/>
                  <a:pt x="1346200" y="1231900"/>
                </a:cubicBezTo>
                <a:cubicBezTo>
                  <a:pt x="1392767" y="1322917"/>
                  <a:pt x="1270000" y="1638300"/>
                  <a:pt x="1270000" y="1638300"/>
                </a:cubicBezTo>
                <a:lnTo>
                  <a:pt x="1270000" y="1638300"/>
                </a:lnTo>
              </a:path>
            </a:pathLst>
          </a:custGeom>
          <a:solidFill>
            <a:srgbClr val="FFFF99"/>
          </a:solidFill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-5400000">
            <a:off x="464344" y="4464844"/>
            <a:ext cx="1500187" cy="714375"/>
          </a:xfrm>
          <a:prstGeom prst="rtTriangl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11"/>
          <p:cNvSpPr>
            <a:spLocks noChangeArrowheads="1"/>
          </p:cNvSpPr>
          <p:nvPr/>
        </p:nvSpPr>
        <p:spPr bwMode="auto">
          <a:xfrm>
            <a:off x="4929188" y="2571750"/>
            <a:ext cx="285750" cy="463550"/>
          </a:xfrm>
          <a:prstGeom prst="rtTriangl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rot="-5400000">
            <a:off x="4179093" y="2250282"/>
            <a:ext cx="500063" cy="1143000"/>
          </a:xfrm>
          <a:prstGeom prst="rtTriangl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929188" y="2571750"/>
            <a:ext cx="357187" cy="495300"/>
          </a:xfrm>
          <a:custGeom>
            <a:avLst/>
            <a:gdLst>
              <a:gd name="connsiteX0" fmla="*/ 0 w 313267"/>
              <a:gd name="connsiteY0" fmla="*/ 0 h 495300"/>
              <a:gd name="connsiteX1" fmla="*/ 177800 w 313267"/>
              <a:gd name="connsiteY1" fmla="*/ 50800 h 495300"/>
              <a:gd name="connsiteX2" fmla="*/ 101600 w 313267"/>
              <a:gd name="connsiteY2" fmla="*/ 139700 h 495300"/>
              <a:gd name="connsiteX3" fmla="*/ 241300 w 313267"/>
              <a:gd name="connsiteY3" fmla="*/ 215900 h 495300"/>
              <a:gd name="connsiteX4" fmla="*/ 177800 w 313267"/>
              <a:gd name="connsiteY4" fmla="*/ 330200 h 495300"/>
              <a:gd name="connsiteX5" fmla="*/ 304800 w 313267"/>
              <a:gd name="connsiteY5" fmla="*/ 393700 h 495300"/>
              <a:gd name="connsiteX6" fmla="*/ 228600 w 313267"/>
              <a:gd name="connsiteY6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267" h="495300">
                <a:moveTo>
                  <a:pt x="0" y="0"/>
                </a:moveTo>
                <a:cubicBezTo>
                  <a:pt x="80433" y="13758"/>
                  <a:pt x="160867" y="27517"/>
                  <a:pt x="177800" y="50800"/>
                </a:cubicBezTo>
                <a:cubicBezTo>
                  <a:pt x="194733" y="74083"/>
                  <a:pt x="91017" y="112183"/>
                  <a:pt x="101600" y="139700"/>
                </a:cubicBezTo>
                <a:cubicBezTo>
                  <a:pt x="112183" y="167217"/>
                  <a:pt x="228600" y="184150"/>
                  <a:pt x="241300" y="215900"/>
                </a:cubicBezTo>
                <a:cubicBezTo>
                  <a:pt x="254000" y="247650"/>
                  <a:pt x="167217" y="300567"/>
                  <a:pt x="177800" y="330200"/>
                </a:cubicBezTo>
                <a:cubicBezTo>
                  <a:pt x="188383" y="359833"/>
                  <a:pt x="296333" y="366183"/>
                  <a:pt x="304800" y="393700"/>
                </a:cubicBezTo>
                <a:cubicBezTo>
                  <a:pt x="313267" y="421217"/>
                  <a:pt x="270933" y="458258"/>
                  <a:pt x="228600" y="495300"/>
                </a:cubicBezTo>
              </a:path>
            </a:pathLst>
          </a:custGeom>
          <a:solidFill>
            <a:srgbClr val="92D050"/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888" name="Oval 0"/>
          <p:cNvSpPr>
            <a:spLocks noChangeArrowheads="1"/>
          </p:cNvSpPr>
          <p:nvPr/>
        </p:nvSpPr>
        <p:spPr bwMode="auto">
          <a:xfrm>
            <a:off x="755650" y="5516563"/>
            <a:ext cx="144463" cy="14446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sz="8800" b="1" smtClean="0">
                <a:solidFill>
                  <a:srgbClr val="FF0000"/>
                </a:solidFill>
                <a:latin typeface="Times New Roman" pitchFamily="18" charset="0"/>
              </a:rPr>
              <a:t>Открытие</a:t>
            </a:r>
            <a:r>
              <a:rPr lang="ru-RU" sz="8800" b="1" smtClean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37889" name="Line 1"/>
          <p:cNvSpPr>
            <a:spLocks noChangeShapeType="1"/>
          </p:cNvSpPr>
          <p:nvPr/>
        </p:nvSpPr>
        <p:spPr bwMode="auto">
          <a:xfrm flipV="1">
            <a:off x="827088" y="3429000"/>
            <a:ext cx="1008062" cy="2160588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0" name="Line 2"/>
          <p:cNvSpPr>
            <a:spLocks noChangeShapeType="1"/>
          </p:cNvSpPr>
          <p:nvPr/>
        </p:nvSpPr>
        <p:spPr bwMode="auto">
          <a:xfrm>
            <a:off x="827088" y="5589588"/>
            <a:ext cx="2376487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3929063" y="2214563"/>
            <a:ext cx="1800225" cy="86360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000500" y="3071813"/>
            <a:ext cx="1800225" cy="0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3938588" y="4087813"/>
            <a:ext cx="4062412" cy="1412875"/>
          </a:xfrm>
          <a:custGeom>
            <a:avLst/>
            <a:gdLst>
              <a:gd name="connsiteX0" fmla="*/ 99483 w 4087283"/>
              <a:gd name="connsiteY0" fmla="*/ 903817 h 1475317"/>
              <a:gd name="connsiteX1" fmla="*/ 35983 w 4087283"/>
              <a:gd name="connsiteY1" fmla="*/ 611717 h 1475317"/>
              <a:gd name="connsiteX2" fmla="*/ 315383 w 4087283"/>
              <a:gd name="connsiteY2" fmla="*/ 433917 h 1475317"/>
              <a:gd name="connsiteX3" fmla="*/ 442383 w 4087283"/>
              <a:gd name="connsiteY3" fmla="*/ 141817 h 1475317"/>
              <a:gd name="connsiteX4" fmla="*/ 747183 w 4087283"/>
              <a:gd name="connsiteY4" fmla="*/ 192617 h 1475317"/>
              <a:gd name="connsiteX5" fmla="*/ 1026583 w 4087283"/>
              <a:gd name="connsiteY5" fmla="*/ 14817 h 1475317"/>
              <a:gd name="connsiteX6" fmla="*/ 1407583 w 4087283"/>
              <a:gd name="connsiteY6" fmla="*/ 129117 h 1475317"/>
              <a:gd name="connsiteX7" fmla="*/ 1750483 w 4087283"/>
              <a:gd name="connsiteY7" fmla="*/ 14817 h 1475317"/>
              <a:gd name="connsiteX8" fmla="*/ 2042583 w 4087283"/>
              <a:gd name="connsiteY8" fmla="*/ 218017 h 1475317"/>
              <a:gd name="connsiteX9" fmla="*/ 2448983 w 4087283"/>
              <a:gd name="connsiteY9" fmla="*/ 129117 h 1475317"/>
              <a:gd name="connsiteX10" fmla="*/ 2741083 w 4087283"/>
              <a:gd name="connsiteY10" fmla="*/ 446617 h 1475317"/>
              <a:gd name="connsiteX11" fmla="*/ 3122083 w 4087283"/>
              <a:gd name="connsiteY11" fmla="*/ 433917 h 1475317"/>
              <a:gd name="connsiteX12" fmla="*/ 3350683 w 4087283"/>
              <a:gd name="connsiteY12" fmla="*/ 726017 h 1475317"/>
              <a:gd name="connsiteX13" fmla="*/ 3807883 w 4087283"/>
              <a:gd name="connsiteY13" fmla="*/ 814917 h 1475317"/>
              <a:gd name="connsiteX14" fmla="*/ 3795183 w 4087283"/>
              <a:gd name="connsiteY14" fmla="*/ 1183217 h 1475317"/>
              <a:gd name="connsiteX15" fmla="*/ 4061883 w 4087283"/>
              <a:gd name="connsiteY15" fmla="*/ 1449917 h 1475317"/>
              <a:gd name="connsiteX16" fmla="*/ 4087283 w 4087283"/>
              <a:gd name="connsiteY16" fmla="*/ 1475317 h 14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87283" h="1475317">
                <a:moveTo>
                  <a:pt x="99483" y="903817"/>
                </a:moveTo>
                <a:cubicBezTo>
                  <a:pt x="49741" y="796925"/>
                  <a:pt x="0" y="690034"/>
                  <a:pt x="35983" y="611717"/>
                </a:cubicBezTo>
                <a:cubicBezTo>
                  <a:pt x="71966" y="533400"/>
                  <a:pt x="247650" y="512234"/>
                  <a:pt x="315383" y="433917"/>
                </a:cubicBezTo>
                <a:cubicBezTo>
                  <a:pt x="383116" y="355600"/>
                  <a:pt x="370416" y="182034"/>
                  <a:pt x="442383" y="141817"/>
                </a:cubicBezTo>
                <a:cubicBezTo>
                  <a:pt x="514350" y="101600"/>
                  <a:pt x="649816" y="213784"/>
                  <a:pt x="747183" y="192617"/>
                </a:cubicBezTo>
                <a:cubicBezTo>
                  <a:pt x="844550" y="171450"/>
                  <a:pt x="916516" y="25400"/>
                  <a:pt x="1026583" y="14817"/>
                </a:cubicBezTo>
                <a:cubicBezTo>
                  <a:pt x="1136650" y="4234"/>
                  <a:pt x="1286933" y="129117"/>
                  <a:pt x="1407583" y="129117"/>
                </a:cubicBezTo>
                <a:cubicBezTo>
                  <a:pt x="1528233" y="129117"/>
                  <a:pt x="1644650" y="0"/>
                  <a:pt x="1750483" y="14817"/>
                </a:cubicBezTo>
                <a:cubicBezTo>
                  <a:pt x="1856316" y="29634"/>
                  <a:pt x="1926166" y="198967"/>
                  <a:pt x="2042583" y="218017"/>
                </a:cubicBezTo>
                <a:cubicBezTo>
                  <a:pt x="2159000" y="237067"/>
                  <a:pt x="2332566" y="91017"/>
                  <a:pt x="2448983" y="129117"/>
                </a:cubicBezTo>
                <a:cubicBezTo>
                  <a:pt x="2565400" y="167217"/>
                  <a:pt x="2628900" y="395817"/>
                  <a:pt x="2741083" y="446617"/>
                </a:cubicBezTo>
                <a:cubicBezTo>
                  <a:pt x="2853266" y="497417"/>
                  <a:pt x="3020483" y="387350"/>
                  <a:pt x="3122083" y="433917"/>
                </a:cubicBezTo>
                <a:cubicBezTo>
                  <a:pt x="3223683" y="480484"/>
                  <a:pt x="3236383" y="662517"/>
                  <a:pt x="3350683" y="726017"/>
                </a:cubicBezTo>
                <a:cubicBezTo>
                  <a:pt x="3464983" y="789517"/>
                  <a:pt x="3733800" y="738717"/>
                  <a:pt x="3807883" y="814917"/>
                </a:cubicBezTo>
                <a:cubicBezTo>
                  <a:pt x="3881966" y="891117"/>
                  <a:pt x="3752850" y="1077384"/>
                  <a:pt x="3795183" y="1183217"/>
                </a:cubicBezTo>
                <a:cubicBezTo>
                  <a:pt x="3837516" y="1289050"/>
                  <a:pt x="4061883" y="1449917"/>
                  <a:pt x="4061883" y="1449917"/>
                </a:cubicBezTo>
                <a:lnTo>
                  <a:pt x="4087283" y="1475317"/>
                </a:lnTo>
              </a:path>
            </a:pathLst>
          </a:custGeom>
          <a:solidFill>
            <a:srgbClr val="00B0F0"/>
          </a:solidFill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7" name="AutoShape 11"/>
          <p:cNvSpPr>
            <a:spLocks noChangeArrowheads="1"/>
          </p:cNvSpPr>
          <p:nvPr/>
        </p:nvSpPr>
        <p:spPr bwMode="auto">
          <a:xfrm rot="-4301475">
            <a:off x="4844256" y="4102894"/>
            <a:ext cx="500063" cy="1876425"/>
          </a:xfrm>
          <a:prstGeom prst="rtTriangl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AutoShape 11"/>
          <p:cNvSpPr>
            <a:spLocks noChangeArrowheads="1"/>
          </p:cNvSpPr>
          <p:nvPr/>
        </p:nvSpPr>
        <p:spPr bwMode="auto">
          <a:xfrm rot="-222468">
            <a:off x="5859463" y="4929188"/>
            <a:ext cx="2193925" cy="642937"/>
          </a:xfrm>
          <a:prstGeom prst="rtTriangl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Line 10"/>
          <p:cNvSpPr>
            <a:spLocks noChangeShapeType="1"/>
          </p:cNvSpPr>
          <p:nvPr/>
        </p:nvSpPr>
        <p:spPr bwMode="auto">
          <a:xfrm flipH="1" flipV="1">
            <a:off x="3348038" y="4724400"/>
            <a:ext cx="2520950" cy="8651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477000" y="2824163"/>
            <a:ext cx="1511300" cy="731837"/>
          </a:xfrm>
          <a:custGeom>
            <a:avLst/>
            <a:gdLst>
              <a:gd name="connsiteX0" fmla="*/ 0 w 1511300"/>
              <a:gd name="connsiteY0" fmla="*/ 275167 h 732367"/>
              <a:gd name="connsiteX1" fmla="*/ 114300 w 1511300"/>
              <a:gd name="connsiteY1" fmla="*/ 46567 h 732367"/>
              <a:gd name="connsiteX2" fmla="*/ 444500 w 1511300"/>
              <a:gd name="connsiteY2" fmla="*/ 148167 h 732367"/>
              <a:gd name="connsiteX3" fmla="*/ 736600 w 1511300"/>
              <a:gd name="connsiteY3" fmla="*/ 8467 h 732367"/>
              <a:gd name="connsiteX4" fmla="*/ 927100 w 1511300"/>
              <a:gd name="connsiteY4" fmla="*/ 198967 h 732367"/>
              <a:gd name="connsiteX5" fmla="*/ 1282700 w 1511300"/>
              <a:gd name="connsiteY5" fmla="*/ 249767 h 732367"/>
              <a:gd name="connsiteX6" fmla="*/ 1270000 w 1511300"/>
              <a:gd name="connsiteY6" fmla="*/ 503767 h 732367"/>
              <a:gd name="connsiteX7" fmla="*/ 1511300 w 1511300"/>
              <a:gd name="connsiteY7" fmla="*/ 732367 h 73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300" h="732367">
                <a:moveTo>
                  <a:pt x="0" y="275167"/>
                </a:moveTo>
                <a:cubicBezTo>
                  <a:pt x="20108" y="171450"/>
                  <a:pt x="40217" y="67734"/>
                  <a:pt x="114300" y="46567"/>
                </a:cubicBezTo>
                <a:cubicBezTo>
                  <a:pt x="188383" y="25400"/>
                  <a:pt x="340783" y="154517"/>
                  <a:pt x="444500" y="148167"/>
                </a:cubicBezTo>
                <a:cubicBezTo>
                  <a:pt x="548217" y="141817"/>
                  <a:pt x="656167" y="0"/>
                  <a:pt x="736600" y="8467"/>
                </a:cubicBezTo>
                <a:cubicBezTo>
                  <a:pt x="817033" y="16934"/>
                  <a:pt x="836083" y="158750"/>
                  <a:pt x="927100" y="198967"/>
                </a:cubicBezTo>
                <a:cubicBezTo>
                  <a:pt x="1018117" y="239184"/>
                  <a:pt x="1225550" y="198967"/>
                  <a:pt x="1282700" y="249767"/>
                </a:cubicBezTo>
                <a:cubicBezTo>
                  <a:pt x="1339850" y="300567"/>
                  <a:pt x="1231900" y="423334"/>
                  <a:pt x="1270000" y="503767"/>
                </a:cubicBezTo>
                <a:cubicBezTo>
                  <a:pt x="1308100" y="584200"/>
                  <a:pt x="1409700" y="658283"/>
                  <a:pt x="1511300" y="732367"/>
                </a:cubicBezTo>
              </a:path>
            </a:pathLst>
          </a:custGeom>
          <a:solidFill>
            <a:srgbClr val="F95231"/>
          </a:solidFill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32" name="AutoShape 11"/>
          <p:cNvSpPr>
            <a:spLocks noChangeArrowheads="1"/>
          </p:cNvSpPr>
          <p:nvPr/>
        </p:nvSpPr>
        <p:spPr bwMode="auto">
          <a:xfrm rot="-2686876">
            <a:off x="6597650" y="2854325"/>
            <a:ext cx="368300" cy="657225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AutoShape 11"/>
          <p:cNvSpPr>
            <a:spLocks noChangeArrowheads="1"/>
          </p:cNvSpPr>
          <p:nvPr/>
        </p:nvSpPr>
        <p:spPr bwMode="auto">
          <a:xfrm>
            <a:off x="6910388" y="3141663"/>
            <a:ext cx="1019175" cy="401637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857625" y="3000375"/>
            <a:ext cx="142875" cy="144463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Oval 9"/>
          <p:cNvSpPr>
            <a:spLocks noChangeArrowheads="1"/>
          </p:cNvSpPr>
          <p:nvPr/>
        </p:nvSpPr>
        <p:spPr bwMode="auto">
          <a:xfrm>
            <a:off x="5797550" y="5516563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Line 17"/>
          <p:cNvSpPr>
            <a:spLocks noChangeShapeType="1"/>
          </p:cNvSpPr>
          <p:nvPr/>
        </p:nvSpPr>
        <p:spPr bwMode="auto">
          <a:xfrm flipH="1" flipV="1">
            <a:off x="6000750" y="2643188"/>
            <a:ext cx="936625" cy="9350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1"/>
          <p:cNvSpPr>
            <a:spLocks noChangeShapeType="1"/>
          </p:cNvSpPr>
          <p:nvPr/>
        </p:nvSpPr>
        <p:spPr bwMode="auto">
          <a:xfrm flipV="1">
            <a:off x="5868988" y="5500688"/>
            <a:ext cx="2632075" cy="889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16"/>
          <p:cNvSpPr>
            <a:spLocks noChangeShapeType="1"/>
          </p:cNvSpPr>
          <p:nvPr/>
        </p:nvSpPr>
        <p:spPr bwMode="auto">
          <a:xfrm flipV="1">
            <a:off x="6929438" y="3500438"/>
            <a:ext cx="1785937" cy="714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Oval 15"/>
          <p:cNvSpPr>
            <a:spLocks noChangeArrowheads="1"/>
          </p:cNvSpPr>
          <p:nvPr/>
        </p:nvSpPr>
        <p:spPr bwMode="auto">
          <a:xfrm>
            <a:off x="6877050" y="35004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143125" y="1928813"/>
            <a:ext cx="5072063" cy="78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latin typeface="+mj-lt"/>
                <a:ea typeface="+mj-ea"/>
                <a:cs typeface="+mj-cs"/>
              </a:rPr>
              <a:t>НАЛОЖЕНИЕ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40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42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3872 0.3676 " pathEditMode="relative" ptsTypes="AA">
                                      <p:cBhvr>
                                        <p:cTn id="44" dur="2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7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78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80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82" dur="2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84" dur="2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23 0.29399 " pathEditMode="relative" ptsTypes="AA">
                                      <p:cBhvr>
                                        <p:cTn id="86" dur="2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23" grpId="0" animBg="1"/>
      <p:bldP spid="30" grpId="0" animBg="1"/>
      <p:bldP spid="30" grpId="1" animBg="1"/>
      <p:bldP spid="29" grpId="0" animBg="1"/>
      <p:bldP spid="29" grpId="1" animBg="1"/>
      <p:bldP spid="27" grpId="0" animBg="1"/>
      <p:bldP spid="27" grpId="1" animBg="1"/>
      <p:bldP spid="37888" grpId="0" animBg="1"/>
      <p:bldP spid="37889" grpId="0" animBg="1"/>
      <p:bldP spid="37890" grpId="0" animBg="1"/>
      <p:bldP spid="37895" grpId="0" animBg="1"/>
      <p:bldP spid="37895" grpId="1" animBg="1"/>
      <p:bldP spid="37894" grpId="0" animBg="1"/>
      <p:bldP spid="37894" grpId="1" animBg="1"/>
      <p:bldP spid="26" grpId="0" animBg="1"/>
      <p:bldP spid="13327" grpId="0" animBg="1"/>
      <p:bldP spid="13328" grpId="0" animBg="1"/>
      <p:bldP spid="13329" grpId="0" animBg="1"/>
      <p:bldP spid="33" grpId="0" animBg="1"/>
      <p:bldP spid="33" grpId="1" animBg="1"/>
      <p:bldP spid="13332" grpId="0" animBg="1"/>
      <p:bldP spid="13332" grpId="1" animBg="1"/>
      <p:bldP spid="13333" grpId="0" animBg="1"/>
      <p:bldP spid="13333" grpId="1" animBg="1"/>
      <p:bldP spid="37893" grpId="0" animBg="1"/>
      <p:bldP spid="37893" grpId="1" animBg="1"/>
      <p:bldP spid="13337" grpId="0" animBg="1"/>
      <p:bldP spid="13334" grpId="0" animBg="1"/>
      <p:bldP spid="13334" grpId="1" animBg="1"/>
      <p:bldP spid="13330" grpId="0" animBg="1"/>
      <p:bldP spid="13335" grpId="0" animBg="1"/>
      <p:bldP spid="13335" grpId="1" animBg="1"/>
      <p:bldP spid="13336" grpId="0" animBg="1"/>
      <p:bldP spid="13336" grpId="1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олилиния 45"/>
          <p:cNvSpPr/>
          <p:nvPr/>
        </p:nvSpPr>
        <p:spPr>
          <a:xfrm>
            <a:off x="4643438" y="4643438"/>
            <a:ext cx="3786187" cy="1643062"/>
          </a:xfrm>
          <a:custGeom>
            <a:avLst/>
            <a:gdLst>
              <a:gd name="connsiteX0" fmla="*/ 54963 w 2138596"/>
              <a:gd name="connsiteY0" fmla="*/ 0 h 1124262"/>
              <a:gd name="connsiteX1" fmla="*/ 84944 w 2138596"/>
              <a:gd name="connsiteY1" fmla="*/ 434715 h 1124262"/>
              <a:gd name="connsiteX2" fmla="*/ 564629 w 2138596"/>
              <a:gd name="connsiteY2" fmla="*/ 509666 h 1124262"/>
              <a:gd name="connsiteX3" fmla="*/ 819462 w 2138596"/>
              <a:gd name="connsiteY3" fmla="*/ 854440 h 1124262"/>
              <a:gd name="connsiteX4" fmla="*/ 1284157 w 2138596"/>
              <a:gd name="connsiteY4" fmla="*/ 794479 h 1124262"/>
              <a:gd name="connsiteX5" fmla="*/ 1613941 w 2138596"/>
              <a:gd name="connsiteY5" fmla="*/ 1109272 h 1124262"/>
              <a:gd name="connsiteX6" fmla="*/ 2138596 w 2138596"/>
              <a:gd name="connsiteY6" fmla="*/ 884420 h 11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8596" h="1124262">
                <a:moveTo>
                  <a:pt x="54963" y="0"/>
                </a:moveTo>
                <a:cubicBezTo>
                  <a:pt x="27481" y="174885"/>
                  <a:pt x="0" y="349771"/>
                  <a:pt x="84944" y="434715"/>
                </a:cubicBezTo>
                <a:cubicBezTo>
                  <a:pt x="169888" y="519659"/>
                  <a:pt x="442209" y="439712"/>
                  <a:pt x="564629" y="509666"/>
                </a:cubicBezTo>
                <a:cubicBezTo>
                  <a:pt x="687049" y="579620"/>
                  <a:pt x="699541" y="806971"/>
                  <a:pt x="819462" y="854440"/>
                </a:cubicBezTo>
                <a:cubicBezTo>
                  <a:pt x="939383" y="901909"/>
                  <a:pt x="1151744" y="752007"/>
                  <a:pt x="1284157" y="794479"/>
                </a:cubicBezTo>
                <a:cubicBezTo>
                  <a:pt x="1416570" y="836951"/>
                  <a:pt x="1471535" y="1094282"/>
                  <a:pt x="1613941" y="1109272"/>
                </a:cubicBezTo>
                <a:cubicBezTo>
                  <a:pt x="1756347" y="1124262"/>
                  <a:pt x="1947471" y="1004341"/>
                  <a:pt x="2138596" y="884420"/>
                </a:cubicBezTo>
              </a:path>
            </a:pathLst>
          </a:custGeom>
          <a:solidFill>
            <a:srgbClr val="00B0F0"/>
          </a:solidFill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37" name="AutoShape 11"/>
          <p:cNvSpPr>
            <a:spLocks noChangeArrowheads="1"/>
          </p:cNvSpPr>
          <p:nvPr/>
        </p:nvSpPr>
        <p:spPr bwMode="auto">
          <a:xfrm rot="-4002245">
            <a:off x="5276850" y="3687763"/>
            <a:ext cx="890588" cy="1808162"/>
          </a:xfrm>
          <a:prstGeom prst="rtTriangl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AutoShape 11"/>
          <p:cNvSpPr>
            <a:spLocks noChangeArrowheads="1"/>
          </p:cNvSpPr>
          <p:nvPr/>
        </p:nvSpPr>
        <p:spPr bwMode="auto">
          <a:xfrm rot="916814">
            <a:off x="6461125" y="4851400"/>
            <a:ext cx="2114550" cy="800100"/>
          </a:xfrm>
          <a:prstGeom prst="rtTriangle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11"/>
          <p:cNvSpPr>
            <a:spLocks noChangeArrowheads="1"/>
          </p:cNvSpPr>
          <p:nvPr/>
        </p:nvSpPr>
        <p:spPr bwMode="auto">
          <a:xfrm rot="10800000">
            <a:off x="6929438" y="1928813"/>
            <a:ext cx="1285875" cy="1214437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AutoShape 11"/>
          <p:cNvSpPr>
            <a:spLocks noChangeArrowheads="1"/>
          </p:cNvSpPr>
          <p:nvPr/>
        </p:nvSpPr>
        <p:spPr bwMode="auto">
          <a:xfrm>
            <a:off x="2000250" y="4857750"/>
            <a:ext cx="1071563" cy="928688"/>
          </a:xfrm>
          <a:prstGeom prst="rtTriangl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" name="AutoShape 11"/>
          <p:cNvSpPr>
            <a:spLocks noChangeArrowheads="1"/>
          </p:cNvSpPr>
          <p:nvPr/>
        </p:nvSpPr>
        <p:spPr bwMode="auto">
          <a:xfrm rot="-5400000">
            <a:off x="928688" y="4643437"/>
            <a:ext cx="928688" cy="1357313"/>
          </a:xfrm>
          <a:prstGeom prst="rtTriangle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000250" y="4857750"/>
            <a:ext cx="1046163" cy="942975"/>
          </a:xfrm>
          <a:custGeom>
            <a:avLst/>
            <a:gdLst>
              <a:gd name="connsiteX0" fmla="*/ 0 w 482184"/>
              <a:gd name="connsiteY0" fmla="*/ 0 h 509665"/>
              <a:gd name="connsiteX1" fmla="*/ 269823 w 482184"/>
              <a:gd name="connsiteY1" fmla="*/ 44970 h 509665"/>
              <a:gd name="connsiteX2" fmla="*/ 284813 w 482184"/>
              <a:gd name="connsiteY2" fmla="*/ 269823 h 509665"/>
              <a:gd name="connsiteX3" fmla="*/ 449705 w 482184"/>
              <a:gd name="connsiteY3" fmla="*/ 329783 h 509665"/>
              <a:gd name="connsiteX4" fmla="*/ 479685 w 482184"/>
              <a:gd name="connsiteY4" fmla="*/ 509665 h 509665"/>
              <a:gd name="connsiteX5" fmla="*/ 479685 w 482184"/>
              <a:gd name="connsiteY5" fmla="*/ 509665 h 509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184" h="509665">
                <a:moveTo>
                  <a:pt x="0" y="0"/>
                </a:moveTo>
                <a:cubicBezTo>
                  <a:pt x="111177" y="0"/>
                  <a:pt x="222354" y="0"/>
                  <a:pt x="269823" y="44970"/>
                </a:cubicBezTo>
                <a:cubicBezTo>
                  <a:pt x="317292" y="89940"/>
                  <a:pt x="254833" y="222354"/>
                  <a:pt x="284813" y="269823"/>
                </a:cubicBezTo>
                <a:cubicBezTo>
                  <a:pt x="314793" y="317292"/>
                  <a:pt x="417226" y="289809"/>
                  <a:pt x="449705" y="329783"/>
                </a:cubicBezTo>
                <a:cubicBezTo>
                  <a:pt x="482184" y="369757"/>
                  <a:pt x="479685" y="509665"/>
                  <a:pt x="479685" y="509665"/>
                </a:cubicBezTo>
                <a:lnTo>
                  <a:pt x="479685" y="509665"/>
                </a:lnTo>
              </a:path>
            </a:pathLst>
          </a:custGeom>
          <a:solidFill>
            <a:srgbClr val="92D050"/>
          </a:solidFill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09588" y="2133600"/>
            <a:ext cx="1409700" cy="1014413"/>
          </a:xfrm>
          <a:custGeom>
            <a:avLst/>
            <a:gdLst>
              <a:gd name="connsiteX0" fmla="*/ 0 w 1409075"/>
              <a:gd name="connsiteY0" fmla="*/ 249836 h 1014334"/>
              <a:gd name="connsiteX1" fmla="*/ 419724 w 1409075"/>
              <a:gd name="connsiteY1" fmla="*/ 9993 h 1014334"/>
              <a:gd name="connsiteX2" fmla="*/ 629586 w 1409075"/>
              <a:gd name="connsiteY2" fmla="*/ 309797 h 1014334"/>
              <a:gd name="connsiteX3" fmla="*/ 1034321 w 1409075"/>
              <a:gd name="connsiteY3" fmla="*/ 339777 h 1014334"/>
              <a:gd name="connsiteX4" fmla="*/ 1109272 w 1409075"/>
              <a:gd name="connsiteY4" fmla="*/ 639580 h 1014334"/>
              <a:gd name="connsiteX5" fmla="*/ 1349114 w 1409075"/>
              <a:gd name="connsiteY5" fmla="*/ 774492 h 1014334"/>
              <a:gd name="connsiteX6" fmla="*/ 1409075 w 1409075"/>
              <a:gd name="connsiteY6" fmla="*/ 1014334 h 101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9075" h="1014334">
                <a:moveTo>
                  <a:pt x="0" y="249836"/>
                </a:moveTo>
                <a:cubicBezTo>
                  <a:pt x="157396" y="124918"/>
                  <a:pt x="314793" y="0"/>
                  <a:pt x="419724" y="9993"/>
                </a:cubicBezTo>
                <a:cubicBezTo>
                  <a:pt x="524655" y="19986"/>
                  <a:pt x="527153" y="254833"/>
                  <a:pt x="629586" y="309797"/>
                </a:cubicBezTo>
                <a:cubicBezTo>
                  <a:pt x="732019" y="364761"/>
                  <a:pt x="954373" y="284813"/>
                  <a:pt x="1034321" y="339777"/>
                </a:cubicBezTo>
                <a:cubicBezTo>
                  <a:pt x="1114269" y="394741"/>
                  <a:pt x="1056807" y="567128"/>
                  <a:pt x="1109272" y="639580"/>
                </a:cubicBezTo>
                <a:cubicBezTo>
                  <a:pt x="1161738" y="712033"/>
                  <a:pt x="1299147" y="712033"/>
                  <a:pt x="1349114" y="774492"/>
                </a:cubicBezTo>
                <a:cubicBezTo>
                  <a:pt x="1399081" y="836951"/>
                  <a:pt x="1404078" y="925642"/>
                  <a:pt x="1409075" y="1014334"/>
                </a:cubicBezTo>
              </a:path>
            </a:pathLst>
          </a:custGeom>
          <a:solidFill>
            <a:srgbClr val="F9523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571500" y="2357438"/>
            <a:ext cx="1357313" cy="785812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AutoShape 11"/>
          <p:cNvSpPr>
            <a:spLocks noChangeArrowheads="1"/>
          </p:cNvSpPr>
          <p:nvPr/>
        </p:nvSpPr>
        <p:spPr bwMode="auto">
          <a:xfrm rot="9591031">
            <a:off x="2622550" y="2247900"/>
            <a:ext cx="1303338" cy="1081088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91512" cy="1511300"/>
          </a:xfrm>
        </p:spPr>
        <p:txBody>
          <a:bodyPr/>
          <a:lstStyle/>
          <a:p>
            <a:pPr eaLnBrk="1" hangingPunct="1"/>
            <a:r>
              <a:rPr lang="ru-RU" sz="8800" b="1" smtClean="0">
                <a:solidFill>
                  <a:srgbClr val="FF0000"/>
                </a:solidFill>
                <a:latin typeface="Times New Roman" pitchFamily="18" charset="0"/>
              </a:rPr>
              <a:t>Открытие</a:t>
            </a:r>
            <a:r>
              <a:rPr lang="ru-RU" sz="8800" b="1" smtClean="0">
                <a:solidFill>
                  <a:srgbClr val="FF0000"/>
                </a:solidFill>
              </a:rPr>
              <a:t> 2</a:t>
            </a:r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3636963" y="1987550"/>
            <a:ext cx="144462" cy="1444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000250" y="2428875"/>
            <a:ext cx="5072063" cy="857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latin typeface="+mj-lt"/>
                <a:ea typeface="+mj-ea"/>
                <a:cs typeface="+mj-cs"/>
              </a:rPr>
              <a:t>ВИДЫ УГЛОВ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2524125" y="2517775"/>
            <a:ext cx="1547813" cy="625475"/>
          </a:xfrm>
          <a:custGeom>
            <a:avLst/>
            <a:gdLst>
              <a:gd name="connsiteX0" fmla="*/ 99935 w 1688892"/>
              <a:gd name="connsiteY0" fmla="*/ 0 h 677055"/>
              <a:gd name="connsiteX1" fmla="*/ 54964 w 1688892"/>
              <a:gd name="connsiteY1" fmla="*/ 314793 h 677055"/>
              <a:gd name="connsiteX2" fmla="*/ 429718 w 1688892"/>
              <a:gd name="connsiteY2" fmla="*/ 314793 h 677055"/>
              <a:gd name="connsiteX3" fmla="*/ 534649 w 1688892"/>
              <a:gd name="connsiteY3" fmla="*/ 569626 h 677055"/>
              <a:gd name="connsiteX4" fmla="*/ 894413 w 1688892"/>
              <a:gd name="connsiteY4" fmla="*/ 479685 h 677055"/>
              <a:gd name="connsiteX5" fmla="*/ 1179226 w 1688892"/>
              <a:gd name="connsiteY5" fmla="*/ 674557 h 677055"/>
              <a:gd name="connsiteX6" fmla="*/ 1389089 w 1688892"/>
              <a:gd name="connsiteY6" fmla="*/ 494675 h 677055"/>
              <a:gd name="connsiteX7" fmla="*/ 1688892 w 1688892"/>
              <a:gd name="connsiteY7" fmla="*/ 554636 h 67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88892" h="677055">
                <a:moveTo>
                  <a:pt x="99935" y="0"/>
                </a:moveTo>
                <a:cubicBezTo>
                  <a:pt x="49967" y="131164"/>
                  <a:pt x="0" y="262328"/>
                  <a:pt x="54964" y="314793"/>
                </a:cubicBezTo>
                <a:cubicBezTo>
                  <a:pt x="109928" y="367258"/>
                  <a:pt x="349771" y="272321"/>
                  <a:pt x="429718" y="314793"/>
                </a:cubicBezTo>
                <a:cubicBezTo>
                  <a:pt x="509666" y="357265"/>
                  <a:pt x="457200" y="542144"/>
                  <a:pt x="534649" y="569626"/>
                </a:cubicBezTo>
                <a:cubicBezTo>
                  <a:pt x="612098" y="597108"/>
                  <a:pt x="786984" y="462197"/>
                  <a:pt x="894413" y="479685"/>
                </a:cubicBezTo>
                <a:cubicBezTo>
                  <a:pt x="1001842" y="497173"/>
                  <a:pt x="1096780" y="672059"/>
                  <a:pt x="1179226" y="674557"/>
                </a:cubicBezTo>
                <a:cubicBezTo>
                  <a:pt x="1261672" y="677055"/>
                  <a:pt x="1304145" y="514662"/>
                  <a:pt x="1389089" y="494675"/>
                </a:cubicBezTo>
                <a:cubicBezTo>
                  <a:pt x="1474033" y="474688"/>
                  <a:pt x="1581462" y="514662"/>
                  <a:pt x="1688892" y="554636"/>
                </a:cubicBezTo>
              </a:path>
            </a:pathLst>
          </a:custGeom>
          <a:solidFill>
            <a:srgbClr val="F9523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2195513" y="2060575"/>
            <a:ext cx="1512887" cy="576263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H="1" flipV="1">
            <a:off x="3708400" y="2060575"/>
            <a:ext cx="434975" cy="122555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 rot="5843624">
            <a:off x="4977607" y="2380456"/>
            <a:ext cx="1220788" cy="1171575"/>
          </a:xfrm>
          <a:prstGeom prst="rtTriangle">
            <a:avLst/>
          </a:prstGeom>
          <a:solidFill>
            <a:srgbClr val="F952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 flipV="1">
            <a:off x="5099050" y="2281238"/>
            <a:ext cx="1419225" cy="150812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4857750" y="2286000"/>
            <a:ext cx="225425" cy="1436688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027613" y="2209800"/>
            <a:ext cx="144462" cy="1444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946650" y="2405063"/>
            <a:ext cx="1250950" cy="1098550"/>
          </a:xfrm>
          <a:custGeom>
            <a:avLst/>
            <a:gdLst>
              <a:gd name="connsiteX0" fmla="*/ 0 w 1321633"/>
              <a:gd name="connsiteY0" fmla="*/ 1034321 h 1081790"/>
              <a:gd name="connsiteX1" fmla="*/ 434715 w 1321633"/>
              <a:gd name="connsiteY1" fmla="*/ 1034321 h 1081790"/>
              <a:gd name="connsiteX2" fmla="*/ 509666 w 1321633"/>
              <a:gd name="connsiteY2" fmla="*/ 749508 h 1081790"/>
              <a:gd name="connsiteX3" fmla="*/ 899410 w 1321633"/>
              <a:gd name="connsiteY3" fmla="*/ 644577 h 1081790"/>
              <a:gd name="connsiteX4" fmla="*/ 944380 w 1321633"/>
              <a:gd name="connsiteY4" fmla="*/ 329784 h 1081790"/>
              <a:gd name="connsiteX5" fmla="*/ 1259174 w 1321633"/>
              <a:gd name="connsiteY5" fmla="*/ 269823 h 1081790"/>
              <a:gd name="connsiteX6" fmla="*/ 1319135 w 1321633"/>
              <a:gd name="connsiteY6" fmla="*/ 0 h 108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1633" h="1081790">
                <a:moveTo>
                  <a:pt x="0" y="1034321"/>
                </a:moveTo>
                <a:cubicBezTo>
                  <a:pt x="174885" y="1058055"/>
                  <a:pt x="349771" y="1081790"/>
                  <a:pt x="434715" y="1034321"/>
                </a:cubicBezTo>
                <a:cubicBezTo>
                  <a:pt x="519659" y="986852"/>
                  <a:pt x="432217" y="814465"/>
                  <a:pt x="509666" y="749508"/>
                </a:cubicBezTo>
                <a:cubicBezTo>
                  <a:pt x="587115" y="684551"/>
                  <a:pt x="826958" y="714531"/>
                  <a:pt x="899410" y="644577"/>
                </a:cubicBezTo>
                <a:cubicBezTo>
                  <a:pt x="971862" y="574623"/>
                  <a:pt x="884419" y="392243"/>
                  <a:pt x="944380" y="329784"/>
                </a:cubicBezTo>
                <a:cubicBezTo>
                  <a:pt x="1004341" y="267325"/>
                  <a:pt x="1196715" y="324787"/>
                  <a:pt x="1259174" y="269823"/>
                </a:cubicBezTo>
                <a:cubicBezTo>
                  <a:pt x="1321633" y="214859"/>
                  <a:pt x="1320384" y="107429"/>
                  <a:pt x="1319135" y="0"/>
                </a:cubicBezTo>
              </a:path>
            </a:pathLst>
          </a:custGeom>
          <a:solidFill>
            <a:srgbClr val="F9523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8174038" y="1843088"/>
            <a:ext cx="144462" cy="144462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Oval 18"/>
          <p:cNvSpPr>
            <a:spLocks noChangeArrowheads="1"/>
          </p:cNvSpPr>
          <p:nvPr/>
        </p:nvSpPr>
        <p:spPr bwMode="auto">
          <a:xfrm>
            <a:off x="6588125" y="4508500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684213" y="5805488"/>
            <a:ext cx="2735262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612775" y="5732463"/>
            <a:ext cx="144463" cy="144462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684213" y="4076700"/>
            <a:ext cx="2374900" cy="1728788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4" name="Line 2"/>
          <p:cNvSpPr>
            <a:spLocks noChangeShapeType="1"/>
          </p:cNvSpPr>
          <p:nvPr/>
        </p:nvSpPr>
        <p:spPr bwMode="auto">
          <a:xfrm>
            <a:off x="539750" y="3141663"/>
            <a:ext cx="15843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2" name="Oval 0"/>
          <p:cNvSpPr>
            <a:spLocks noChangeArrowheads="1"/>
          </p:cNvSpPr>
          <p:nvPr/>
        </p:nvSpPr>
        <p:spPr bwMode="auto">
          <a:xfrm>
            <a:off x="468313" y="3068638"/>
            <a:ext cx="144462" cy="144462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3" name="Line 1"/>
          <p:cNvSpPr>
            <a:spLocks noChangeShapeType="1"/>
          </p:cNvSpPr>
          <p:nvPr/>
        </p:nvSpPr>
        <p:spPr bwMode="auto">
          <a:xfrm flipV="1">
            <a:off x="539750" y="1557338"/>
            <a:ext cx="0" cy="1584325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0"/>
          <p:cNvSpPr>
            <a:spLocks noChangeShapeType="1"/>
          </p:cNvSpPr>
          <p:nvPr/>
        </p:nvSpPr>
        <p:spPr bwMode="auto">
          <a:xfrm flipV="1">
            <a:off x="3929063" y="4581525"/>
            <a:ext cx="2730500" cy="6191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19"/>
          <p:cNvSpPr>
            <a:spLocks noChangeShapeType="1"/>
          </p:cNvSpPr>
          <p:nvPr/>
        </p:nvSpPr>
        <p:spPr bwMode="auto">
          <a:xfrm flipH="1" flipV="1">
            <a:off x="6659563" y="4581525"/>
            <a:ext cx="2089150" cy="158432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V="1">
            <a:off x="6429375" y="1916113"/>
            <a:ext cx="1889125" cy="46037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8199438" y="1844675"/>
            <a:ext cx="46037" cy="1870075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7000875" y="2000250"/>
            <a:ext cx="1214438" cy="1143000"/>
          </a:xfrm>
          <a:custGeom>
            <a:avLst/>
            <a:gdLst>
              <a:gd name="connsiteX0" fmla="*/ 37475 w 1311639"/>
              <a:gd name="connsiteY0" fmla="*/ 0 h 1404079"/>
              <a:gd name="connsiteX1" fmla="*/ 82446 w 1311639"/>
              <a:gd name="connsiteY1" fmla="*/ 419725 h 1404079"/>
              <a:gd name="connsiteX2" fmla="*/ 532151 w 1311639"/>
              <a:gd name="connsiteY2" fmla="*/ 509666 h 1404079"/>
              <a:gd name="connsiteX3" fmla="*/ 577121 w 1311639"/>
              <a:gd name="connsiteY3" fmla="*/ 974361 h 1404079"/>
              <a:gd name="connsiteX4" fmla="*/ 921895 w 1311639"/>
              <a:gd name="connsiteY4" fmla="*/ 1019331 h 1404079"/>
              <a:gd name="connsiteX5" fmla="*/ 996846 w 1311639"/>
              <a:gd name="connsiteY5" fmla="*/ 1349115 h 1404079"/>
              <a:gd name="connsiteX6" fmla="*/ 1311639 w 1311639"/>
              <a:gd name="connsiteY6" fmla="*/ 1349115 h 1404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1639" h="1404079">
                <a:moveTo>
                  <a:pt x="37475" y="0"/>
                </a:moveTo>
                <a:cubicBezTo>
                  <a:pt x="18737" y="167390"/>
                  <a:pt x="0" y="334781"/>
                  <a:pt x="82446" y="419725"/>
                </a:cubicBezTo>
                <a:cubicBezTo>
                  <a:pt x="164892" y="504669"/>
                  <a:pt x="449705" y="417227"/>
                  <a:pt x="532151" y="509666"/>
                </a:cubicBezTo>
                <a:cubicBezTo>
                  <a:pt x="614597" y="602105"/>
                  <a:pt x="512164" y="889417"/>
                  <a:pt x="577121" y="974361"/>
                </a:cubicBezTo>
                <a:cubicBezTo>
                  <a:pt x="642078" y="1059305"/>
                  <a:pt x="851941" y="956872"/>
                  <a:pt x="921895" y="1019331"/>
                </a:cubicBezTo>
                <a:cubicBezTo>
                  <a:pt x="991849" y="1081790"/>
                  <a:pt x="931889" y="1294151"/>
                  <a:pt x="996846" y="1349115"/>
                </a:cubicBezTo>
                <a:cubicBezTo>
                  <a:pt x="1061803" y="1404079"/>
                  <a:pt x="1186721" y="1376597"/>
                  <a:pt x="1311639" y="1349115"/>
                </a:cubicBezTo>
              </a:path>
            </a:pathLst>
          </a:custGeom>
          <a:solidFill>
            <a:srgbClr val="F95231"/>
          </a:solidFill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8798 " pathEditMode="relative" ptsTypes="A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8798 " pathEditMode="relative" ptsTypes="AA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8798 " pathEditMode="relative" ptsTypes="AA">
                                      <p:cBhvr>
                                        <p:cTn id="6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8798 " pathEditMode="relative" ptsTypes="AA">
                                      <p:cBhvr>
                                        <p:cTn id="68" dur="2000" fill="hold"/>
                                        <p:tgtEl>
                                          <p:spTgt spid="38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58 0.38798 " pathEditMode="relative" ptsTypes="AA">
                                      <p:cBhvr>
                                        <p:cTn id="70" dur="20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.3882 " pathEditMode="relative" ptsTypes="AA">
                                      <p:cBhvr>
                                        <p:cTn id="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.3882 " pathEditMode="relative" ptsTypes="AA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.3882 " pathEditMode="relative" ptsTypes="AA">
                                      <p:cBhvr>
                                        <p:cTn id="92" dur="2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.3882 " pathEditMode="relative" ptsTypes="AA">
                                      <p:cBhvr>
                                        <p:cTn id="94" dur="2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7326 0.3882 " pathEditMode="relative" ptsTypes="AA">
                                      <p:cBhvr>
                                        <p:cTn id="96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3337" grpId="0" animBg="1"/>
      <p:bldP spid="13336" grpId="0" animBg="1"/>
      <p:bldP spid="42" grpId="0" animBg="1"/>
      <p:bldP spid="42" grpId="1" animBg="1"/>
      <p:bldP spid="44" grpId="0" animBg="1"/>
      <p:bldP spid="45" grpId="0" animBg="1"/>
      <p:bldP spid="43" grpId="0" animBg="1"/>
      <p:bldP spid="22" grpId="0" animBg="1"/>
      <p:bldP spid="22" grpId="1" animBg="1"/>
      <p:bldP spid="23" grpId="0" animBg="1"/>
      <p:bldP spid="23" grpId="1" animBg="1"/>
      <p:bldP spid="32" grpId="0" animBg="1"/>
      <p:bldP spid="32" grpId="1" animBg="1"/>
      <p:bldP spid="38921" grpId="0" animBg="1"/>
      <p:bldP spid="38921" grpId="1" animBg="1"/>
      <p:bldP spid="24" grpId="0" animBg="1"/>
      <p:bldP spid="31" grpId="0" animBg="1"/>
      <p:bldP spid="31" grpId="1" animBg="1"/>
      <p:bldP spid="38923" grpId="0" animBg="1"/>
      <p:bldP spid="38923" grpId="1" animBg="1"/>
      <p:bldP spid="38922" grpId="0" animBg="1"/>
      <p:bldP spid="38922" grpId="1" animBg="1"/>
      <p:bldP spid="34" grpId="0" animBg="1"/>
      <p:bldP spid="34" grpId="1" animBg="1"/>
      <p:bldP spid="38919" grpId="0" animBg="1"/>
      <p:bldP spid="38919" grpId="1" animBg="1"/>
      <p:bldP spid="38920" grpId="0" animBg="1"/>
      <p:bldP spid="38920" grpId="1" animBg="1"/>
      <p:bldP spid="38918" grpId="0" animBg="1"/>
      <p:bldP spid="38918" grpId="1" animBg="1"/>
      <p:bldP spid="33" grpId="0" animBg="1"/>
      <p:bldP spid="33" grpId="1" animBg="1"/>
      <p:bldP spid="38915" grpId="0" animBg="1"/>
      <p:bldP spid="38915" grpId="1" animBg="1"/>
      <p:bldP spid="13340" grpId="0" animBg="1"/>
      <p:bldP spid="38929" grpId="0" animBg="1"/>
      <p:bldP spid="38927" grpId="0" animBg="1"/>
      <p:bldP spid="38928" grpId="0" animBg="1"/>
      <p:bldP spid="38914" grpId="0" animBg="1"/>
      <p:bldP spid="38914" grpId="1" animBg="1"/>
      <p:bldP spid="38912" grpId="0" animBg="1"/>
      <p:bldP spid="38912" grpId="1" animBg="1"/>
      <p:bldP spid="38913" grpId="0" animBg="1"/>
      <p:bldP spid="38913" grpId="1" animBg="1"/>
      <p:bldP spid="13338" grpId="0" animBg="1"/>
      <p:bldP spid="13339" grpId="0" animBg="1"/>
      <p:bldP spid="38917" grpId="0" animBg="1"/>
      <p:bldP spid="38917" grpId="1" animBg="1"/>
      <p:bldP spid="38916" grpId="0" animBg="1"/>
      <p:bldP spid="38916" grpId="1" animBg="1"/>
      <p:bldP spid="41" grpId="0" animBg="1"/>
      <p:bldP spid="4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0"/>
          <p:cNvSpPr>
            <a:spLocks noChangeArrowheads="1"/>
          </p:cNvSpPr>
          <p:nvPr/>
        </p:nvSpPr>
        <p:spPr bwMode="auto">
          <a:xfrm>
            <a:off x="3421063" y="2060575"/>
            <a:ext cx="144462" cy="1444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Line 1"/>
          <p:cNvSpPr>
            <a:spLocks noChangeShapeType="1"/>
          </p:cNvSpPr>
          <p:nvPr/>
        </p:nvSpPr>
        <p:spPr bwMode="auto">
          <a:xfrm flipV="1">
            <a:off x="3492500" y="333375"/>
            <a:ext cx="0" cy="1800225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3492500" y="2133600"/>
            <a:ext cx="24479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2143125" y="2428875"/>
            <a:ext cx="5072063" cy="9286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ПРЯМОЙ УГОЛ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429125" y="4857750"/>
            <a:ext cx="4152900" cy="857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latin typeface="+mj-lt"/>
                <a:ea typeface="+mj-ea"/>
                <a:cs typeface="+mj-cs"/>
              </a:rPr>
              <a:t>острый угол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14313" y="4857750"/>
            <a:ext cx="3643312" cy="857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kern="0" dirty="0">
                <a:latin typeface="+mj-lt"/>
                <a:ea typeface="+mj-ea"/>
                <a:cs typeface="+mj-cs"/>
              </a:rPr>
              <a:t>тупой угол</a:t>
            </a:r>
          </a:p>
        </p:txBody>
      </p:sp>
      <p:sp>
        <p:nvSpPr>
          <p:cNvPr id="24" name="Овал 23"/>
          <p:cNvSpPr/>
          <p:nvPr/>
        </p:nvSpPr>
        <p:spPr>
          <a:xfrm>
            <a:off x="1643063" y="4286250"/>
            <a:ext cx="142875" cy="142875"/>
          </a:xfrm>
          <a:prstGeom prst="ellipse">
            <a:avLst/>
          </a:prstGeom>
          <a:solidFill>
            <a:srgbClr val="002060"/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 flipH="1">
            <a:off x="1643063" y="4357688"/>
            <a:ext cx="2286000" cy="1587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285750" y="3000375"/>
            <a:ext cx="1428750" cy="135731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429250" y="4429125"/>
            <a:ext cx="142875" cy="142875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5429250" y="4500563"/>
            <a:ext cx="2286000" cy="158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500688" y="3500438"/>
            <a:ext cx="2071687" cy="10001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8800" b="1" smtClean="0">
                <a:solidFill>
                  <a:srgbClr val="FF0000"/>
                </a:solidFill>
                <a:latin typeface="Times New Roman" pitchFamily="18" charset="0"/>
              </a:rPr>
              <a:t>Открытие</a:t>
            </a:r>
            <a:r>
              <a:rPr lang="ru-RU" sz="8800" b="1" smtClean="0">
                <a:solidFill>
                  <a:srgbClr val="FF0000"/>
                </a:solidFill>
              </a:rPr>
              <a:t> 3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364163" y="4076700"/>
            <a:ext cx="27527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800" b="1" i="1">
                <a:solidFill>
                  <a:srgbClr val="FF0000"/>
                </a:solidFill>
                <a:latin typeface="Calibri" pitchFamily="34" charset="0"/>
              </a:rPr>
              <a:t>Угольник</a:t>
            </a:r>
            <a:r>
              <a:rPr lang="ru-RU" sz="2800" b="1" i="1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28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3000375"/>
            <a:ext cx="3425825" cy="3552825"/>
          </a:xfrm>
          <a:noFill/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95288" y="1773238"/>
            <a:ext cx="7848600" cy="13239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FF"/>
                </a:solidFill>
                <a:latin typeface="Calibri" pitchFamily="34" charset="0"/>
              </a:rPr>
              <a:t>И понимает каждый школьник,</a:t>
            </a:r>
            <a:br>
              <a:rPr lang="ru-RU" sz="4000" b="1">
                <a:solidFill>
                  <a:srgbClr val="0000FF"/>
                </a:solidFill>
                <a:latin typeface="Calibri" pitchFamily="34" charset="0"/>
              </a:rPr>
            </a:br>
            <a:r>
              <a:rPr lang="ru-RU" sz="4000" b="1">
                <a:solidFill>
                  <a:srgbClr val="0000FF"/>
                </a:solidFill>
                <a:latin typeface="Calibri" pitchFamily="34" charset="0"/>
              </a:rPr>
              <a:t>Что очень нужен всем…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2214563"/>
            <a:ext cx="2303462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286000"/>
            <a:ext cx="2303462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286000"/>
            <a:ext cx="2303463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0"/>
            <a:ext cx="2303462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0"/>
            <a:ext cx="2303462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0"/>
            <a:ext cx="2303462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00063" y="5000625"/>
            <a:ext cx="2000250" cy="13239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прямой угол  </a:t>
            </a:r>
            <a:endParaRPr lang="ru-RU" sz="4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6786563" y="4929188"/>
            <a:ext cx="1571625" cy="13239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тупой угол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714750" y="4929188"/>
            <a:ext cx="1928813" cy="13239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острый угол 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25" name="Дуга 24"/>
          <p:cNvSpPr/>
          <p:nvPr/>
        </p:nvSpPr>
        <p:spPr>
          <a:xfrm>
            <a:off x="3214688" y="4214813"/>
            <a:ext cx="928687" cy="928687"/>
          </a:xfrm>
          <a:prstGeom prst="arc">
            <a:avLst>
              <a:gd name="adj1" fmla="val 15852699"/>
              <a:gd name="adj2" fmla="val 0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6072188" y="4071938"/>
            <a:ext cx="857250" cy="857250"/>
          </a:xfrm>
          <a:prstGeom prst="arc">
            <a:avLst>
              <a:gd name="adj1" fmla="val 14183815"/>
              <a:gd name="adj2" fmla="val 446934"/>
            </a:avLst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714375" y="4286250"/>
            <a:ext cx="357188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892175" y="4465638"/>
            <a:ext cx="357187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-430212" y="3500438"/>
            <a:ext cx="2287587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714375" y="4643438"/>
            <a:ext cx="2347913" cy="111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2959101" y="2684462"/>
            <a:ext cx="2368550" cy="15716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357563" y="4643438"/>
            <a:ext cx="2428875" cy="111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>
            <a:off x="4770438" y="2801938"/>
            <a:ext cx="2195512" cy="130651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6500813" y="4572000"/>
            <a:ext cx="2428875" cy="111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0"/>
          <p:cNvSpPr>
            <a:spLocks noChangeArrowheads="1"/>
          </p:cNvSpPr>
          <p:nvPr/>
        </p:nvSpPr>
        <p:spPr bwMode="auto">
          <a:xfrm>
            <a:off x="3286125" y="4572000"/>
            <a:ext cx="144463" cy="144463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0"/>
          <p:cNvSpPr>
            <a:spLocks noChangeArrowheads="1"/>
          </p:cNvSpPr>
          <p:nvPr/>
        </p:nvSpPr>
        <p:spPr bwMode="auto">
          <a:xfrm>
            <a:off x="642938" y="4572000"/>
            <a:ext cx="142875" cy="142875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0"/>
          <p:cNvSpPr>
            <a:spLocks noChangeArrowheads="1"/>
          </p:cNvSpPr>
          <p:nvPr/>
        </p:nvSpPr>
        <p:spPr bwMode="auto">
          <a:xfrm>
            <a:off x="6500813" y="4500563"/>
            <a:ext cx="144462" cy="144462"/>
          </a:xfrm>
          <a:prstGeom prst="ellipse">
            <a:avLst/>
          </a:pr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3" grpId="0" animBg="1"/>
      <p:bldP spid="28" grpId="0" animBg="1"/>
      <p:bldP spid="25" grpId="0" animBg="1"/>
      <p:bldP spid="29" grpId="0" animBg="1"/>
      <p:bldP spid="22" grpId="0" animBg="1"/>
      <p:bldP spid="24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</a:rPr>
              <a:t>Делаем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  <a:r>
              <a:rPr lang="ru-RU" sz="4800" b="1" smtClean="0">
                <a:solidFill>
                  <a:srgbClr val="FF0000"/>
                </a:solidFill>
              </a:rPr>
              <a:t>новые открытия!</a:t>
            </a:r>
          </a:p>
        </p:txBody>
      </p:sp>
      <p:sp>
        <p:nvSpPr>
          <p:cNvPr id="43008" name="Rectangle 0"/>
          <p:cNvSpPr>
            <a:spLocks noChangeArrowheads="1"/>
          </p:cNvSpPr>
          <p:nvPr/>
        </p:nvSpPr>
        <p:spPr bwMode="auto">
          <a:xfrm>
            <a:off x="395288" y="1196975"/>
            <a:ext cx="8482012" cy="208756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/>
              <a:t>Задачи урока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400" b="1">
                <a:solidFill>
                  <a:srgbClr val="FF0000"/>
                </a:solidFill>
              </a:rPr>
              <a:t>Открытие 1: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выяснить способ сравнения углов</a:t>
            </a: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95288" y="3500438"/>
            <a:ext cx="8482012" cy="14398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400" b="1">
                <a:solidFill>
                  <a:srgbClr val="FF0000"/>
                </a:solidFill>
              </a:rPr>
              <a:t>Открытие 2: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узнать названия разных углов</a:t>
            </a:r>
            <a:endParaRPr lang="ru-RU" sz="3200" b="1">
              <a:solidFill>
                <a:srgbClr val="FF0000"/>
              </a:solidFill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95288" y="5157788"/>
            <a:ext cx="8482012" cy="136842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400" b="1">
                <a:solidFill>
                  <a:srgbClr val="FF0000"/>
                </a:solidFill>
              </a:rPr>
              <a:t>Открытие 3:</a:t>
            </a:r>
            <a:endParaRPr lang="ru-RU" sz="4400" b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200" b="1"/>
              <a:t>познакомиться с новым инструментом</a:t>
            </a:r>
            <a:endParaRPr lang="ru-RU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" grpId="0" animBg="1"/>
      <p:bldP spid="43009" grpId="0" animBg="1"/>
      <p:bldP spid="430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</a:rPr>
              <a:t>Итог урока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1800225"/>
          </a:xfrm>
          <a:solidFill>
            <a:srgbClr val="FFFF99"/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6000" b="1" smtClean="0"/>
              <a:t>Научились сравнивать углы.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23850" y="3573463"/>
            <a:ext cx="8496300" cy="26924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6000" b="1"/>
              <a:t>Получили удовольствие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6000" b="1"/>
              <a:t> от учебного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  <p:bldP spid="440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ru-RU" b="1" smtClean="0"/>
              <a:t>Назовите фигуры и их углы</a:t>
            </a:r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714375" y="1571625"/>
            <a:ext cx="1500188" cy="22860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63" y="2071688"/>
            <a:ext cx="2714625" cy="14287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072188" y="1428750"/>
            <a:ext cx="2714625" cy="214312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88" y="4786313"/>
            <a:ext cx="1571625" cy="1500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с двумя вырезанными соседними углами 8"/>
          <p:cNvSpPr/>
          <p:nvPr/>
        </p:nvSpPr>
        <p:spPr>
          <a:xfrm>
            <a:off x="3500438" y="3929063"/>
            <a:ext cx="2143125" cy="1785937"/>
          </a:xfrm>
          <a:prstGeom prst="snip2SameRect">
            <a:avLst>
              <a:gd name="adj1" fmla="val 32222"/>
              <a:gd name="adj2" fmla="val 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6286500" y="4357688"/>
            <a:ext cx="2143125" cy="2143125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хема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360363"/>
            <a:ext cx="3852863" cy="3505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Схема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33375"/>
            <a:ext cx="4694237" cy="4357688"/>
          </a:xfrm>
          <a:prstGeom prst="rect">
            <a:avLst/>
          </a:prstGeom>
          <a:solidFill>
            <a:srgbClr val="FF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Схема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5825"/>
            <a:ext cx="4054475" cy="307816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Схема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8" y="3492500"/>
            <a:ext cx="4533900" cy="3011488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857375"/>
            <a:ext cx="3071812" cy="2468563"/>
          </a:xfrm>
          <a:prstGeom prst="rect">
            <a:avLst/>
          </a:prstGeom>
          <a:solidFill>
            <a:srgbClr val="3FF2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26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143125"/>
            <a:ext cx="12144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2" descr="кар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0188" y="2071688"/>
            <a:ext cx="14287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857500"/>
            <a:ext cx="32861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470025"/>
          </a:xfrm>
          <a:solidFill>
            <a:srgbClr val="FFFF66"/>
          </a:solidFill>
        </p:spPr>
        <p:txBody>
          <a:bodyPr/>
          <a:lstStyle/>
          <a:p>
            <a:r>
              <a:rPr lang="ru-RU" sz="6000" b="1" smtClean="0">
                <a:solidFill>
                  <a:srgbClr val="C0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 rot="21167089">
            <a:off x="655878" y="3044858"/>
            <a:ext cx="6506914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ЗАПИШИТЕ  ДОМАШНЕЕ ЗАДАНИЕ !</a:t>
            </a:r>
            <a:endParaRPr lang="ru-RU" sz="5400" b="1" dirty="0">
              <a:ln w="11430"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24" name="Рисунок 23" descr="dod2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1100137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5.78035E-8 C 3.05556E-6 0.00023 0.00017 0.00046 0.00607 0.01572 C 0.01232 0.03098 0.02777 0.09734 0.03646 0.0911 C 0.04514 0.08509 0.04739 -0.0185 0.05816 -0.01988 C 0.06909 -0.02127 0.08854 0.08416 0.10139 0.08231 C 0.11406 0.08046 0.12205 -0.02798 0.13385 -0.03098 C 0.14566 -0.03399 0.16198 0.06566 0.17274 0.06451 C 0.1835 0.06335 0.18715 -0.03584 0.19878 -0.03769 C 0.21024 -0.03954 0.23125 0.05526 0.24201 0.05341 C 0.25277 0.05156 0.25607 -0.04647 0.26371 -0.04879 C 0.27135 -0.0511 0.27916 0.03584 0.28732 0.04 C 0.29583 0.04416 0.30746 -0.02312 0.31337 -0.02428 C 0.31944 -0.02543 0.32205 0.03699 0.32448 0.03329 C 0.32673 0.0296 0.3217 -0.04647 0.32673 -0.04647 C 0.33142 -0.04647 0.34687 0.04069 0.3526 0.03329 C 0.35816 0.0259 0.3526 -0.09434 0.36111 -0.09087 C 0.36979 -0.0874 0.39062 0.04462 0.40451 0.05341 C 0.41823 0.0622 0.43333 -0.03353 0.44323 -0.03769 C 0.45347 -0.04185 0.4592 0.03468 0.46493 0.0289 C 0.47083 0.02312 0.46909 -0.07607 0.47812 -0.07306 C 0.48732 -0.07006 0.51215 0.05156 0.51909 0.04671 C 0.52621 0.04185 0.51441 -0.09711 0.52135 -0.10197 C 0.52847 -0.10705 0.55521 0.01665 0.56232 0.0178 C 0.56979 0.01896 0.56007 -0.09457 0.56458 -0.09526 C 0.56944 -0.09595 0.58576 0.01387 0.59027 0.01341 C 0.59566 0.01295 0.59253 -0.09827 0.59496 -0.09757 C 0.59722 -0.09688 0.60139 -0.03954 0.60607 0.0178 " pathEditMode="relative" rAng="0" ptsTypes="aaaaaaaaaaaaaaaaaaaaaaaaaaA">
                                      <p:cBhvr>
                                        <p:cTn id="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95" y="-4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7772400" cy="1152525"/>
          </a:xfrm>
        </p:spPr>
        <p:txBody>
          <a:bodyPr/>
          <a:lstStyle/>
          <a:p>
            <a:pPr algn="l" eaLnBrk="1" hangingPunct="1"/>
            <a:r>
              <a:rPr lang="ru-RU" sz="8000" smtClean="0"/>
              <a:t>Тема:</a:t>
            </a:r>
            <a:r>
              <a:rPr lang="ru-RU" sz="4000" smtClean="0"/>
              <a:t> </a:t>
            </a:r>
            <a:r>
              <a:rPr lang="ru-RU" sz="8000" b="1" smtClean="0">
                <a:solidFill>
                  <a:srgbClr val="FF0000"/>
                </a:solidFill>
              </a:rPr>
              <a:t>Угол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412875"/>
            <a:ext cx="8785225" cy="5256213"/>
          </a:xfrm>
          <a:solidFill>
            <a:srgbClr val="FFFF99"/>
          </a:solidFill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6000" b="1" smtClean="0"/>
              <a:t>Угол – это геометрическая фигура, образованная двумя лучами, исходящими из одной 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6000" b="1" smtClean="0"/>
              <a:t>Как построить угол?</a:t>
            </a:r>
          </a:p>
        </p:txBody>
      </p:sp>
      <p:sp>
        <p:nvSpPr>
          <p:cNvPr id="16" name="Овал 15"/>
          <p:cNvSpPr/>
          <p:nvPr/>
        </p:nvSpPr>
        <p:spPr>
          <a:xfrm>
            <a:off x="2555875" y="4005263"/>
            <a:ext cx="200025" cy="192087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rot="5400000" flipH="1" flipV="1">
            <a:off x="3175000" y="1801813"/>
            <a:ext cx="1787525" cy="2736850"/>
          </a:xfrm>
          <a:prstGeom prst="line">
            <a:avLst/>
          </a:prstGeom>
          <a:noFill/>
          <a:ln w="762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rot="16200000" flipH="1">
            <a:off x="4591050" y="2259013"/>
            <a:ext cx="307975" cy="4089400"/>
          </a:xfrm>
          <a:prstGeom prst="line">
            <a:avLst/>
          </a:prstGeom>
          <a:noFill/>
          <a:ln w="76200" algn="ctr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7"/>
          <p:cNvSpPr>
            <a:spLocks noGrp="1"/>
          </p:cNvSpPr>
          <p:nvPr>
            <p:ph idx="4294967295"/>
          </p:nvPr>
        </p:nvSpPr>
        <p:spPr>
          <a:xfrm>
            <a:off x="250825" y="188913"/>
            <a:ext cx="8588375" cy="2952750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b="1" i="1" smtClean="0">
                <a:solidFill>
                  <a:srgbClr val="FF0000"/>
                </a:solidFill>
              </a:rPr>
              <a:t>Вершина угла </a:t>
            </a:r>
            <a:r>
              <a:rPr lang="ru-RU" sz="6000" b="1" smtClean="0"/>
              <a:t>– это точка, из которой выходят лучи.</a:t>
            </a:r>
            <a:endParaRPr lang="ru-RU" sz="6000" b="1" i="1" smtClean="0">
              <a:solidFill>
                <a:srgbClr val="FF0000"/>
              </a:solidFill>
            </a:endParaRPr>
          </a:p>
        </p:txBody>
      </p:sp>
      <p:sp>
        <p:nvSpPr>
          <p:cNvPr id="16384" name="Содержимое 7"/>
          <p:cNvSpPr>
            <a:spLocks/>
          </p:cNvSpPr>
          <p:nvPr/>
        </p:nvSpPr>
        <p:spPr bwMode="auto">
          <a:xfrm>
            <a:off x="323850" y="3402013"/>
            <a:ext cx="8588375" cy="297973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6000" b="1" i="1">
                <a:solidFill>
                  <a:srgbClr val="FF0000"/>
                </a:solidFill>
              </a:rPr>
              <a:t>Стороны угла</a:t>
            </a:r>
            <a:r>
              <a:rPr lang="ru-RU" sz="4800" b="1" i="1">
                <a:solidFill>
                  <a:srgbClr val="FF0000"/>
                </a:solidFill>
              </a:rPr>
              <a:t> </a:t>
            </a:r>
            <a:r>
              <a:rPr lang="ru-RU" sz="6000" b="1"/>
              <a:t>– это лучи, которые образуют угол.</a:t>
            </a:r>
          </a:p>
          <a:p>
            <a:pPr marL="342900" indent="-342900">
              <a:spcBef>
                <a:spcPct val="20000"/>
              </a:spcBef>
            </a:pPr>
            <a:endParaRPr lang="ru-RU" sz="60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712200" cy="1728788"/>
          </a:xfrm>
        </p:spPr>
        <p:txBody>
          <a:bodyPr/>
          <a:lstStyle/>
          <a:p>
            <a:pPr eaLnBrk="1" hangingPunct="1"/>
            <a:r>
              <a:rPr lang="ru-RU" sz="5400" b="1" smtClean="0"/>
              <a:t>Как можно показать угол?</a:t>
            </a:r>
          </a:p>
        </p:txBody>
      </p:sp>
      <p:sp>
        <p:nvSpPr>
          <p:cNvPr id="33792" name="Oval 0"/>
          <p:cNvSpPr>
            <a:spLocks noChangeArrowheads="1"/>
          </p:cNvSpPr>
          <p:nvPr/>
        </p:nvSpPr>
        <p:spPr bwMode="auto">
          <a:xfrm>
            <a:off x="1042988" y="2781300"/>
            <a:ext cx="144462" cy="122238"/>
          </a:xfrm>
          <a:prstGeom prst="ellipse">
            <a:avLst/>
          </a:prstGeom>
          <a:solidFill>
            <a:srgbClr val="F9523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3" name="Line 1"/>
          <p:cNvSpPr>
            <a:spLocks noChangeShapeType="1"/>
          </p:cNvSpPr>
          <p:nvPr/>
        </p:nvSpPr>
        <p:spPr bwMode="auto">
          <a:xfrm>
            <a:off x="1116013" y="2852738"/>
            <a:ext cx="527050" cy="16478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4" name="Line 2"/>
          <p:cNvSpPr>
            <a:spLocks noChangeShapeType="1"/>
          </p:cNvSpPr>
          <p:nvPr/>
        </p:nvSpPr>
        <p:spPr bwMode="auto">
          <a:xfrm flipV="1">
            <a:off x="1116013" y="2214563"/>
            <a:ext cx="2027237" cy="6381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5867400" y="2420938"/>
            <a:ext cx="144463" cy="122237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8101013" y="5589588"/>
            <a:ext cx="144462" cy="122237"/>
          </a:xfrm>
          <a:prstGeom prst="ellipse">
            <a:avLst/>
          </a:prstGeom>
          <a:solidFill>
            <a:schemeClr val="tx2">
              <a:alpha val="8980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124075" y="5589588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3924300" y="2492375"/>
            <a:ext cx="2016125" cy="1152525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940425" y="2492375"/>
            <a:ext cx="2735263" cy="288925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2195513" y="4365625"/>
            <a:ext cx="2663825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2195513" y="5661025"/>
            <a:ext cx="2881312" cy="144463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 flipV="1">
            <a:off x="8172450" y="3716338"/>
            <a:ext cx="0" cy="1944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6372225" y="5661025"/>
            <a:ext cx="1800225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 rot="161264">
            <a:off x="1616075" y="2278063"/>
            <a:ext cx="1301750" cy="1897062"/>
          </a:xfrm>
          <a:custGeom>
            <a:avLst/>
            <a:gdLst>
              <a:gd name="T0" fmla="*/ 0 w 808"/>
              <a:gd name="T1" fmla="*/ 2147483647 h 1208"/>
              <a:gd name="T2" fmla="*/ 2147483647 w 808"/>
              <a:gd name="T3" fmla="*/ 2147483647 h 1208"/>
              <a:gd name="T4" fmla="*/ 2147483647 w 808"/>
              <a:gd name="T5" fmla="*/ 2147483647 h 1208"/>
              <a:gd name="T6" fmla="*/ 2147483647 w 808"/>
              <a:gd name="T7" fmla="*/ 2147483647 h 1208"/>
              <a:gd name="T8" fmla="*/ 2147483647 w 808"/>
              <a:gd name="T9" fmla="*/ 2147483647 h 1208"/>
              <a:gd name="T10" fmla="*/ 2147483647 w 808"/>
              <a:gd name="T11" fmla="*/ 2147483647 h 1208"/>
              <a:gd name="T12" fmla="*/ 2147483647 w 808"/>
              <a:gd name="T13" fmla="*/ 2147483647 h 1208"/>
              <a:gd name="T14" fmla="*/ 2147483647 w 808"/>
              <a:gd name="T15" fmla="*/ 2147483647 h 1208"/>
              <a:gd name="T16" fmla="*/ 2147483647 w 808"/>
              <a:gd name="T17" fmla="*/ 2147483647 h 1208"/>
              <a:gd name="T18" fmla="*/ 2147483647 w 808"/>
              <a:gd name="T19" fmla="*/ 2147483647 h 1208"/>
              <a:gd name="T20" fmla="*/ 2147483647 w 808"/>
              <a:gd name="T21" fmla="*/ 2147483647 h 1208"/>
              <a:gd name="T22" fmla="*/ 2147483647 w 808"/>
              <a:gd name="T23" fmla="*/ 2147483647 h 1208"/>
              <a:gd name="T24" fmla="*/ 2147483647 w 808"/>
              <a:gd name="T25" fmla="*/ 2147483647 h 1208"/>
              <a:gd name="T26" fmla="*/ 2147483647 w 808"/>
              <a:gd name="T27" fmla="*/ 2147483647 h 1208"/>
              <a:gd name="T28" fmla="*/ 2147483647 w 808"/>
              <a:gd name="T29" fmla="*/ 2147483647 h 1208"/>
              <a:gd name="T30" fmla="*/ 2147483647 w 808"/>
              <a:gd name="T31" fmla="*/ 2147483647 h 1208"/>
              <a:gd name="T32" fmla="*/ 2147483647 w 808"/>
              <a:gd name="T33" fmla="*/ 0 h 120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08"/>
              <a:gd name="T52" fmla="*/ 0 h 1208"/>
              <a:gd name="T53" fmla="*/ 808 w 808"/>
              <a:gd name="T54" fmla="*/ 1208 h 120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08" h="1208">
                <a:moveTo>
                  <a:pt x="0" y="1208"/>
                </a:moveTo>
                <a:cubicBezTo>
                  <a:pt x="94" y="1199"/>
                  <a:pt x="134" y="1186"/>
                  <a:pt x="208" y="1136"/>
                </a:cubicBezTo>
                <a:cubicBezTo>
                  <a:pt x="230" y="1069"/>
                  <a:pt x="211" y="1134"/>
                  <a:pt x="224" y="984"/>
                </a:cubicBezTo>
                <a:cubicBezTo>
                  <a:pt x="226" y="957"/>
                  <a:pt x="221" y="923"/>
                  <a:pt x="240" y="904"/>
                </a:cubicBezTo>
                <a:cubicBezTo>
                  <a:pt x="280" y="864"/>
                  <a:pt x="323" y="864"/>
                  <a:pt x="376" y="856"/>
                </a:cubicBezTo>
                <a:cubicBezTo>
                  <a:pt x="404" y="847"/>
                  <a:pt x="412" y="828"/>
                  <a:pt x="424" y="800"/>
                </a:cubicBezTo>
                <a:cubicBezTo>
                  <a:pt x="431" y="785"/>
                  <a:pt x="435" y="768"/>
                  <a:pt x="440" y="752"/>
                </a:cubicBezTo>
                <a:cubicBezTo>
                  <a:pt x="443" y="744"/>
                  <a:pt x="448" y="728"/>
                  <a:pt x="448" y="728"/>
                </a:cubicBezTo>
                <a:cubicBezTo>
                  <a:pt x="452" y="629"/>
                  <a:pt x="421" y="554"/>
                  <a:pt x="496" y="496"/>
                </a:cubicBezTo>
                <a:cubicBezTo>
                  <a:pt x="533" y="467"/>
                  <a:pt x="576" y="442"/>
                  <a:pt x="616" y="416"/>
                </a:cubicBezTo>
                <a:cubicBezTo>
                  <a:pt x="634" y="404"/>
                  <a:pt x="659" y="405"/>
                  <a:pt x="680" y="400"/>
                </a:cubicBezTo>
                <a:cubicBezTo>
                  <a:pt x="696" y="396"/>
                  <a:pt x="728" y="384"/>
                  <a:pt x="728" y="384"/>
                </a:cubicBezTo>
                <a:cubicBezTo>
                  <a:pt x="751" y="350"/>
                  <a:pt x="779" y="317"/>
                  <a:pt x="808" y="288"/>
                </a:cubicBezTo>
                <a:cubicBezTo>
                  <a:pt x="806" y="266"/>
                  <a:pt x="807" y="207"/>
                  <a:pt x="792" y="176"/>
                </a:cubicBezTo>
                <a:cubicBezTo>
                  <a:pt x="788" y="167"/>
                  <a:pt x="780" y="161"/>
                  <a:pt x="776" y="152"/>
                </a:cubicBezTo>
                <a:cubicBezTo>
                  <a:pt x="769" y="137"/>
                  <a:pt x="760" y="104"/>
                  <a:pt x="760" y="104"/>
                </a:cubicBezTo>
                <a:cubicBezTo>
                  <a:pt x="769" y="21"/>
                  <a:pt x="768" y="56"/>
                  <a:pt x="768" y="0"/>
                </a:cubicBezTo>
              </a:path>
            </a:pathLst>
          </a:custGeom>
          <a:solidFill>
            <a:srgbClr val="FFFF99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2771775" y="5373688"/>
            <a:ext cx="71438" cy="287337"/>
          </a:xfrm>
          <a:custGeom>
            <a:avLst/>
            <a:gdLst>
              <a:gd name="T0" fmla="*/ 0 w 98"/>
              <a:gd name="T1" fmla="*/ 0 h 181"/>
              <a:gd name="T2" fmla="*/ 2147483647 w 98"/>
              <a:gd name="T3" fmla="*/ 2147483647 h 181"/>
              <a:gd name="T4" fmla="*/ 2147483647 w 98"/>
              <a:gd name="T5" fmla="*/ 2147483647 h 181"/>
              <a:gd name="T6" fmla="*/ 0 60000 65536"/>
              <a:gd name="T7" fmla="*/ 0 60000 65536"/>
              <a:gd name="T8" fmla="*/ 0 60000 65536"/>
              <a:gd name="T9" fmla="*/ 0 w 98"/>
              <a:gd name="T10" fmla="*/ 0 h 181"/>
              <a:gd name="T11" fmla="*/ 98 w 98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8" h="181">
                <a:moveTo>
                  <a:pt x="0" y="0"/>
                </a:moveTo>
                <a:cubicBezTo>
                  <a:pt x="42" y="30"/>
                  <a:pt x="84" y="60"/>
                  <a:pt x="91" y="90"/>
                </a:cubicBezTo>
                <a:cubicBezTo>
                  <a:pt x="98" y="120"/>
                  <a:pt x="53" y="166"/>
                  <a:pt x="45" y="181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1" name="Freeform 19"/>
          <p:cNvSpPr>
            <a:spLocks/>
          </p:cNvSpPr>
          <p:nvPr/>
        </p:nvSpPr>
        <p:spPr bwMode="auto">
          <a:xfrm>
            <a:off x="5724525" y="2565400"/>
            <a:ext cx="503238" cy="142875"/>
          </a:xfrm>
          <a:custGeom>
            <a:avLst/>
            <a:gdLst>
              <a:gd name="T0" fmla="*/ 0 w 317"/>
              <a:gd name="T1" fmla="*/ 2147483647 h 143"/>
              <a:gd name="T2" fmla="*/ 2147483647 w 317"/>
              <a:gd name="T3" fmla="*/ 2147483647 h 143"/>
              <a:gd name="T4" fmla="*/ 2147483647 w 317"/>
              <a:gd name="T5" fmla="*/ 0 h 143"/>
              <a:gd name="T6" fmla="*/ 0 60000 65536"/>
              <a:gd name="T7" fmla="*/ 0 60000 65536"/>
              <a:gd name="T8" fmla="*/ 0 60000 65536"/>
              <a:gd name="T9" fmla="*/ 0 w 317"/>
              <a:gd name="T10" fmla="*/ 0 h 143"/>
              <a:gd name="T11" fmla="*/ 317 w 317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143">
                <a:moveTo>
                  <a:pt x="0" y="45"/>
                </a:moveTo>
                <a:cubicBezTo>
                  <a:pt x="64" y="94"/>
                  <a:pt x="128" y="143"/>
                  <a:pt x="181" y="136"/>
                </a:cubicBezTo>
                <a:cubicBezTo>
                  <a:pt x="234" y="129"/>
                  <a:pt x="294" y="23"/>
                  <a:pt x="317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5867400" y="2636838"/>
            <a:ext cx="4333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/>
              <a:t>1</a:t>
            </a:r>
          </a:p>
        </p:txBody>
      </p:sp>
      <p:sp>
        <p:nvSpPr>
          <p:cNvPr id="33817" name="Freeform 25"/>
          <p:cNvSpPr>
            <a:spLocks/>
          </p:cNvSpPr>
          <p:nvPr/>
        </p:nvSpPr>
        <p:spPr bwMode="auto">
          <a:xfrm>
            <a:off x="7937500" y="5422900"/>
            <a:ext cx="228600" cy="330200"/>
          </a:xfrm>
          <a:custGeom>
            <a:avLst/>
            <a:gdLst>
              <a:gd name="T0" fmla="*/ 2147483647 w 144"/>
              <a:gd name="T1" fmla="*/ 0 h 208"/>
              <a:gd name="T2" fmla="*/ 2147483647 w 144"/>
              <a:gd name="T3" fmla="*/ 2147483647 h 208"/>
              <a:gd name="T4" fmla="*/ 0 w 144"/>
              <a:gd name="T5" fmla="*/ 2147483647 h 208"/>
              <a:gd name="T6" fmla="*/ 0 w 144"/>
              <a:gd name="T7" fmla="*/ 2147483647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08"/>
              <a:gd name="T14" fmla="*/ 144 w 144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08">
                <a:moveTo>
                  <a:pt x="144" y="0"/>
                </a:moveTo>
                <a:cubicBezTo>
                  <a:pt x="102" y="7"/>
                  <a:pt x="80" y="22"/>
                  <a:pt x="40" y="32"/>
                </a:cubicBezTo>
                <a:cubicBezTo>
                  <a:pt x="30" y="63"/>
                  <a:pt x="0" y="94"/>
                  <a:pt x="0" y="128"/>
                </a:cubicBezTo>
                <a:cubicBezTo>
                  <a:pt x="0" y="155"/>
                  <a:pt x="0" y="181"/>
                  <a:pt x="0" y="208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 rot="4351714">
            <a:off x="1556544" y="2369344"/>
            <a:ext cx="1316037" cy="1762125"/>
          </a:xfrm>
          <a:prstGeom prst="rtTriangl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420525" y="4653136"/>
            <a:ext cx="6078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ym typeface="Symbol"/>
              </a:rPr>
              <a:t>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" grpId="0" animBg="1"/>
      <p:bldP spid="33793" grpId="0" animBg="1"/>
      <p:bldP spid="33794" grpId="0" animBg="1"/>
      <p:bldP spid="33795" grpId="0" animBg="1"/>
      <p:bldP spid="33796" grpId="0" animBg="1"/>
      <p:bldP spid="33797" grpId="0" animBg="1"/>
      <p:bldP spid="33798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6" grpId="0" animBg="1"/>
      <p:bldP spid="33808" grpId="0" animBg="1"/>
      <p:bldP spid="33811" grpId="0" animBg="1"/>
      <p:bldP spid="33815" grpId="0"/>
      <p:bldP spid="33817" grpId="0" animBg="1"/>
      <p:bldP spid="2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56100" y="5300663"/>
            <a:ext cx="33623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 </a:t>
            </a:r>
            <a:r>
              <a:rPr lang="ru-RU" sz="5400" b="1">
                <a:sym typeface="Symbol" pitchFamily="18" charset="2"/>
              </a:rPr>
              <a:t>А</a:t>
            </a:r>
            <a:r>
              <a:rPr lang="ru-RU" sz="5400" b="1">
                <a:solidFill>
                  <a:schemeClr val="hlink"/>
                </a:solidFill>
                <a:sym typeface="Symbol" pitchFamily="18" charset="2"/>
              </a:rPr>
              <a:t>О</a:t>
            </a:r>
            <a:r>
              <a:rPr lang="ru-RU" sz="5400" b="1">
                <a:sym typeface="Symbol" pitchFamily="18" charset="2"/>
              </a:rPr>
              <a:t>В</a:t>
            </a:r>
            <a:endParaRPr lang="ru-RU" sz="5400" b="1"/>
          </a:p>
        </p:txBody>
      </p:sp>
      <p:sp>
        <p:nvSpPr>
          <p:cNvPr id="7171" name="TextBox 27"/>
          <p:cNvSpPr txBox="1">
            <a:spLocks noChangeArrowheads="1"/>
          </p:cNvSpPr>
          <p:nvPr/>
        </p:nvSpPr>
        <p:spPr bwMode="auto">
          <a:xfrm>
            <a:off x="642938" y="3643313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400" b="1">
                <a:solidFill>
                  <a:srgbClr val="002060"/>
                </a:solidFill>
                <a:sym typeface="Symbol" pitchFamily="18" charset="2"/>
              </a:rPr>
              <a:t> </a:t>
            </a:r>
            <a:r>
              <a:rPr lang="en-US" sz="5400" b="1">
                <a:solidFill>
                  <a:srgbClr val="00B0F0"/>
                </a:solidFill>
                <a:sym typeface="Symbol" pitchFamily="18" charset="2"/>
              </a:rPr>
              <a:t>O</a:t>
            </a:r>
            <a:endParaRPr lang="ru-RU" sz="5400" b="1">
              <a:solidFill>
                <a:srgbClr val="00B0F0"/>
              </a:solidFill>
            </a:endParaRPr>
          </a:p>
        </p:txBody>
      </p:sp>
      <p:sp>
        <p:nvSpPr>
          <p:cNvPr id="14336" name="Oval 0"/>
          <p:cNvSpPr>
            <a:spLocks noChangeArrowheads="1"/>
          </p:cNvSpPr>
          <p:nvPr/>
        </p:nvSpPr>
        <p:spPr bwMode="auto">
          <a:xfrm>
            <a:off x="4859338" y="41497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7" name="Line 1"/>
          <p:cNvSpPr>
            <a:spLocks noChangeShapeType="1"/>
          </p:cNvSpPr>
          <p:nvPr/>
        </p:nvSpPr>
        <p:spPr bwMode="auto">
          <a:xfrm flipV="1">
            <a:off x="4932363" y="2852738"/>
            <a:ext cx="2016125" cy="1368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932363" y="4221163"/>
            <a:ext cx="2735262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308850" y="4508500"/>
            <a:ext cx="7207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1"/>
              <a:t>B</a:t>
            </a:r>
            <a:endParaRPr lang="ru-RU" sz="4800" b="1" i="1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00788" y="2133600"/>
            <a:ext cx="6492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1"/>
              <a:t>A</a:t>
            </a:r>
            <a:endParaRPr lang="ru-RU" sz="4800" b="1" i="1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11638" y="4005263"/>
            <a:ext cx="7207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1">
                <a:solidFill>
                  <a:schemeClr val="hlink"/>
                </a:solidFill>
              </a:rPr>
              <a:t>O</a:t>
            </a:r>
            <a:endParaRPr lang="ru-RU" sz="4800" b="1" i="1">
              <a:solidFill>
                <a:schemeClr val="hlink"/>
              </a:solidFill>
            </a:endParaRPr>
          </a:p>
        </p:txBody>
      </p:sp>
      <p:sp>
        <p:nvSpPr>
          <p:cNvPr id="7178" name="Oval 0"/>
          <p:cNvSpPr>
            <a:spLocks noChangeArrowheads="1"/>
          </p:cNvSpPr>
          <p:nvPr/>
        </p:nvSpPr>
        <p:spPr bwMode="auto">
          <a:xfrm>
            <a:off x="1284288" y="2439988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Line 1"/>
          <p:cNvSpPr>
            <a:spLocks noChangeShapeType="1"/>
          </p:cNvSpPr>
          <p:nvPr/>
        </p:nvSpPr>
        <p:spPr bwMode="auto">
          <a:xfrm flipV="1">
            <a:off x="1357313" y="1143000"/>
            <a:ext cx="2016125" cy="1368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Line 2"/>
          <p:cNvSpPr>
            <a:spLocks noChangeShapeType="1"/>
          </p:cNvSpPr>
          <p:nvPr/>
        </p:nvSpPr>
        <p:spPr bwMode="auto">
          <a:xfrm>
            <a:off x="1357313" y="2511425"/>
            <a:ext cx="2735262" cy="360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1" name="Text Box 5"/>
          <p:cNvSpPr txBox="1">
            <a:spLocks noChangeArrowheads="1"/>
          </p:cNvSpPr>
          <p:nvPr/>
        </p:nvSpPr>
        <p:spPr bwMode="auto">
          <a:xfrm>
            <a:off x="636588" y="2295525"/>
            <a:ext cx="7207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 i="1">
                <a:solidFill>
                  <a:schemeClr val="hlink"/>
                </a:solidFill>
              </a:rPr>
              <a:t>O</a:t>
            </a:r>
            <a:endParaRPr lang="ru-RU" sz="4800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4336" grpId="0" animBg="1"/>
      <p:bldP spid="14337" grpId="0" animBg="1"/>
      <p:bldP spid="14338" grpId="0" animBg="1"/>
      <p:bldP spid="14339" grpId="0"/>
      <p:bldP spid="14340" grpId="0"/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5288" y="2708275"/>
            <a:ext cx="36718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Symbol" pitchFamily="18" charset="2"/>
              <a:buChar char="Ð"/>
            </a:pPr>
            <a:r>
              <a:rPr lang="ru-RU" sz="6000" b="1">
                <a:sym typeface="Symbol" pitchFamily="18" charset="2"/>
              </a:rPr>
              <a:t>АОВ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724400"/>
            <a:ext cx="83518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000" b="1">
                <a:solidFill>
                  <a:srgbClr val="0000CC"/>
                </a:solidFill>
              </a:rPr>
              <a:t>ОА, ОВ</a:t>
            </a:r>
            <a:r>
              <a:rPr lang="ru-RU" sz="6000" b="1"/>
              <a:t> – </a:t>
            </a:r>
            <a:r>
              <a:rPr lang="ru-RU" sz="6000" b="1">
                <a:solidFill>
                  <a:srgbClr val="FF0000"/>
                </a:solidFill>
              </a:rPr>
              <a:t>стороны </a:t>
            </a:r>
            <a:endParaRPr lang="en-US" sz="6000" b="1">
              <a:solidFill>
                <a:srgbClr val="FF0000"/>
              </a:solidFill>
            </a:endParaRPr>
          </a:p>
          <a:p>
            <a:pPr eaLnBrk="1" hangingPunct="1"/>
            <a:r>
              <a:rPr lang="ru-RU" sz="6000" b="1">
                <a:sym typeface="Symbol" pitchFamily="18" charset="2"/>
              </a:rPr>
              <a:t> АОВ</a:t>
            </a:r>
            <a:r>
              <a:rPr lang="ru-RU" sz="6000" b="1"/>
              <a:t> </a:t>
            </a:r>
            <a:r>
              <a:rPr lang="en-US" sz="6000" b="1"/>
              <a:t>(</a:t>
            </a:r>
            <a:r>
              <a:rPr lang="ru-RU" sz="6000" b="1">
                <a:sym typeface="Symbol" pitchFamily="18" charset="2"/>
              </a:rPr>
              <a:t> </a:t>
            </a:r>
            <a:r>
              <a:rPr lang="en-US" sz="6000" b="1">
                <a:sym typeface="Symbol" pitchFamily="18" charset="2"/>
              </a:rPr>
              <a:t>B</a:t>
            </a:r>
            <a:r>
              <a:rPr lang="ru-RU" sz="6000" b="1">
                <a:sym typeface="Symbol" pitchFamily="18" charset="2"/>
              </a:rPr>
              <a:t>О</a:t>
            </a:r>
            <a:r>
              <a:rPr lang="en-US" sz="6000" b="1">
                <a:sym typeface="Symbol" pitchFamily="18" charset="2"/>
              </a:rPr>
              <a:t>A</a:t>
            </a:r>
            <a:r>
              <a:rPr lang="en-US" sz="6000" b="1"/>
              <a:t>)</a:t>
            </a:r>
            <a:endParaRPr lang="ru-RU" sz="6000" b="1"/>
          </a:p>
        </p:txBody>
      </p:sp>
      <p:sp>
        <p:nvSpPr>
          <p:cNvPr id="8196" name="Oval 0"/>
          <p:cNvSpPr>
            <a:spLocks noChangeArrowheads="1"/>
          </p:cNvSpPr>
          <p:nvPr/>
        </p:nvSpPr>
        <p:spPr bwMode="auto">
          <a:xfrm>
            <a:off x="4140200" y="1844675"/>
            <a:ext cx="144463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Line 1"/>
          <p:cNvSpPr>
            <a:spLocks noChangeShapeType="1"/>
          </p:cNvSpPr>
          <p:nvPr/>
        </p:nvSpPr>
        <p:spPr bwMode="auto">
          <a:xfrm flipH="1" flipV="1">
            <a:off x="1979613" y="404813"/>
            <a:ext cx="2232025" cy="15113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2"/>
          <p:cNvSpPr>
            <a:spLocks noChangeShapeType="1"/>
          </p:cNvSpPr>
          <p:nvPr/>
        </p:nvSpPr>
        <p:spPr bwMode="auto">
          <a:xfrm flipV="1">
            <a:off x="4284663" y="1557338"/>
            <a:ext cx="3455987" cy="36036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719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i="1"/>
              <a:t>A</a:t>
            </a:r>
            <a:endParaRPr lang="ru-RU" sz="5400" b="1" i="1"/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3779838" y="1844675"/>
            <a:ext cx="720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i="1"/>
              <a:t>O</a:t>
            </a:r>
            <a:endParaRPr lang="ru-RU" sz="5400" b="1" i="1"/>
          </a:p>
        </p:txBody>
      </p:sp>
      <p:sp>
        <p:nvSpPr>
          <p:cNvPr id="8201" name="Text Box 5"/>
          <p:cNvSpPr txBox="1">
            <a:spLocks noChangeArrowheads="1"/>
          </p:cNvSpPr>
          <p:nvPr/>
        </p:nvSpPr>
        <p:spPr bwMode="auto">
          <a:xfrm>
            <a:off x="7524750" y="1484313"/>
            <a:ext cx="7191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5400" b="1" i="1"/>
              <a:t>B</a:t>
            </a:r>
            <a:endParaRPr lang="ru-RU" sz="5400" b="1" i="1"/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250825" y="3789363"/>
            <a:ext cx="61928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Symbol" pitchFamily="18" charset="2"/>
              <a:buNone/>
            </a:pPr>
            <a:r>
              <a:rPr lang="ru-RU" sz="6000" b="1">
                <a:solidFill>
                  <a:srgbClr val="0000CC"/>
                </a:solidFill>
              </a:rPr>
              <a:t>О</a:t>
            </a:r>
            <a:r>
              <a:rPr lang="ru-RU" sz="6000" b="1"/>
              <a:t> – </a:t>
            </a:r>
            <a:r>
              <a:rPr lang="ru-RU" sz="6000" b="1">
                <a:solidFill>
                  <a:srgbClr val="FF0000"/>
                </a:solidFill>
              </a:rPr>
              <a:t>вершина</a:t>
            </a:r>
          </a:p>
        </p:txBody>
      </p:sp>
      <p:sp>
        <p:nvSpPr>
          <p:cNvPr id="3" name="TextBox 12"/>
          <p:cNvSpPr txBox="1">
            <a:spLocks noChangeArrowheads="1"/>
          </p:cNvSpPr>
          <p:nvPr/>
        </p:nvSpPr>
        <p:spPr bwMode="auto">
          <a:xfrm>
            <a:off x="4643438" y="2636838"/>
            <a:ext cx="36718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Symbol" pitchFamily="18" charset="2"/>
              <a:buChar char="Ð"/>
            </a:pPr>
            <a:r>
              <a:rPr lang="en-US" sz="6000" b="1">
                <a:sym typeface="Symbol" pitchFamily="18" charset="2"/>
              </a:rPr>
              <a:t>B</a:t>
            </a:r>
            <a:r>
              <a:rPr lang="ru-RU" sz="6000" b="1">
                <a:sym typeface="Symbol" pitchFamily="18" charset="2"/>
              </a:rPr>
              <a:t>О</a:t>
            </a:r>
            <a:r>
              <a:rPr lang="en-US" sz="6000" b="1">
                <a:sym typeface="Symbol" pitchFamily="18" charset="2"/>
              </a:rPr>
              <a:t>A</a:t>
            </a:r>
            <a:endParaRPr lang="ru-RU" sz="6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олилиния 31"/>
          <p:cNvSpPr/>
          <p:nvPr/>
        </p:nvSpPr>
        <p:spPr>
          <a:xfrm>
            <a:off x="3552825" y="2214563"/>
            <a:ext cx="661988" cy="484187"/>
          </a:xfrm>
          <a:custGeom>
            <a:avLst/>
            <a:gdLst>
              <a:gd name="connsiteX0" fmla="*/ 0 w 672059"/>
              <a:gd name="connsiteY0" fmla="*/ 119921 h 539646"/>
              <a:gd name="connsiteX1" fmla="*/ 149901 w 672059"/>
              <a:gd name="connsiteY1" fmla="*/ 0 h 539646"/>
              <a:gd name="connsiteX2" fmla="*/ 269823 w 672059"/>
              <a:gd name="connsiteY2" fmla="*/ 119921 h 539646"/>
              <a:gd name="connsiteX3" fmla="*/ 434715 w 672059"/>
              <a:gd name="connsiteY3" fmla="*/ 104931 h 539646"/>
              <a:gd name="connsiteX4" fmla="*/ 479685 w 672059"/>
              <a:gd name="connsiteY4" fmla="*/ 254832 h 539646"/>
              <a:gd name="connsiteX5" fmla="*/ 644577 w 672059"/>
              <a:gd name="connsiteY5" fmla="*/ 284813 h 539646"/>
              <a:gd name="connsiteX6" fmla="*/ 644577 w 672059"/>
              <a:gd name="connsiteY6" fmla="*/ 539646 h 539646"/>
              <a:gd name="connsiteX7" fmla="*/ 644577 w 672059"/>
              <a:gd name="connsiteY7" fmla="*/ 539646 h 539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2059" h="539646">
                <a:moveTo>
                  <a:pt x="0" y="119921"/>
                </a:moveTo>
                <a:cubicBezTo>
                  <a:pt x="52465" y="59960"/>
                  <a:pt x="104931" y="0"/>
                  <a:pt x="149901" y="0"/>
                </a:cubicBezTo>
                <a:cubicBezTo>
                  <a:pt x="194871" y="0"/>
                  <a:pt x="222354" y="102433"/>
                  <a:pt x="269823" y="119921"/>
                </a:cubicBezTo>
                <a:cubicBezTo>
                  <a:pt x="317292" y="137409"/>
                  <a:pt x="399738" y="82446"/>
                  <a:pt x="434715" y="104931"/>
                </a:cubicBezTo>
                <a:cubicBezTo>
                  <a:pt x="469692" y="127416"/>
                  <a:pt x="444708" y="224852"/>
                  <a:pt x="479685" y="254832"/>
                </a:cubicBezTo>
                <a:cubicBezTo>
                  <a:pt x="514662" y="284812"/>
                  <a:pt x="617095" y="237344"/>
                  <a:pt x="644577" y="284813"/>
                </a:cubicBezTo>
                <a:cubicBezTo>
                  <a:pt x="672059" y="332282"/>
                  <a:pt x="644577" y="539646"/>
                  <a:pt x="644577" y="539646"/>
                </a:cubicBezTo>
                <a:lnTo>
                  <a:pt x="644577" y="539646"/>
                </a:lnTo>
              </a:path>
            </a:pathLst>
          </a:custGeom>
          <a:solidFill>
            <a:srgbClr val="FFFF66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AutoShape 11"/>
          <p:cNvSpPr>
            <a:spLocks noChangeArrowheads="1"/>
          </p:cNvSpPr>
          <p:nvPr/>
        </p:nvSpPr>
        <p:spPr bwMode="auto">
          <a:xfrm>
            <a:off x="3571875" y="2214563"/>
            <a:ext cx="642938" cy="500062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500188" y="3857625"/>
            <a:ext cx="763587" cy="642938"/>
          </a:xfrm>
          <a:custGeom>
            <a:avLst/>
            <a:gdLst>
              <a:gd name="connsiteX0" fmla="*/ 129915 w 789482"/>
              <a:gd name="connsiteY0" fmla="*/ 0 h 841948"/>
              <a:gd name="connsiteX1" fmla="*/ 24983 w 789482"/>
              <a:gd name="connsiteY1" fmla="*/ 314793 h 841948"/>
              <a:gd name="connsiteX2" fmla="*/ 279816 w 789482"/>
              <a:gd name="connsiteY2" fmla="*/ 404734 h 841948"/>
              <a:gd name="connsiteX3" fmla="*/ 234846 w 789482"/>
              <a:gd name="connsiteY3" fmla="*/ 629587 h 841948"/>
              <a:gd name="connsiteX4" fmla="*/ 504669 w 789482"/>
              <a:gd name="connsiteY4" fmla="*/ 614597 h 841948"/>
              <a:gd name="connsiteX5" fmla="*/ 534649 w 789482"/>
              <a:gd name="connsiteY5" fmla="*/ 809469 h 841948"/>
              <a:gd name="connsiteX6" fmla="*/ 789482 w 789482"/>
              <a:gd name="connsiteY6" fmla="*/ 809469 h 84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482" h="841948">
                <a:moveTo>
                  <a:pt x="129915" y="0"/>
                </a:moveTo>
                <a:cubicBezTo>
                  <a:pt x="64957" y="123668"/>
                  <a:pt x="0" y="247337"/>
                  <a:pt x="24983" y="314793"/>
                </a:cubicBezTo>
                <a:cubicBezTo>
                  <a:pt x="49966" y="382249"/>
                  <a:pt x="244839" y="352268"/>
                  <a:pt x="279816" y="404734"/>
                </a:cubicBezTo>
                <a:cubicBezTo>
                  <a:pt x="314793" y="457200"/>
                  <a:pt x="197370" y="594610"/>
                  <a:pt x="234846" y="629587"/>
                </a:cubicBezTo>
                <a:cubicBezTo>
                  <a:pt x="272322" y="664564"/>
                  <a:pt x="454702" y="584617"/>
                  <a:pt x="504669" y="614597"/>
                </a:cubicBezTo>
                <a:cubicBezTo>
                  <a:pt x="554636" y="644577"/>
                  <a:pt x="487180" y="776990"/>
                  <a:pt x="534649" y="809469"/>
                </a:cubicBezTo>
                <a:cubicBezTo>
                  <a:pt x="582118" y="841948"/>
                  <a:pt x="685800" y="825708"/>
                  <a:pt x="789482" y="809469"/>
                </a:cubicBezTo>
              </a:path>
            </a:pathLst>
          </a:custGeom>
          <a:solidFill>
            <a:srgbClr val="FFFF66"/>
          </a:solidFill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AutoShape 11"/>
          <p:cNvSpPr>
            <a:spLocks noChangeArrowheads="1"/>
          </p:cNvSpPr>
          <p:nvPr/>
        </p:nvSpPr>
        <p:spPr bwMode="auto">
          <a:xfrm rot="10800000">
            <a:off x="1571625" y="3857625"/>
            <a:ext cx="714375" cy="642938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40" name="Oval 0"/>
          <p:cNvSpPr>
            <a:spLocks noChangeArrowheads="1"/>
          </p:cNvSpPr>
          <p:nvPr/>
        </p:nvSpPr>
        <p:spPr bwMode="auto">
          <a:xfrm>
            <a:off x="2195513" y="765175"/>
            <a:ext cx="144462" cy="142875"/>
          </a:xfrm>
          <a:prstGeom prst="ellipse">
            <a:avLst/>
          </a:prstGeom>
          <a:solidFill>
            <a:srgbClr val="F95231"/>
          </a:solidFill>
          <a:ln w="9525">
            <a:solidFill>
              <a:srgbClr val="F9523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1" name="Oval 1"/>
          <p:cNvSpPr>
            <a:spLocks noChangeArrowheads="1"/>
          </p:cNvSpPr>
          <p:nvPr/>
        </p:nvSpPr>
        <p:spPr bwMode="auto">
          <a:xfrm>
            <a:off x="2195513" y="3789363"/>
            <a:ext cx="144462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3492500" y="2636838"/>
            <a:ext cx="144463" cy="142875"/>
          </a:xfrm>
          <a:prstGeom prst="ellipse">
            <a:avLst/>
          </a:prstGeom>
          <a:solidFill>
            <a:srgbClr val="F95231"/>
          </a:solidFill>
          <a:ln w="9525">
            <a:solidFill>
              <a:srgbClr val="F9523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419475" y="5516563"/>
            <a:ext cx="144463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6732588" y="1052513"/>
            <a:ext cx="144462" cy="142875"/>
          </a:xfrm>
          <a:prstGeom prst="ellipse">
            <a:avLst/>
          </a:prstGeom>
          <a:solidFill>
            <a:srgbClr val="F95231"/>
          </a:solidFill>
          <a:ln w="9525">
            <a:solidFill>
              <a:srgbClr val="F9523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6948488" y="3213100"/>
            <a:ext cx="144462" cy="14287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403350" y="3860800"/>
            <a:ext cx="936625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563938" y="2708275"/>
            <a:ext cx="720725" cy="0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3563938" y="2060575"/>
            <a:ext cx="0" cy="576263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 rot="10800000">
            <a:off x="714375" y="857250"/>
            <a:ext cx="1571625" cy="1428750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14375" y="839788"/>
            <a:ext cx="1549400" cy="1446212"/>
          </a:xfrm>
          <a:custGeom>
            <a:avLst/>
            <a:gdLst>
              <a:gd name="connsiteX0" fmla="*/ 59961 w 1499017"/>
              <a:gd name="connsiteY0" fmla="*/ 0 h 1169233"/>
              <a:gd name="connsiteX1" fmla="*/ 59961 w 1499017"/>
              <a:gd name="connsiteY1" fmla="*/ 404735 h 1169233"/>
              <a:gd name="connsiteX2" fmla="*/ 419725 w 1499017"/>
              <a:gd name="connsiteY2" fmla="*/ 419725 h 1169233"/>
              <a:gd name="connsiteX3" fmla="*/ 539646 w 1499017"/>
              <a:gd name="connsiteY3" fmla="*/ 734518 h 1169233"/>
              <a:gd name="connsiteX4" fmla="*/ 914400 w 1499017"/>
              <a:gd name="connsiteY4" fmla="*/ 704538 h 1169233"/>
              <a:gd name="connsiteX5" fmla="*/ 1004341 w 1499017"/>
              <a:gd name="connsiteY5" fmla="*/ 1064302 h 1169233"/>
              <a:gd name="connsiteX6" fmla="*/ 1499017 w 1499017"/>
              <a:gd name="connsiteY6" fmla="*/ 1169233 h 1169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9017" h="1169233">
                <a:moveTo>
                  <a:pt x="59961" y="0"/>
                </a:moveTo>
                <a:cubicBezTo>
                  <a:pt x="29980" y="167390"/>
                  <a:pt x="0" y="334781"/>
                  <a:pt x="59961" y="404735"/>
                </a:cubicBezTo>
                <a:cubicBezTo>
                  <a:pt x="119922" y="474689"/>
                  <a:pt x="339778" y="364761"/>
                  <a:pt x="419725" y="419725"/>
                </a:cubicBezTo>
                <a:cubicBezTo>
                  <a:pt x="499672" y="474689"/>
                  <a:pt x="457200" y="687049"/>
                  <a:pt x="539646" y="734518"/>
                </a:cubicBezTo>
                <a:cubicBezTo>
                  <a:pt x="622092" y="781987"/>
                  <a:pt x="836951" y="649574"/>
                  <a:pt x="914400" y="704538"/>
                </a:cubicBezTo>
                <a:cubicBezTo>
                  <a:pt x="991849" y="759502"/>
                  <a:pt x="906905" y="986853"/>
                  <a:pt x="1004341" y="1064302"/>
                </a:cubicBezTo>
                <a:cubicBezTo>
                  <a:pt x="1101777" y="1141751"/>
                  <a:pt x="1300397" y="1155492"/>
                  <a:pt x="1499017" y="1169233"/>
                </a:cubicBezTo>
              </a:path>
            </a:pathLst>
          </a:custGeom>
          <a:solidFill>
            <a:srgbClr val="FFFF66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2268538" y="836613"/>
            <a:ext cx="0" cy="1800225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468313" y="836613"/>
            <a:ext cx="1800225" cy="0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2268538" y="3860800"/>
            <a:ext cx="0" cy="8636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508375" y="3929063"/>
            <a:ext cx="1778000" cy="1689100"/>
          </a:xfrm>
          <a:custGeom>
            <a:avLst/>
            <a:gdLst>
              <a:gd name="connsiteX0" fmla="*/ 0 w 2048656"/>
              <a:gd name="connsiteY0" fmla="*/ 254833 h 1706381"/>
              <a:gd name="connsiteX1" fmla="*/ 389745 w 2048656"/>
              <a:gd name="connsiteY1" fmla="*/ 29980 h 1706381"/>
              <a:gd name="connsiteX2" fmla="*/ 509666 w 2048656"/>
              <a:gd name="connsiteY2" fmla="*/ 434715 h 1706381"/>
              <a:gd name="connsiteX3" fmla="*/ 1019332 w 2048656"/>
              <a:gd name="connsiteY3" fmla="*/ 344774 h 1706381"/>
              <a:gd name="connsiteX4" fmla="*/ 1064302 w 2048656"/>
              <a:gd name="connsiteY4" fmla="*/ 749508 h 1706381"/>
              <a:gd name="connsiteX5" fmla="*/ 1588958 w 2048656"/>
              <a:gd name="connsiteY5" fmla="*/ 779488 h 1706381"/>
              <a:gd name="connsiteX6" fmla="*/ 1603948 w 2048656"/>
              <a:gd name="connsiteY6" fmla="*/ 1199213 h 1706381"/>
              <a:gd name="connsiteX7" fmla="*/ 1978702 w 2048656"/>
              <a:gd name="connsiteY7" fmla="*/ 1244183 h 1706381"/>
              <a:gd name="connsiteX8" fmla="*/ 2023672 w 2048656"/>
              <a:gd name="connsiteY8" fmla="*/ 1633928 h 1706381"/>
              <a:gd name="connsiteX9" fmla="*/ 2008682 w 2048656"/>
              <a:gd name="connsiteY9" fmla="*/ 1678898 h 170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8656" h="1706381">
                <a:moveTo>
                  <a:pt x="0" y="254833"/>
                </a:moveTo>
                <a:cubicBezTo>
                  <a:pt x="152400" y="127416"/>
                  <a:pt x="304801" y="0"/>
                  <a:pt x="389745" y="29980"/>
                </a:cubicBezTo>
                <a:cubicBezTo>
                  <a:pt x="474689" y="59960"/>
                  <a:pt x="404735" y="382249"/>
                  <a:pt x="509666" y="434715"/>
                </a:cubicBezTo>
                <a:cubicBezTo>
                  <a:pt x="614597" y="487181"/>
                  <a:pt x="926893" y="292309"/>
                  <a:pt x="1019332" y="344774"/>
                </a:cubicBezTo>
                <a:cubicBezTo>
                  <a:pt x="1111771" y="397239"/>
                  <a:pt x="969364" y="677056"/>
                  <a:pt x="1064302" y="749508"/>
                </a:cubicBezTo>
                <a:cubicBezTo>
                  <a:pt x="1159240" y="821960"/>
                  <a:pt x="1499017" y="704537"/>
                  <a:pt x="1588958" y="779488"/>
                </a:cubicBezTo>
                <a:cubicBezTo>
                  <a:pt x="1678899" y="854439"/>
                  <a:pt x="1538991" y="1121764"/>
                  <a:pt x="1603948" y="1199213"/>
                </a:cubicBezTo>
                <a:cubicBezTo>
                  <a:pt x="1668905" y="1276662"/>
                  <a:pt x="1908748" y="1171731"/>
                  <a:pt x="1978702" y="1244183"/>
                </a:cubicBezTo>
                <a:cubicBezTo>
                  <a:pt x="2048656" y="1316636"/>
                  <a:pt x="2018675" y="1561476"/>
                  <a:pt x="2023672" y="1633928"/>
                </a:cubicBezTo>
                <a:cubicBezTo>
                  <a:pt x="2028669" y="1706381"/>
                  <a:pt x="2018675" y="1692639"/>
                  <a:pt x="2008682" y="1678898"/>
                </a:cubicBezTo>
              </a:path>
            </a:pathLst>
          </a:custGeom>
          <a:solidFill>
            <a:srgbClr val="FFFF66"/>
          </a:solidFill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AutoShape 11"/>
          <p:cNvSpPr>
            <a:spLocks noChangeArrowheads="1"/>
          </p:cNvSpPr>
          <p:nvPr/>
        </p:nvSpPr>
        <p:spPr bwMode="auto">
          <a:xfrm>
            <a:off x="3500438" y="4143375"/>
            <a:ext cx="1785937" cy="1428750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3492500" y="5589588"/>
            <a:ext cx="2159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492500" y="3716338"/>
            <a:ext cx="0" cy="18732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981700" y="1993900"/>
            <a:ext cx="1782763" cy="431800"/>
          </a:xfrm>
          <a:custGeom>
            <a:avLst/>
            <a:gdLst>
              <a:gd name="connsiteX0" fmla="*/ 0 w 1783830"/>
              <a:gd name="connsiteY0" fmla="*/ 59960 h 432216"/>
              <a:gd name="connsiteX1" fmla="*/ 209863 w 1783830"/>
              <a:gd name="connsiteY1" fmla="*/ 419724 h 432216"/>
              <a:gd name="connsiteX2" fmla="*/ 569627 w 1783830"/>
              <a:gd name="connsiteY2" fmla="*/ 134911 h 432216"/>
              <a:gd name="connsiteX3" fmla="*/ 914400 w 1783830"/>
              <a:gd name="connsiteY3" fmla="*/ 404734 h 432216"/>
              <a:gd name="connsiteX4" fmla="*/ 1229194 w 1783830"/>
              <a:gd name="connsiteY4" fmla="*/ 89941 h 432216"/>
              <a:gd name="connsiteX5" fmla="*/ 1588958 w 1783830"/>
              <a:gd name="connsiteY5" fmla="*/ 299803 h 432216"/>
              <a:gd name="connsiteX6" fmla="*/ 1783830 w 1783830"/>
              <a:gd name="connsiteY6" fmla="*/ 0 h 43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3830" h="432216">
                <a:moveTo>
                  <a:pt x="0" y="59960"/>
                </a:moveTo>
                <a:cubicBezTo>
                  <a:pt x="57462" y="233596"/>
                  <a:pt x="114925" y="407232"/>
                  <a:pt x="209863" y="419724"/>
                </a:cubicBezTo>
                <a:cubicBezTo>
                  <a:pt x="304801" y="432216"/>
                  <a:pt x="452204" y="137409"/>
                  <a:pt x="569627" y="134911"/>
                </a:cubicBezTo>
                <a:cubicBezTo>
                  <a:pt x="687050" y="132413"/>
                  <a:pt x="804472" y="412229"/>
                  <a:pt x="914400" y="404734"/>
                </a:cubicBezTo>
                <a:cubicBezTo>
                  <a:pt x="1024328" y="397239"/>
                  <a:pt x="1116768" y="107429"/>
                  <a:pt x="1229194" y="89941"/>
                </a:cubicBezTo>
                <a:cubicBezTo>
                  <a:pt x="1341620" y="72453"/>
                  <a:pt x="1496519" y="314793"/>
                  <a:pt x="1588958" y="299803"/>
                </a:cubicBezTo>
                <a:cubicBezTo>
                  <a:pt x="1681397" y="284813"/>
                  <a:pt x="1732613" y="142406"/>
                  <a:pt x="1783830" y="0"/>
                </a:cubicBezTo>
              </a:path>
            </a:pathLst>
          </a:custGeom>
          <a:solidFill>
            <a:srgbClr val="FFFF66"/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AutoShape 11"/>
          <p:cNvSpPr>
            <a:spLocks noChangeArrowheads="1"/>
          </p:cNvSpPr>
          <p:nvPr/>
        </p:nvSpPr>
        <p:spPr bwMode="auto">
          <a:xfrm rot="7988826">
            <a:off x="6196013" y="1403350"/>
            <a:ext cx="1276350" cy="1282700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5580063" y="1125538"/>
            <a:ext cx="1223962" cy="1295400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6804025" y="1125538"/>
            <a:ext cx="1368425" cy="1223962"/>
          </a:xfrm>
          <a:prstGeom prst="line">
            <a:avLst/>
          </a:prstGeom>
          <a:noFill/>
          <a:ln w="76200">
            <a:solidFill>
              <a:srgbClr val="F952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6145213" y="4227513"/>
            <a:ext cx="1963737" cy="349250"/>
          </a:xfrm>
          <a:custGeom>
            <a:avLst/>
            <a:gdLst>
              <a:gd name="connsiteX0" fmla="*/ 0 w 1963712"/>
              <a:gd name="connsiteY0" fmla="*/ 0 h 349771"/>
              <a:gd name="connsiteX1" fmla="*/ 239843 w 1963712"/>
              <a:gd name="connsiteY1" fmla="*/ 284813 h 349771"/>
              <a:gd name="connsiteX2" fmla="*/ 524656 w 1963712"/>
              <a:gd name="connsiteY2" fmla="*/ 74951 h 349771"/>
              <a:gd name="connsiteX3" fmla="*/ 914400 w 1963712"/>
              <a:gd name="connsiteY3" fmla="*/ 344774 h 349771"/>
              <a:gd name="connsiteX4" fmla="*/ 1229194 w 1963712"/>
              <a:gd name="connsiteY4" fmla="*/ 44971 h 349771"/>
              <a:gd name="connsiteX5" fmla="*/ 1678899 w 1963712"/>
              <a:gd name="connsiteY5" fmla="*/ 329784 h 349771"/>
              <a:gd name="connsiteX6" fmla="*/ 1963712 w 1963712"/>
              <a:gd name="connsiteY6" fmla="*/ 29981 h 3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3712" h="349771">
                <a:moveTo>
                  <a:pt x="0" y="0"/>
                </a:moveTo>
                <a:cubicBezTo>
                  <a:pt x="76200" y="136160"/>
                  <a:pt x="152400" y="272321"/>
                  <a:pt x="239843" y="284813"/>
                </a:cubicBezTo>
                <a:cubicBezTo>
                  <a:pt x="327286" y="297305"/>
                  <a:pt x="412230" y="64958"/>
                  <a:pt x="524656" y="74951"/>
                </a:cubicBezTo>
                <a:cubicBezTo>
                  <a:pt x="637082" y="84944"/>
                  <a:pt x="796977" y="349771"/>
                  <a:pt x="914400" y="344774"/>
                </a:cubicBezTo>
                <a:cubicBezTo>
                  <a:pt x="1031823" y="339777"/>
                  <a:pt x="1101778" y="47469"/>
                  <a:pt x="1229194" y="44971"/>
                </a:cubicBezTo>
                <a:cubicBezTo>
                  <a:pt x="1356610" y="42473"/>
                  <a:pt x="1556479" y="332282"/>
                  <a:pt x="1678899" y="329784"/>
                </a:cubicBezTo>
                <a:cubicBezTo>
                  <a:pt x="1801319" y="327286"/>
                  <a:pt x="1882515" y="178633"/>
                  <a:pt x="1963712" y="29981"/>
                </a:cubicBezTo>
              </a:path>
            </a:pathLst>
          </a:custGeom>
          <a:solidFill>
            <a:srgbClr val="FFFF66"/>
          </a:solidFill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 rot="7988826">
            <a:off x="6453982" y="3539331"/>
            <a:ext cx="1309688" cy="1419225"/>
          </a:xfrm>
          <a:prstGeom prst="rtTriangl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5795963" y="3284538"/>
            <a:ext cx="1223962" cy="1295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7019925" y="3284538"/>
            <a:ext cx="1368425" cy="122396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0" grpId="0" animBg="1"/>
      <p:bldP spid="31" grpId="0" animBg="1"/>
      <p:bldP spid="35840" grpId="0" animBg="1"/>
      <p:bldP spid="35841" grpId="0" animBg="1"/>
      <p:bldP spid="35842" grpId="0" animBg="1"/>
      <p:bldP spid="35843" grpId="0" animBg="1"/>
      <p:bldP spid="35844" grpId="0" animBg="1"/>
      <p:bldP spid="35845" grpId="0" animBg="1"/>
      <p:bldP spid="35848" grpId="0" animBg="1"/>
      <p:bldP spid="35849" grpId="0" animBg="1"/>
      <p:bldP spid="35855" grpId="0" animBg="1"/>
      <p:bldP spid="27" grpId="0" animBg="1"/>
      <p:bldP spid="26" grpId="0" animBg="1"/>
      <p:bldP spid="35847" grpId="0" animBg="1"/>
      <p:bldP spid="35846" grpId="0" animBg="1"/>
      <p:bldP spid="35853" grpId="0" animBg="1"/>
      <p:bldP spid="35" grpId="0" animBg="1"/>
      <p:bldP spid="36" grpId="0" animBg="1"/>
      <p:bldP spid="35850" grpId="0" animBg="1"/>
      <p:bldP spid="35854" grpId="0" animBg="1"/>
      <p:bldP spid="37" grpId="0" animBg="1"/>
      <p:bldP spid="38" grpId="0" animBg="1"/>
      <p:bldP spid="35856" grpId="0" animBg="1"/>
      <p:bldP spid="35857" grpId="0" animBg="1"/>
      <p:bldP spid="39" grpId="0" animBg="1"/>
      <p:bldP spid="40" grpId="0" animBg="1"/>
      <p:bldP spid="35858" grpId="0" animBg="1"/>
      <p:bldP spid="35859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197</Words>
  <Application>Microsoft Office PowerPoint</Application>
  <PresentationFormat>Экран (4:3)</PresentationFormat>
  <Paragraphs>62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Оформление по умолчанию</vt:lpstr>
      <vt:lpstr>Курсовая работа   Тишиной Светланы Михайловны       </vt:lpstr>
      <vt:lpstr>Презентация PowerPoint</vt:lpstr>
      <vt:lpstr>Тема: Угол</vt:lpstr>
      <vt:lpstr>Как построить угол?</vt:lpstr>
      <vt:lpstr>Презентация PowerPoint</vt:lpstr>
      <vt:lpstr>Как можно показать угол?</vt:lpstr>
      <vt:lpstr>Презентация PowerPoint</vt:lpstr>
      <vt:lpstr>Презентация PowerPoint</vt:lpstr>
      <vt:lpstr>Презентация PowerPoint</vt:lpstr>
      <vt:lpstr>Делаем  новые открытия!</vt:lpstr>
      <vt:lpstr>Итог урока</vt:lpstr>
      <vt:lpstr>Открытие 1</vt:lpstr>
      <vt:lpstr>Открытие 2</vt:lpstr>
      <vt:lpstr>Презентация PowerPoint</vt:lpstr>
      <vt:lpstr>Открытие 3</vt:lpstr>
      <vt:lpstr>Презентация PowerPoint</vt:lpstr>
      <vt:lpstr>Делаем новые открытия!</vt:lpstr>
      <vt:lpstr>Итог урока</vt:lpstr>
      <vt:lpstr>Назовите фигуры и их углы</vt:lpstr>
      <vt:lpstr>МОЛОДЦЫ!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Угол</dc:title>
  <dc:creator>Мама</dc:creator>
  <cp:lastModifiedBy>class237</cp:lastModifiedBy>
  <cp:revision>70</cp:revision>
  <dcterms:created xsi:type="dcterms:W3CDTF">2011-11-17T20:09:02Z</dcterms:created>
  <dcterms:modified xsi:type="dcterms:W3CDTF">2015-06-22T10:43:55Z</dcterms:modified>
</cp:coreProperties>
</file>