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70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однородные члены</c:v>
                </c:pt>
                <c:pt idx="1">
                  <c:v>глаголы</c:v>
                </c:pt>
                <c:pt idx="2">
                  <c:v>имена существительные</c:v>
                </c:pt>
                <c:pt idx="3">
                  <c:v>имена прилагательные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41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однородные члены</c:v>
                </c:pt>
                <c:pt idx="1">
                  <c:v>глаголы</c:v>
                </c:pt>
                <c:pt idx="2">
                  <c:v>имена существительные</c:v>
                </c:pt>
                <c:pt idx="3">
                  <c:v>имена прилагательные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однородные члены</c:v>
                </c:pt>
                <c:pt idx="1">
                  <c:v>глаголы</c:v>
                </c:pt>
                <c:pt idx="2">
                  <c:v>имена существительные</c:v>
                </c:pt>
                <c:pt idx="3">
                  <c:v>имена прилагательные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596352"/>
        <c:axId val="76597888"/>
        <c:axId val="69389376"/>
      </c:bar3DChart>
      <c:catAx>
        <c:axId val="7659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76597888"/>
        <c:crosses val="autoZero"/>
        <c:auto val="1"/>
        <c:lblAlgn val="ctr"/>
        <c:lblOffset val="100"/>
        <c:noMultiLvlLbl val="0"/>
      </c:catAx>
      <c:valAx>
        <c:axId val="7659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96352"/>
        <c:crosses val="autoZero"/>
        <c:crossBetween val="between"/>
      </c:valAx>
      <c:serAx>
        <c:axId val="69389376"/>
        <c:scaling>
          <c:orientation val="minMax"/>
        </c:scaling>
        <c:delete val="1"/>
        <c:axPos val="b"/>
        <c:majorTickMark val="out"/>
        <c:minorTickMark val="none"/>
        <c:tickLblPos val="nextTo"/>
        <c:crossAx val="765978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832A3-F393-4AEE-B1C8-A868407BCCEA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28C9-4676-4E5A-8DB0-0314AFAB3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DDC7-170C-4E1B-B3A5-DF947D4568C6}" type="datetime1">
              <a:rPr lang="ru-RU" smtClean="0"/>
              <a:t>06.12.2014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5EEC-75BD-46A2-ACE8-D04B2EB00AAC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958A-9DC5-404F-AD29-7D6632C25702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C7C6C0-DE37-4986-A06C-C29F40B84C92}" type="datetime1">
              <a:rPr lang="ru-RU" smtClean="0"/>
              <a:t>06.12.2014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EC08-0623-4767-8003-C79C1905CFCE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273-97CE-4E83-A93D-F8B65A1F301A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E415-AACF-4810-BBB9-D45E079EC481}" type="datetime1">
              <a:rPr lang="ru-RU" smtClean="0"/>
              <a:t>06.12.2014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2AFB-5626-496D-8834-2239AB47F039}" type="datetime1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CCCC-6C31-4148-AEA3-E19F792F4FE6}" type="datetime1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A7962E-3F6F-46B8-B058-03DF8278CA0F}" type="datetime1">
              <a:rPr lang="ru-RU" smtClean="0"/>
              <a:t>06.12.2014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ECE-BA47-42ED-A613-693271B3257A}" type="datetime1">
              <a:rPr lang="ru-RU" smtClean="0"/>
              <a:t>06.12.2014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B1B81F-CD55-47CD-B7B1-1822C93234DE}" type="datetime1">
              <a:rPr lang="ru-RU" smtClean="0"/>
              <a:t>06.12.2014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7BBF65-30E4-4DE4-A253-28C0502030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22-13.ru/belk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liveinternet.ru/users/lexa_pankoff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kupisumke.ru/tajg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eti.vse56.ru/site10207/1209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077072"/>
            <a:ext cx="4248472" cy="2232248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Подготовила учитель начальных классов: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Кубарева</a:t>
            </a:r>
            <a:r>
              <a:rPr lang="ru-RU" dirty="0" smtClean="0">
                <a:solidFill>
                  <a:srgbClr val="0070C0"/>
                </a:solidFill>
              </a:rPr>
              <a:t> Елена Михайловна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448271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Урок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русского языка в 4 классе по теме: «Текст- описание».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сова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35597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Заполните  свой оценочный лист: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77015"/>
              </p:ext>
            </p:extLst>
          </p:nvPr>
        </p:nvGraphicFramePr>
        <p:xfrm>
          <a:off x="971600" y="2420888"/>
          <a:ext cx="6984776" cy="3080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Этапы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Справился быстро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и верно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Справился с трудом,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но верно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Не справился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Словарная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работа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5400" dirty="0" smtClean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5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Исследование текста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Составление текста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1308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Тайга</a:t>
            </a:r>
            <a:r>
              <a:rPr lang="ru-RU" b="1" dirty="0">
                <a:solidFill>
                  <a:srgbClr val="7030A0"/>
                </a:solidFill>
              </a:rPr>
              <a:t> — </a:t>
            </a:r>
            <a:r>
              <a:rPr lang="ru-RU" b="1" dirty="0">
                <a:solidFill>
                  <a:srgbClr val="FF0000"/>
                </a:solidFill>
              </a:rPr>
              <a:t>самая большая </a:t>
            </a:r>
            <a:r>
              <a:rPr lang="ru-RU" b="1" dirty="0">
                <a:solidFill>
                  <a:srgbClr val="7030A0"/>
                </a:solidFill>
              </a:rPr>
              <a:t>по </a:t>
            </a:r>
            <a:r>
              <a:rPr lang="ru-RU" b="1" dirty="0">
                <a:solidFill>
                  <a:srgbClr val="00B050"/>
                </a:solidFill>
              </a:rPr>
              <a:t>площади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ландшафтная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зона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России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, её </a:t>
            </a:r>
            <a:r>
              <a:rPr lang="ru-RU" b="1" dirty="0">
                <a:solidFill>
                  <a:srgbClr val="00B050"/>
                </a:solidFill>
              </a:rPr>
              <a:t>площадь</a:t>
            </a:r>
            <a:r>
              <a:rPr lang="ru-RU" b="1" dirty="0">
                <a:solidFill>
                  <a:srgbClr val="7030A0"/>
                </a:solidFill>
              </a:rPr>
              <a:t> составляет 15 млн км². </a:t>
            </a:r>
            <a:r>
              <a:rPr lang="ru-RU" b="1" dirty="0">
                <a:solidFill>
                  <a:srgbClr val="FF0000"/>
                </a:solidFill>
              </a:rPr>
              <a:t>Таёжные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зоны России </a:t>
            </a:r>
            <a:r>
              <a:rPr lang="ru-RU" b="1" dirty="0">
                <a:solidFill>
                  <a:srgbClr val="7030A0"/>
                </a:solidFill>
              </a:rPr>
              <a:t>стали формироваться ещё до </a:t>
            </a:r>
            <a:r>
              <a:rPr lang="ru-RU" b="1" dirty="0">
                <a:solidFill>
                  <a:srgbClr val="00B050"/>
                </a:solidFill>
              </a:rPr>
              <a:t>наступления </a:t>
            </a:r>
            <a:r>
              <a:rPr lang="ru-RU" b="1" dirty="0" smtClean="0">
                <a:solidFill>
                  <a:srgbClr val="00B050"/>
                </a:solidFill>
              </a:rPr>
              <a:t>ледников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>
                <a:solidFill>
                  <a:srgbClr val="7030A0"/>
                </a:solidFill>
              </a:rPr>
              <a:t>Для </a:t>
            </a:r>
            <a:r>
              <a:rPr lang="ru-RU" b="1" dirty="0">
                <a:solidFill>
                  <a:srgbClr val="00B050"/>
                </a:solidFill>
              </a:rPr>
              <a:t>тайги</a:t>
            </a:r>
            <a:r>
              <a:rPr lang="ru-RU" b="1" dirty="0">
                <a:solidFill>
                  <a:srgbClr val="7030A0"/>
                </a:solidFill>
              </a:rPr>
              <a:t> характерны: </a:t>
            </a:r>
            <a:r>
              <a:rPr lang="ru-RU" b="1" dirty="0">
                <a:solidFill>
                  <a:srgbClr val="FF0000"/>
                </a:solidFill>
              </a:rPr>
              <a:t>продолжительная суровая </a:t>
            </a:r>
            <a:r>
              <a:rPr lang="ru-RU" b="1" dirty="0">
                <a:solidFill>
                  <a:srgbClr val="00B050"/>
                </a:solidFill>
              </a:rPr>
              <a:t>зима</a:t>
            </a:r>
            <a:r>
              <a:rPr lang="ru-RU" b="1" dirty="0">
                <a:solidFill>
                  <a:srgbClr val="7030A0"/>
                </a:solidFill>
              </a:rPr>
              <a:t> с </a:t>
            </a:r>
            <a:r>
              <a:rPr lang="ru-RU" b="1" dirty="0">
                <a:solidFill>
                  <a:srgbClr val="FF0000"/>
                </a:solidFill>
              </a:rPr>
              <a:t>глубоким рыхлым </a:t>
            </a:r>
            <a:r>
              <a:rPr lang="ru-RU" b="1" dirty="0">
                <a:solidFill>
                  <a:srgbClr val="00B050"/>
                </a:solidFill>
              </a:rPr>
              <a:t>снегом</a:t>
            </a:r>
            <a:r>
              <a:rPr lang="ru-RU" b="1" dirty="0">
                <a:solidFill>
                  <a:srgbClr val="7030A0"/>
                </a:solidFill>
              </a:rPr>
              <a:t> и </a:t>
            </a:r>
            <a:r>
              <a:rPr lang="ru-RU" b="1" dirty="0">
                <a:solidFill>
                  <a:srgbClr val="00B050"/>
                </a:solidFill>
              </a:rPr>
              <a:t>ветром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знойное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лето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труднопроходимые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чащи, наличие </a:t>
            </a:r>
            <a:r>
              <a:rPr lang="ru-RU" b="1" dirty="0">
                <a:solidFill>
                  <a:srgbClr val="FF0000"/>
                </a:solidFill>
              </a:rPr>
              <a:t>хищных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зверей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огромное </a:t>
            </a:r>
            <a:r>
              <a:rPr lang="ru-RU" b="1" dirty="0">
                <a:solidFill>
                  <a:srgbClr val="00B050"/>
                </a:solidFill>
              </a:rPr>
              <a:t>количество комаров </a:t>
            </a:r>
            <a:r>
              <a:rPr lang="ru-RU" b="1" dirty="0">
                <a:solidFill>
                  <a:srgbClr val="7030A0"/>
                </a:solidFill>
              </a:rPr>
              <a:t>и </a:t>
            </a:r>
            <a:r>
              <a:rPr lang="ru-RU" b="1" dirty="0">
                <a:solidFill>
                  <a:srgbClr val="00B050"/>
                </a:solidFill>
              </a:rPr>
              <a:t>мошек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>
                <a:solidFill>
                  <a:srgbClr val="FF0000"/>
                </a:solidFill>
              </a:rPr>
              <a:t>летний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период</a:t>
            </a:r>
          </a:p>
          <a:p>
            <a:r>
              <a:rPr lang="ru-RU" b="1" dirty="0">
                <a:solidFill>
                  <a:srgbClr val="00B050"/>
                </a:solidFill>
              </a:rPr>
              <a:t>Тайга </a:t>
            </a:r>
            <a:r>
              <a:rPr lang="ru-RU" b="1" dirty="0">
                <a:solidFill>
                  <a:srgbClr val="7030A0"/>
                </a:solidFill>
              </a:rPr>
              <a:t>делится на три  </a:t>
            </a:r>
            <a:r>
              <a:rPr lang="ru-RU" b="1" dirty="0">
                <a:solidFill>
                  <a:srgbClr val="00B050"/>
                </a:solidFill>
              </a:rPr>
              <a:t>зоны</a:t>
            </a:r>
            <a:r>
              <a:rPr lang="ru-RU" b="1" dirty="0">
                <a:solidFill>
                  <a:srgbClr val="7030A0"/>
                </a:solidFill>
              </a:rPr>
              <a:t> по </a:t>
            </a:r>
            <a:r>
              <a:rPr lang="ru-RU" b="1" dirty="0">
                <a:solidFill>
                  <a:srgbClr val="00B050"/>
                </a:solidFill>
              </a:rPr>
              <a:t>характеру растительности</a:t>
            </a:r>
            <a:r>
              <a:rPr lang="ru-RU" b="1" dirty="0">
                <a:solidFill>
                  <a:srgbClr val="7030A0"/>
                </a:solidFill>
              </a:rPr>
              <a:t>: </a:t>
            </a:r>
            <a:r>
              <a:rPr lang="ru-RU" b="1" dirty="0">
                <a:solidFill>
                  <a:srgbClr val="FF0000"/>
                </a:solidFill>
              </a:rPr>
              <a:t>южную, среднюю и северную</a:t>
            </a:r>
            <a:r>
              <a:rPr lang="ru-RU" b="1" dirty="0">
                <a:solidFill>
                  <a:srgbClr val="7030A0"/>
                </a:solidFill>
              </a:rPr>
              <a:t>. В </a:t>
            </a:r>
            <a:r>
              <a:rPr lang="ru-RU" b="1" dirty="0">
                <a:solidFill>
                  <a:srgbClr val="FF0000"/>
                </a:solidFill>
              </a:rPr>
              <a:t>северной </a:t>
            </a:r>
            <a:r>
              <a:rPr lang="ru-RU" b="1" dirty="0">
                <a:solidFill>
                  <a:srgbClr val="00B050"/>
                </a:solidFill>
              </a:rPr>
              <a:t>тайге</a:t>
            </a:r>
            <a:r>
              <a:rPr lang="ru-RU" b="1" dirty="0">
                <a:solidFill>
                  <a:srgbClr val="7030A0"/>
                </a:solidFill>
              </a:rPr>
              <a:t> преобладают </a:t>
            </a:r>
            <a:r>
              <a:rPr lang="ru-RU" b="1" dirty="0">
                <a:solidFill>
                  <a:srgbClr val="FF0000"/>
                </a:solidFill>
              </a:rPr>
              <a:t>низкорослые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ели</a:t>
            </a:r>
            <a:r>
              <a:rPr lang="ru-RU" b="1" dirty="0">
                <a:solidFill>
                  <a:srgbClr val="7030A0"/>
                </a:solidFill>
              </a:rPr>
              <a:t> и </a:t>
            </a:r>
            <a:r>
              <a:rPr lang="ru-RU" b="1" dirty="0" smtClean="0">
                <a:solidFill>
                  <a:srgbClr val="00B050"/>
                </a:solidFill>
              </a:rPr>
              <a:t>сосны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>
                <a:solidFill>
                  <a:srgbClr val="7030A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средней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тайге</a:t>
            </a:r>
            <a:r>
              <a:rPr lang="ru-RU" b="1" dirty="0">
                <a:solidFill>
                  <a:srgbClr val="7030A0"/>
                </a:solidFill>
              </a:rPr>
              <a:t> растут в основном </a:t>
            </a:r>
            <a:r>
              <a:rPr lang="ru-RU" b="1" dirty="0">
                <a:solidFill>
                  <a:srgbClr val="00B050"/>
                </a:solidFill>
              </a:rPr>
              <a:t>ельники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>
                <a:solidFill>
                  <a:srgbClr val="00B050"/>
                </a:solidFill>
              </a:rPr>
              <a:t>Растительность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южной </a:t>
            </a:r>
            <a:r>
              <a:rPr lang="ru-RU" b="1" dirty="0">
                <a:solidFill>
                  <a:srgbClr val="00B050"/>
                </a:solidFill>
              </a:rPr>
              <a:t>тайги</a:t>
            </a:r>
            <a:r>
              <a:rPr lang="ru-RU" b="1" dirty="0">
                <a:solidFill>
                  <a:srgbClr val="7030A0"/>
                </a:solidFill>
              </a:rPr>
              <a:t> значительно более </a:t>
            </a:r>
            <a:r>
              <a:rPr lang="ru-RU" b="1" dirty="0">
                <a:solidFill>
                  <a:srgbClr val="FF0000"/>
                </a:solidFill>
              </a:rPr>
              <a:t>разнообразна.</a:t>
            </a:r>
          </a:p>
          <a:p>
            <a:r>
              <a:rPr lang="ru-RU" b="1" dirty="0">
                <a:solidFill>
                  <a:srgbClr val="00B050"/>
                </a:solidFill>
              </a:rPr>
              <a:t>Тайгу Евразии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главным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образом массивы </a:t>
            </a:r>
            <a:r>
              <a:rPr lang="ru-RU" b="1" dirty="0">
                <a:solidFill>
                  <a:srgbClr val="FF0000"/>
                </a:solidFill>
              </a:rPr>
              <a:t>сибирской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тайги</a:t>
            </a:r>
            <a:r>
              <a:rPr lang="ru-RU" b="1" dirty="0">
                <a:solidFill>
                  <a:srgbClr val="7030A0"/>
                </a:solidFill>
              </a:rPr>
              <a:t>, называют </a:t>
            </a:r>
            <a:r>
              <a:rPr lang="ru-RU" b="1" dirty="0">
                <a:solidFill>
                  <a:srgbClr val="FF0000"/>
                </a:solidFill>
              </a:rPr>
              <a:t>зелёным </a:t>
            </a:r>
            <a:r>
              <a:rPr lang="ru-RU" b="1" dirty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лекарем» планеты</a:t>
            </a:r>
            <a:r>
              <a:rPr lang="ru-RU" b="1" dirty="0">
                <a:solidFill>
                  <a:srgbClr val="7030A0"/>
                </a:solidFill>
              </a:rPr>
              <a:t>, так как от этих </a:t>
            </a:r>
            <a:r>
              <a:rPr lang="ru-RU" b="1" dirty="0">
                <a:solidFill>
                  <a:srgbClr val="00B050"/>
                </a:solidFill>
              </a:rPr>
              <a:t>лесов</a:t>
            </a:r>
            <a:r>
              <a:rPr lang="ru-RU" b="1" dirty="0">
                <a:solidFill>
                  <a:srgbClr val="7030A0"/>
                </a:solidFill>
              </a:rPr>
              <a:t> зависит </a:t>
            </a:r>
            <a:r>
              <a:rPr lang="ru-RU" b="1" dirty="0">
                <a:solidFill>
                  <a:srgbClr val="FF0000"/>
                </a:solidFill>
              </a:rPr>
              <a:t>кислородный</a:t>
            </a:r>
            <a:r>
              <a:rPr lang="ru-RU" b="1" dirty="0">
                <a:solidFill>
                  <a:srgbClr val="7030A0"/>
                </a:solidFill>
              </a:rPr>
              <a:t> и </a:t>
            </a:r>
            <a:r>
              <a:rPr lang="ru-RU" b="1" dirty="0">
                <a:solidFill>
                  <a:srgbClr val="FF0000"/>
                </a:solidFill>
              </a:rPr>
              <a:t>углеродный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баланс </a:t>
            </a:r>
            <a:r>
              <a:rPr lang="ru-RU" b="1" dirty="0">
                <a:solidFill>
                  <a:srgbClr val="FF0000"/>
                </a:solidFill>
              </a:rPr>
              <a:t>приземного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слоя атмосферы.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Тайга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05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55060"/>
              </p:ext>
            </p:extLst>
          </p:nvPr>
        </p:nvGraphicFramePr>
        <p:xfrm>
          <a:off x="457200" y="1700808"/>
          <a:ext cx="7139136" cy="439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Текст- описание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0744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7238" y="1124744"/>
            <a:ext cx="8249217" cy="500404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Стили речи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1484784"/>
            <a:ext cx="367240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Научный:</a:t>
            </a:r>
            <a:endParaRPr lang="ru-RU" sz="4000" dirty="0"/>
          </a:p>
        </p:txBody>
      </p:sp>
      <p:sp>
        <p:nvSpPr>
          <p:cNvPr id="7" name="Овал 6"/>
          <p:cNvSpPr/>
          <p:nvPr/>
        </p:nvSpPr>
        <p:spPr>
          <a:xfrm>
            <a:off x="5004048" y="1484784"/>
            <a:ext cx="33123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rgbClr val="002060"/>
                </a:solidFill>
              </a:rPr>
              <a:t>Бытовой:</a:t>
            </a:r>
          </a:p>
        </p:txBody>
      </p:sp>
      <p:cxnSp>
        <p:nvCxnSpPr>
          <p:cNvPr id="9" name="Прямая со стрелкой 8"/>
          <p:cNvCxnSpPr>
            <a:stCxn id="3" idx="2"/>
            <a:endCxn id="3" idx="2"/>
          </p:cNvCxnSpPr>
          <p:nvPr/>
        </p:nvCxnSpPr>
        <p:spPr>
          <a:xfrm>
            <a:off x="4572000" y="112474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83568" y="3212976"/>
            <a:ext cx="331236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Ясность и точность изложения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Отсутствие сравнений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Наличие обобщающих слов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Отсутствие местоимений и глаголов 1 и 2 лица ед. ч.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212976"/>
            <a:ext cx="331236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Свободное употребление любых частей речи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Частое употребление глаголов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Наличие </a:t>
            </a:r>
            <a:r>
              <a:rPr lang="ru-RU" sz="2000" b="1" dirty="0" smtClean="0">
                <a:solidFill>
                  <a:srgbClr val="002060"/>
                </a:solidFill>
              </a:rPr>
              <a:t>сравнений, </a:t>
            </a:r>
            <a:r>
              <a:rPr lang="ru-RU" sz="2000" b="1" dirty="0" smtClean="0">
                <a:solidFill>
                  <a:srgbClr val="002060"/>
                </a:solidFill>
              </a:rPr>
              <a:t>оборотов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923758">
            <a:off x="4651033" y="981744"/>
            <a:ext cx="754233" cy="824889"/>
          </a:xfrm>
          <a:prstGeom prst="downArrow">
            <a:avLst>
              <a:gd name="adj1" fmla="val 39574"/>
              <a:gd name="adj2" fmla="val 47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952809">
            <a:off x="3628020" y="989013"/>
            <a:ext cx="583115" cy="765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75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ременность длится от 38 до 44 дней.  У обыкновенной белки в одном выводке бывает от.">
            <a:hlinkClick r:id="rId2" tooltip="&quot;Беременность длится от 38 до 44 дней.  У обыкновенной белки в одном выводке бывает от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3888431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тегория.  Белки!и всё что мы про них не знали!  10 ноября 2009 Просмотров: 2742.">
            <a:hlinkClick r:id="rId2" tooltip="&quot;Категория.  Белки!и всё что мы про них не знали!  10 ноября 2009 Просмотров: 2742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077"/>
            <a:ext cx="3600400" cy="291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Спасибо Кузя!Американские белки прикольные-без кисточек на ухах))а еще умиляет...">
            <a:hlinkClick r:id="rId2" tooltip="&quot;Спасибо Кузя!Американские белки прикольные-без кисточек на ухах))а еще умиляет...&quot;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1" y="3429000"/>
            <a:ext cx="3930667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Животный мир :: Белки фото 15.">
            <a:hlinkClick r:id="rId2" tooltip="&quot;Животный мир :: Белки фото 15.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88432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70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12976"/>
            <a:ext cx="5050904" cy="30963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Молодцы!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Спасибо за урок!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review-image" descr="http://av.li.ru/644/1660644_11366532.gif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966442" cy="301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красив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бав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2520280" cy="22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emclub.ru/best/34374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61" y="692695"/>
            <a:ext cx="2520280" cy="22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09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Учебные</a:t>
            </a:r>
            <a:r>
              <a:rPr lang="ru-RU" dirty="0" smtClean="0">
                <a:solidFill>
                  <a:srgbClr val="7030A0"/>
                </a:solidFill>
              </a:rPr>
              <a:t>: - повторить виды текста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- повторить части речи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- повторить литературные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</a:t>
            </a:r>
            <a:r>
              <a:rPr lang="ru-RU" dirty="0" err="1" smtClean="0">
                <a:solidFill>
                  <a:srgbClr val="7030A0"/>
                </a:solidFill>
              </a:rPr>
              <a:t>термины:сравнение</a:t>
            </a:r>
            <a:r>
              <a:rPr lang="ru-RU" dirty="0" smtClean="0">
                <a:solidFill>
                  <a:srgbClr val="7030A0"/>
                </a:solidFill>
              </a:rPr>
              <a:t>. олицетворение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Развивающие</a:t>
            </a:r>
            <a:r>
              <a:rPr lang="ru-RU" dirty="0" smtClean="0">
                <a:solidFill>
                  <a:srgbClr val="7030A0"/>
                </a:solidFill>
              </a:rPr>
              <a:t>: - развивать коммуникативные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умения,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- развивать мышление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Воспитывающие</a:t>
            </a:r>
            <a:r>
              <a:rPr lang="ru-RU" dirty="0" smtClean="0">
                <a:solidFill>
                  <a:srgbClr val="7030A0"/>
                </a:solidFill>
              </a:rPr>
              <a:t>: прививать чувство ответственности при работе в группах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22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6805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Передо мной игрушка из дерева- конек. Он маленький, вместо ног колесики. Игрушка темно-коричневая, местами темно-зеленая, с ярким орнаментом. Спинка у конька похожа на волны в море или океане. А глаза черные, сверкающие.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Информативность</a:t>
            </a:r>
            <a:r>
              <a:rPr lang="ru-RU" dirty="0" smtClean="0">
                <a:solidFill>
                  <a:srgbClr val="7030A0"/>
                </a:solidFill>
              </a:rPr>
              <a:t>- несет определенную информацию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Связность</a:t>
            </a:r>
            <a:r>
              <a:rPr lang="ru-RU" dirty="0" smtClean="0">
                <a:solidFill>
                  <a:srgbClr val="7030A0"/>
                </a:solidFill>
              </a:rPr>
              <a:t>- все предложения связаны по смыслу и грамматически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Членимост</a:t>
            </a:r>
            <a:r>
              <a:rPr lang="ru-RU" dirty="0" err="1" smtClean="0">
                <a:solidFill>
                  <a:srgbClr val="7030A0"/>
                </a:solidFill>
              </a:rPr>
              <a:t>ь</a:t>
            </a:r>
            <a:r>
              <a:rPr lang="ru-RU" dirty="0" smtClean="0">
                <a:solidFill>
                  <a:srgbClr val="7030A0"/>
                </a:solidFill>
              </a:rPr>
              <a:t>- текст всегда делится на абзацы, абзацы на предложения.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Ситуативность</a:t>
            </a:r>
            <a:r>
              <a:rPr lang="ru-RU" dirty="0" smtClean="0">
                <a:solidFill>
                  <a:srgbClr val="7030A0"/>
                </a:solidFill>
              </a:rPr>
              <a:t>- соотнесен с реальной ситуацией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Имееет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общую тему </a:t>
            </a:r>
            <a:r>
              <a:rPr lang="ru-RU" dirty="0" smtClean="0">
                <a:solidFill>
                  <a:srgbClr val="7030A0"/>
                </a:solidFill>
              </a:rPr>
              <a:t>и основную мысль.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Признаки текста: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ugaga.net.ru/ege/rus/theory/30.files/image001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8208912" cy="53285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блудившийся в Бурятии мальчик самостоятельно выбрался из тайги.">
            <a:hlinkClick r:id="rId2" tooltip="&quot;Заблудившийся в Бурятии мальчик самостоятельно выбрался из тайги.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280920" cy="561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upload.wikimedia.org/wikipedia/commons/2/29/Archangelsk_taig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59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Тайга — самая большая по площади ландшафтная зона </a:t>
            </a:r>
            <a:r>
              <a:rPr lang="ru-RU" b="1" dirty="0" smtClean="0">
                <a:solidFill>
                  <a:srgbClr val="7030A0"/>
                </a:solidFill>
              </a:rPr>
              <a:t>России </a:t>
            </a:r>
            <a:r>
              <a:rPr lang="ru-RU" b="1" dirty="0" smtClean="0">
                <a:solidFill>
                  <a:srgbClr val="7030A0"/>
                </a:solidFill>
              </a:rPr>
              <a:t>, её площадь составляет 15 млн км². Таёжные зоны России стали формироваться ещё до наступления </a:t>
            </a:r>
            <a:r>
              <a:rPr lang="ru-RU" b="1" dirty="0" smtClean="0">
                <a:solidFill>
                  <a:srgbClr val="7030A0"/>
                </a:solidFill>
              </a:rPr>
              <a:t>ледников. </a:t>
            </a:r>
            <a:r>
              <a:rPr lang="ru-RU" b="1" dirty="0" smtClean="0">
                <a:solidFill>
                  <a:srgbClr val="7030A0"/>
                </a:solidFill>
              </a:rPr>
              <a:t>Для тайги характерны: продолжительная суровая зима с глубоким рыхлым снегом и ветром, знойное лето, труднопроходимые чащи, наличие хищных зверей, огромное количество комаров и мошек в летний период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Тайга делится на три  зоны по характеру растительности: южную, среднюю и северную. В северной тайге преобладают низкорослые ели и </a:t>
            </a:r>
            <a:r>
              <a:rPr lang="ru-RU" b="1" dirty="0" smtClean="0">
                <a:solidFill>
                  <a:srgbClr val="7030A0"/>
                </a:solidFill>
              </a:rPr>
              <a:t>сосны, </a:t>
            </a:r>
            <a:r>
              <a:rPr lang="ru-RU" b="1" dirty="0" smtClean="0">
                <a:solidFill>
                  <a:srgbClr val="7030A0"/>
                </a:solidFill>
              </a:rPr>
              <a:t>в средней тайге растут в основном ельники. Растительность южной тайги значительно более разнообразна.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Тайгу Евразии, главным образом массивы сибирской тайги, называют зелёным «лекарем» планеты, так как от этих лесов зависит кислородный и углеродный баланс приземного слоя атмосферы.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Тайга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2348880"/>
            <a:ext cx="4320480" cy="302433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Ландшафт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Ледник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Массив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Лекарь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1104" cy="147640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Объясните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review-image" descr="http://deti.vse56.ru/files/client/10207/private/logo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52028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BF65-30E4-4DE4-A253-28C0502030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05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374</TotalTime>
  <Words>237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Урок русского языка в 4 классе по теме: «Текст- описание».</vt:lpstr>
      <vt:lpstr>Цели:</vt:lpstr>
      <vt:lpstr>Передо мной игрушка из дерева- конек. Он маленький, вместо ног колесики. Игрушка темно-коричневая, местами темно-зеленая, с ярким орнаментом. Спинка у конька похожа на волны в море или океане. А глаза черные, сверкающие.</vt:lpstr>
      <vt:lpstr>Признаки текста:</vt:lpstr>
      <vt:lpstr>Презентация PowerPoint</vt:lpstr>
      <vt:lpstr>Презентация PowerPoint</vt:lpstr>
      <vt:lpstr>Презентация PowerPoint</vt:lpstr>
      <vt:lpstr>Тайга.</vt:lpstr>
      <vt:lpstr>Объясните:</vt:lpstr>
      <vt:lpstr>Заполните  свой оценочный лист:</vt:lpstr>
      <vt:lpstr>Тайга.</vt:lpstr>
      <vt:lpstr>Текст- описание</vt:lpstr>
      <vt:lpstr>Стили речи</vt:lpstr>
      <vt:lpstr>Презентация PowerPoint</vt:lpstr>
      <vt:lpstr>Молодцы!  Спасибо за урок!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4 классе по теме: «Текст- описание».</dc:title>
  <dc:creator>Елена</dc:creator>
  <cp:lastModifiedBy>Елена</cp:lastModifiedBy>
  <cp:revision>29</cp:revision>
  <dcterms:created xsi:type="dcterms:W3CDTF">2014-12-03T17:09:38Z</dcterms:created>
  <dcterms:modified xsi:type="dcterms:W3CDTF">2014-12-06T15:15:32Z</dcterms:modified>
</cp:coreProperties>
</file>