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43E8-ACBE-48A0-8FB7-B5DEC4DDD840}" type="datetimeFigureOut">
              <a:rPr lang="ru-RU" smtClean="0"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5C3C-D6F4-41CA-88D6-1431FB4798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260/16969765.208/0_8d29a_f23ca638_orig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g-fotki.yandex.ru/get/9814/134091466.18a/0_fadf2_4216466e_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drawing.ru/terms-and-concepts/2254-art-for-art" TargetMode="External"/><Relationship Id="rId2" Type="http://schemas.openxmlformats.org/officeDocument/2006/relationships/hyperlink" Target="http://www.art-drawing.ru/history-of-cul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-drawing.ru/terms-and-concepts/2258-ismail-samani-mausoleu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-drawing.ru/terms-and-concepts/2579-portrait" TargetMode="External"/><Relationship Id="rId3" Type="http://schemas.openxmlformats.org/officeDocument/2006/relationships/hyperlink" Target="http://www.art-drawing.ru/terms-and-concepts/2611-relief" TargetMode="External"/><Relationship Id="rId7" Type="http://schemas.openxmlformats.org/officeDocument/2006/relationships/hyperlink" Target="http://www.art-drawing.ru/terms-and-concepts/2014-genre" TargetMode="External"/><Relationship Id="rId2" Type="http://schemas.openxmlformats.org/officeDocument/2006/relationships/hyperlink" Target="http://www.art-drawing.ru/terms-and-concepts/2286-pic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-drawing.ru/terms-and-concepts/2137-graphike" TargetMode="External"/><Relationship Id="rId11" Type="http://schemas.openxmlformats.org/officeDocument/2006/relationships/hyperlink" Target="http://www.art-drawing.ru/terms-and-concepts/1984-battle-genre" TargetMode="External"/><Relationship Id="rId5" Type="http://schemas.openxmlformats.org/officeDocument/2006/relationships/hyperlink" Target="http://www.art-drawing.ru/terms-and-concepts/2426-miniature" TargetMode="External"/><Relationship Id="rId10" Type="http://schemas.openxmlformats.org/officeDocument/2006/relationships/hyperlink" Target="http://www.art-drawing.ru/terms-and-concepts/2545-landscape" TargetMode="External"/><Relationship Id="rId4" Type="http://schemas.openxmlformats.org/officeDocument/2006/relationships/hyperlink" Target="http://www.art-drawing.ru/terms-and-concepts/2668-sculptura" TargetMode="External"/><Relationship Id="rId9" Type="http://schemas.openxmlformats.org/officeDocument/2006/relationships/hyperlink" Target="http://www.art-drawing.ru/terms-and-concepts/2329-composit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467544" y="2348880"/>
            <a:ext cx="7917950" cy="3658048"/>
            <a:chOff x="1241228" y="1943035"/>
            <a:chExt cx="6906066" cy="516676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41228" y="1943035"/>
              <a:ext cx="6783010" cy="4042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Историческая тема в искусстве. Творчество </a:t>
              </a:r>
              <a:r>
                <a:rPr lang="ru-RU" sz="60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В.И.Сурикова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62591" y="6196901"/>
              <a:ext cx="5084703" cy="912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Урок ИЗО в 7классе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Учитель: Сизоненко Л.А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.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266" name="Picture 2" descr="http://art-ru.info/galleries/Artists/Surikov/Surikov-1885-Portret-O.-V.-Surikovo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2093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tvek.ru/surikov/surikov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12768" cy="35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764704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66"/>
                </a:solidFill>
              </a:rPr>
              <a:t>"БОЯРЫНЯ МОРОЗОВА"</a:t>
            </a:r>
          </a:p>
        </p:txBody>
      </p:sp>
    </p:spTree>
    <p:extLst>
      <p:ext uri="{BB962C8B-B14F-4D97-AF65-F5344CB8AC3E}">
        <p14:creationId xmlns:p14="http://schemas.microsoft.com/office/powerpoint/2010/main" val="199212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t-assorty.ru/uploads/posts/2012-05/1336723096_menshikov-v-berez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5429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620688"/>
            <a:ext cx="3460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66"/>
                </a:solidFill>
              </a:rPr>
              <a:t>"Меншиков в Березове"</a:t>
            </a:r>
          </a:p>
        </p:txBody>
      </p:sp>
    </p:spTree>
    <p:extLst>
      <p:ext uri="{BB962C8B-B14F-4D97-AF65-F5344CB8AC3E}">
        <p14:creationId xmlns:p14="http://schemas.microsoft.com/office/powerpoint/2010/main" val="223908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Всем этим трем картинам живописца не уступает и полотно Сурикова "Взятие снежного городка</a:t>
            </a:r>
            <a:r>
              <a:rPr lang="ru-RU" dirty="0" smtClean="0"/>
              <a:t>".</a:t>
            </a:r>
          </a:p>
          <a:p>
            <a:r>
              <a:rPr lang="ru-RU" dirty="0"/>
              <a:t>Картина "Взятие снежного городка" (1891, Русский музей) посвящена уже целиком современной народной жизни – масленичной игре, представленной как веселая и всё же сокрушительно-грозная стихия.</a:t>
            </a:r>
          </a:p>
        </p:txBody>
      </p:sp>
    </p:spTree>
    <p:extLst>
      <p:ext uri="{BB962C8B-B14F-4D97-AF65-F5344CB8AC3E}">
        <p14:creationId xmlns:p14="http://schemas.microsoft.com/office/powerpoint/2010/main" val="58459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rtvek.ru/surikov/surikov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8463"/>
            <a:ext cx="7584834" cy="39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836712"/>
            <a:ext cx="4345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66"/>
                </a:solidFill>
              </a:rPr>
              <a:t>"ВЗЯТИЕ СНЕЖНОГО ГОРОДКА"</a:t>
            </a:r>
          </a:p>
        </p:txBody>
      </p:sp>
    </p:spTree>
    <p:extLst>
      <p:ext uri="{BB962C8B-B14F-4D97-AF65-F5344CB8AC3E}">
        <p14:creationId xmlns:p14="http://schemas.microsoft.com/office/powerpoint/2010/main" val="19297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Последующие «хоровые» полотна ("Покорение Сибири Ермаком", 1895; "Переход Суворова через Альпы", 1899; "Степан Разин", 1903–1907; все картины в Русском музее) уже представляют определенного рода спад. Эпические сцены экспансии России в Сибири, антифранцузской кампании в Швейцарских Альпах и, наконец, эпизод из жизни любимого героя народных песен написаны виртуозно, но уже без того сложного и </a:t>
            </a:r>
            <a:r>
              <a:rPr lang="ru-RU" dirty="0" err="1"/>
              <a:t>полифоничного</a:t>
            </a:r>
            <a:r>
              <a:rPr lang="ru-RU" dirty="0"/>
              <a:t> драматизма, который отличает лучшие произведения мастера.</a:t>
            </a:r>
          </a:p>
        </p:txBody>
      </p:sp>
    </p:spTree>
    <p:extLst>
      <p:ext uri="{BB962C8B-B14F-4D97-AF65-F5344CB8AC3E}">
        <p14:creationId xmlns:p14="http://schemas.microsoft.com/office/powerpoint/2010/main" val="408070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tvek.ru/surikov/surikov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128792" cy="387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3637" y="764704"/>
            <a:ext cx="486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66"/>
                </a:solidFill>
              </a:rPr>
              <a:t>"ЗАВОЕВАНИЕ СИБИРИ ЕРМАКОМ"</a:t>
            </a:r>
          </a:p>
        </p:txBody>
      </p:sp>
    </p:spTree>
    <p:extLst>
      <p:ext uri="{BB962C8B-B14F-4D97-AF65-F5344CB8AC3E}">
        <p14:creationId xmlns:p14="http://schemas.microsoft.com/office/powerpoint/2010/main" val="11689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tvek.ru/surikov/surikov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00" y="404664"/>
            <a:ext cx="403077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513" y="2348880"/>
            <a:ext cx="387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66"/>
                </a:solidFill>
              </a:rPr>
              <a:t>"ПЕРЕХОД СУВОРОВА ЧЕРЕЗ АЛЬПЫ"</a:t>
            </a:r>
          </a:p>
        </p:txBody>
      </p:sp>
    </p:spTree>
    <p:extLst>
      <p:ext uri="{BB962C8B-B14F-4D97-AF65-F5344CB8AC3E}">
        <p14:creationId xmlns:p14="http://schemas.microsoft.com/office/powerpoint/2010/main" val="21400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Ocy;&amp;pcy;&amp;icy;&amp;scy;&amp;acy;&amp;ncy;&amp;icy;&amp;iecy; &amp;kcy;&amp;acy;&amp;rcy;&amp;tcy;&amp;icy;&amp;ncy;&amp;ycy; &amp;Vcy;&amp;acy;&amp;scy;&amp;icy;&amp;lcy;&amp;icy;&amp;yacy; &amp;Scy;&amp;ucy;&amp;rcy;&amp;icy;&amp;kcy;&amp;ocy;&amp;vcy;&amp;acy; «&amp;Scy;&amp;tcy;&amp;iecy;&amp;pcy;&amp;acy;&amp;ncy; &amp;Rcy;&amp;acy;&amp;zcy;&amp;icy;&amp;ncy;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064474" cy="379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980728"/>
            <a:ext cx="3968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66"/>
                </a:solidFill>
              </a:rPr>
              <a:t>«Степан Разин»</a:t>
            </a:r>
          </a:p>
        </p:txBody>
      </p:sp>
    </p:spTree>
    <p:extLst>
      <p:ext uri="{BB962C8B-B14F-4D97-AF65-F5344CB8AC3E}">
        <p14:creationId xmlns:p14="http://schemas.microsoft.com/office/powerpoint/2010/main" val="419707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4281" y="2428868"/>
            <a:ext cx="8572560" cy="4002857"/>
            <a:chOff x="334799" y="3084273"/>
            <a:chExt cx="8198013" cy="331487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334799" y="3084273"/>
              <a:ext cx="8198013" cy="2964312"/>
              <a:chOff x="334606" y="1359954"/>
              <a:chExt cx="8197834" cy="3705546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34606" y="1359954"/>
                <a:ext cx="8197834" cy="3090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Вы можете использовать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данное оформление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для создания своих презентаций,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но в своей презентации вы должны указать 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Monotype Corsiva" pitchFamily="66" charset="0"/>
                  </a:rPr>
                  <a:t>источник шаблона: </a:t>
                </a:r>
              </a:p>
              <a:p>
                <a:pPr algn="ctr">
                  <a:defRPr/>
                </a:pPr>
                <a:endParaRPr lang="ru-RU" sz="800" dirty="0">
                  <a:solidFill>
                    <a:srgbClr val="C00000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Лидия Петровна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dirty="0" err="1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57326" y="4417865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4136371" cy="305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71538" y="1357298"/>
            <a:ext cx="79296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Цветы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http://img-fotki.yandex.ru/get/9260/16969765.208/0_8d29a_f23ca638_orig.png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Лужайка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краской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img-fotki.yandex.ru/get/9814/134091466.18a/0_fadf2_4216466e_S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80720"/>
          </a:xfrm>
        </p:spPr>
        <p:txBody>
          <a:bodyPr>
            <a:noAutofit/>
          </a:bodyPr>
          <a:lstStyle/>
          <a:p>
            <a:r>
              <a:rPr lang="ru-RU" sz="2400" dirty="0"/>
              <a:t>Стремясь добиться максимальной убедительности образного действа, в поздних вещах Суриков уменьшает число фигур, параллельно усиливая выразительность красочной фактуры ("Посещение царевной женского монастыря", 1912, Русский музей; " Благовещение", 1914, Художественная галерея, Красноярск). В последнем случае мастер всецело примыкает к стилю модерн в его религиозном варианте. Лучшие вещи Сурикова всегда выделялись своим замечательным – в высшей мере конструктивным, а не только декоративным – колоритом. Цветовой экспрессией впечатляют поздние акварели художника, в особенности созданные в Испании, куда Суриков в 1910 году ездил со своим зятем, художником Петром Петровичем </a:t>
            </a:r>
            <a:r>
              <a:rPr lang="ru-RU" sz="2400" dirty="0" err="1"/>
              <a:t>Кончаловским</a:t>
            </a:r>
            <a:r>
              <a:rPr lang="ru-RU" sz="2400" dirty="0"/>
              <a:t>. Здесь Суриков выступает предтечей новых течений в искусстве. В поздние годы художник написал ряд лучших своих портретов (Автопортрет, 1913, и другие картины). Умер Василий Иванович Суриков в Москве 6 (19) марта 1916 года.</a:t>
            </a:r>
          </a:p>
        </p:txBody>
      </p:sp>
    </p:spTree>
    <p:extLst>
      <p:ext uri="{BB962C8B-B14F-4D97-AF65-F5344CB8AC3E}">
        <p14:creationId xmlns:p14="http://schemas.microsoft.com/office/powerpoint/2010/main" val="81364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Цель урока: </a:t>
            </a:r>
            <a:r>
              <a:rPr lang="ru-RU" sz="2000" dirty="0"/>
              <a:t>Познакомить учащихся с творчеством великого летописца русской истории В.И. Сурикова.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Задачи: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Сформировать представление об историческом жанре в живописи. </a:t>
            </a:r>
          </a:p>
          <a:p>
            <a:r>
              <a:rPr lang="ru-RU" sz="2000" dirty="0"/>
              <a:t>Создание атмосферы восприятия произведений В.И. Сурикова, дать основные сведения об истории создания наиболее известных полотен о творчестве художника, некоторых моментах его жизни. </a:t>
            </a:r>
          </a:p>
          <a:p>
            <a:r>
              <a:rPr lang="ru-RU" sz="2000" dirty="0" smtClean="0"/>
              <a:t>Воспитание </a:t>
            </a:r>
            <a:r>
              <a:rPr lang="ru-RU" sz="2000" dirty="0"/>
              <a:t>у учащихся чувства понимания особого содержания искусства, хранимого художественной культурой человечества.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to-world-travel.ru/img/2015/042518/1821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4.tourbina.ru/photos.3/8/8/887718/big.photo/Pamyatnik-Surikovu-s-kar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5504"/>
            <a:ext cx="3336979" cy="46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ib-mike.narod.ru/goroda/yarsk/2007_08_gorod/2007_08_23_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5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Использованная литература</a:t>
            </a:r>
            <a:endParaRPr lang="ru-RU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Волошин Максимилиан </a:t>
            </a:r>
            <a:r>
              <a:rPr lang="ru-RU" i="1" dirty="0" smtClean="0"/>
              <a:t>«Суриков»</a:t>
            </a:r>
            <a:endParaRPr lang="ru-RU" i="1" dirty="0"/>
          </a:p>
          <a:p>
            <a:r>
              <a:rPr lang="ru-RU" i="1" dirty="0"/>
              <a:t>Яков </a:t>
            </a:r>
            <a:r>
              <a:rPr lang="ru-RU" i="1" dirty="0" smtClean="0"/>
              <a:t>Минченков « </a:t>
            </a:r>
            <a:r>
              <a:rPr lang="ru-RU" i="1" dirty="0"/>
              <a:t>Суриков Василий </a:t>
            </a:r>
            <a:r>
              <a:rPr lang="ru-RU" i="1" dirty="0" smtClean="0"/>
              <a:t>Иванович» </a:t>
            </a:r>
          </a:p>
          <a:p>
            <a:r>
              <a:rPr lang="en-US" i="1" dirty="0"/>
              <a:t>https://ru.wikipedia.org/wiki</a:t>
            </a:r>
            <a:r>
              <a:rPr lang="en-US" i="1" dirty="0" smtClean="0"/>
              <a:t>/</a:t>
            </a:r>
            <a:endParaRPr lang="ru-RU" i="1" dirty="0" smtClean="0"/>
          </a:p>
          <a:p>
            <a:r>
              <a:rPr lang="en-US" i="1" dirty="0"/>
              <a:t>https://yandex.ru/search/?text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1591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hlinkClick r:id="rId2"/>
              </a:rPr>
              <a:t>Исторический</a:t>
            </a:r>
            <a:r>
              <a:rPr lang="ru-RU" b="1" dirty="0"/>
              <a:t> жанр</a:t>
            </a:r>
            <a:r>
              <a:rPr lang="ru-RU" dirty="0"/>
              <a:t>, один из основных жанров изобразительного </a:t>
            </a:r>
            <a:r>
              <a:rPr lang="ru-RU" dirty="0">
                <a:hlinkClick r:id="rId3"/>
              </a:rPr>
              <a:t>искусства</a:t>
            </a:r>
            <a:r>
              <a:rPr lang="ru-RU" dirty="0"/>
              <a:t>, посвященный историческим событиям и деятелям, социально значимым явлениям в истории общества. Обращённый в основном к прошлому, </a:t>
            </a:r>
            <a:r>
              <a:rPr lang="ru-RU" dirty="0">
                <a:hlinkClick r:id="rId4"/>
              </a:rPr>
              <a:t>исторический жанр</a:t>
            </a:r>
            <a:r>
              <a:rPr lang="ru-RU" dirty="0"/>
              <a:t> включает также изображения недавних событий, историческое значение которых признано современниками.</a:t>
            </a:r>
          </a:p>
        </p:txBody>
      </p:sp>
    </p:spTree>
    <p:extLst>
      <p:ext uri="{BB962C8B-B14F-4D97-AF65-F5344CB8AC3E}">
        <p14:creationId xmlns:p14="http://schemas.microsoft.com/office/powerpoint/2010/main" val="56045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dekoroom.ru/images/grafic/big/sea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00800" cy="37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4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832648"/>
          </a:xfrm>
        </p:spPr>
        <p:txBody>
          <a:bodyPr>
            <a:noAutofit/>
          </a:bodyPr>
          <a:lstStyle/>
          <a:p>
            <a:r>
              <a:rPr lang="ru-RU" sz="2000" b="1" dirty="0"/>
              <a:t>Основные виды произведений исторического жанра</a:t>
            </a:r>
            <a:r>
              <a:rPr lang="ru-RU" sz="2000" dirty="0"/>
              <a:t> - исторические </a:t>
            </a:r>
            <a:r>
              <a:rPr lang="ru-RU" sz="2000" dirty="0">
                <a:hlinkClick r:id="rId2"/>
              </a:rPr>
              <a:t>картины</a:t>
            </a:r>
            <a:r>
              <a:rPr lang="ru-RU" sz="2000" dirty="0"/>
              <a:t>, росписи, </a:t>
            </a:r>
            <a:r>
              <a:rPr lang="ru-RU" sz="2000" dirty="0">
                <a:hlinkClick r:id="rId3"/>
              </a:rPr>
              <a:t>рельефы</a:t>
            </a:r>
            <a:r>
              <a:rPr lang="ru-RU" sz="2000" dirty="0"/>
              <a:t>, монументальная и станковая </a:t>
            </a:r>
            <a:r>
              <a:rPr lang="ru-RU" sz="2000" dirty="0">
                <a:hlinkClick r:id="rId4"/>
              </a:rPr>
              <a:t>скульптура</a:t>
            </a:r>
            <a:r>
              <a:rPr lang="ru-RU" sz="2000" dirty="0"/>
              <a:t>, </a:t>
            </a:r>
            <a:r>
              <a:rPr lang="ru-RU" sz="2000" dirty="0">
                <a:hlinkClick r:id="rId5"/>
              </a:rPr>
              <a:t>миниатюра</a:t>
            </a:r>
            <a:r>
              <a:rPr lang="ru-RU" sz="2000" dirty="0"/>
              <a:t>, книжная и станковая </a:t>
            </a:r>
            <a:r>
              <a:rPr lang="ru-RU" sz="2000" dirty="0">
                <a:hlinkClick r:id="rId6"/>
              </a:rPr>
              <a:t>графика</a:t>
            </a:r>
            <a:r>
              <a:rPr lang="ru-RU" sz="2000" dirty="0"/>
              <a:t>. Исторический жанр часто переплетается с другими жанрами - </a:t>
            </a:r>
            <a:r>
              <a:rPr lang="ru-RU" sz="2000" dirty="0">
                <a:hlinkClick r:id="rId7"/>
              </a:rPr>
              <a:t>бытовым жанром</a:t>
            </a:r>
            <a:r>
              <a:rPr lang="ru-RU" sz="2000" dirty="0"/>
              <a:t> (историко-бытовые изображения), </a:t>
            </a:r>
            <a:r>
              <a:rPr lang="ru-RU" sz="2000" dirty="0">
                <a:hlinkClick r:id="rId8"/>
              </a:rPr>
              <a:t>портретом</a:t>
            </a:r>
            <a:r>
              <a:rPr lang="ru-RU" sz="2000" dirty="0"/>
              <a:t> (изображения деятелей прошлого, портретно-исторические </a:t>
            </a:r>
            <a:r>
              <a:rPr lang="ru-RU" sz="2000" dirty="0">
                <a:hlinkClick r:id="rId9"/>
              </a:rPr>
              <a:t>композиции</a:t>
            </a:r>
            <a:r>
              <a:rPr lang="ru-RU" sz="2000" dirty="0"/>
              <a:t>), </a:t>
            </a:r>
            <a:r>
              <a:rPr lang="ru-RU" sz="2000" dirty="0">
                <a:hlinkClick r:id="rId10"/>
              </a:rPr>
              <a:t>пейзажем</a:t>
            </a:r>
            <a:r>
              <a:rPr lang="ru-RU" sz="2000" dirty="0"/>
              <a:t> ("исторический пейзаж"). Особенно тесно с историческим жанром смыкается </a:t>
            </a:r>
            <a:r>
              <a:rPr lang="ru-RU" sz="2000" dirty="0">
                <a:hlinkClick r:id="rId11"/>
              </a:rPr>
              <a:t>батальный жанр</a:t>
            </a:r>
            <a:r>
              <a:rPr lang="ru-RU" sz="2000" dirty="0"/>
              <a:t>, когда он раскрывает исторический смысл военных событий. Эволюция исторического жанра во многом обусловлена развитием исторических воззрений, социально-политических взглядов, а периоды его подъёма связаны с усилением социальных конфликтов, возникновением общественных и революционных движений, ростом классового и национального самосознания, со стремлением воплотить в искусстве и донести до зрителя передовые общественные идеалы. В историческом жанре часто находили художественное выражение драматические столкновения исторических сил, события классовой и национально-освободительной борьбы, взгляд на народ как на активную движущую силу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61695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ikovSelf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9953"/>
            <a:ext cx="2808312" cy="38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99"/>
                </a:solidFill>
              </a:rPr>
              <a:t>Василий Иванович Суриков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721736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Cуриков</a:t>
            </a:r>
            <a:r>
              <a:rPr lang="ru-RU" sz="2000" dirty="0"/>
              <a:t> Василий Иванович (1848–1916), русский художник, мастер русской исторической картины; соединил традиции исторического романтизма с живописным новаторством. Родился в Красноярске 12 (24) января 1848 в семье канцелярского служащего, выходца из старинного казачьего рода. Первые уроки рисования получил у школьного учителя </a:t>
            </a:r>
            <a:r>
              <a:rPr lang="ru-RU" sz="2000" dirty="0" err="1"/>
              <a:t>Н.В.Гребнева</a:t>
            </a:r>
            <a:r>
              <a:rPr lang="ru-RU" sz="2000" dirty="0"/>
              <a:t>. В 1868 отправился в Петербург, где в 1869 поступил в Академию художеств; окончив Академию в 1875, с 1877 года жил в Москве.</a:t>
            </a:r>
          </a:p>
        </p:txBody>
      </p:sp>
    </p:spTree>
    <p:extLst>
      <p:ext uri="{BB962C8B-B14F-4D97-AF65-F5344CB8AC3E}">
        <p14:creationId xmlns:p14="http://schemas.microsoft.com/office/powerpoint/2010/main" val="241935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1876–1877 годах создал эскизы на тему четырех вселенских соборов для украшения храма Христа Спасителя. Переезд молодого художника в Москву, впечатления от старинной архитектуры «первопрестольной» сыграли важную роль в формировании его первого шедевра в серии картин на историческую тему "Утро стрелецкой казни", завершенного в 1881 году (Третьяковская галерея, Москва). Избрав темой трагический итог первого стрелецкого бунта 1698 года – казнь мятежников на Красной площади под личным присмотром Петра I, Суриков по сути показал великий конфликт русского Средневековья и русского Нового времени, из которого ни одна из сторон не выходит победительницей.</a:t>
            </a:r>
          </a:p>
        </p:txBody>
      </p:sp>
    </p:spTree>
    <p:extLst>
      <p:ext uri="{BB962C8B-B14F-4D97-AF65-F5344CB8AC3E}">
        <p14:creationId xmlns:p14="http://schemas.microsoft.com/office/powerpoint/2010/main" val="155893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rtvek.ru/surikov/surikov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624736" cy="372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606271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66"/>
                </a:solidFill>
              </a:rPr>
              <a:t>"УТРО СТРЕЛЕЦКОЙ КАЗНИ"</a:t>
            </a:r>
          </a:p>
        </p:txBody>
      </p:sp>
    </p:spTree>
    <p:extLst>
      <p:ext uri="{BB962C8B-B14F-4D97-AF65-F5344CB8AC3E}">
        <p14:creationId xmlns:p14="http://schemas.microsoft.com/office/powerpoint/2010/main" val="260258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Свой дар выдающегося живописца-историка Суриков подтвердил в полотнах "Меншиков в Березове" (1883) и "Боярыня Феодосия Морозова" (1887; обе картины в Третьяковской галерее), тоже своего рода сложных и в то же время впечатляюще-целостных визуальных романах – о далекой сибирской ссылке некогда могущественного петровского царедворца Александра Даниловича Меншикова и об увозе в острог верховой дворцовой боярыни и старообрядческой подвижницы Феодосии Прокопьевны Морозовой. Красочная выразительность деталей сочетается с виртуозностью общей режиссуры.</a:t>
            </a:r>
          </a:p>
        </p:txBody>
      </p:sp>
    </p:spTree>
    <p:extLst>
      <p:ext uri="{BB962C8B-B14F-4D97-AF65-F5344CB8AC3E}">
        <p14:creationId xmlns:p14="http://schemas.microsoft.com/office/powerpoint/2010/main" val="574932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916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Василий Иванович Суриков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Любимая Мамочка</cp:lastModifiedBy>
  <cp:revision>5</cp:revision>
  <dcterms:created xsi:type="dcterms:W3CDTF">2014-06-25T01:33:31Z</dcterms:created>
  <dcterms:modified xsi:type="dcterms:W3CDTF">2015-07-23T17:49:34Z</dcterms:modified>
</cp:coreProperties>
</file>