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2" r:id="rId4"/>
    <p:sldId id="259" r:id="rId5"/>
    <p:sldId id="261" r:id="rId6"/>
    <p:sldId id="257" r:id="rId7"/>
    <p:sldId id="260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76" autoAdjust="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DA0F2-1C23-4A8A-9FC3-E50222CB35C7}" type="datetimeFigureOut">
              <a:rPr lang="ru-RU" smtClean="0"/>
              <a:t>01.11.2014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EF789-24E7-4660-8842-000B0401FB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7025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DA0F2-1C23-4A8A-9FC3-E50222CB35C7}" type="datetimeFigureOut">
              <a:rPr lang="ru-RU" smtClean="0"/>
              <a:t>01.11.2014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EF789-24E7-4660-8842-000B0401FB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140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DA0F2-1C23-4A8A-9FC3-E50222CB35C7}" type="datetimeFigureOut">
              <a:rPr lang="ru-RU" smtClean="0"/>
              <a:t>01.11.2014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EF789-24E7-4660-8842-000B0401FB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5128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DA0F2-1C23-4A8A-9FC3-E50222CB35C7}" type="datetimeFigureOut">
              <a:rPr lang="ru-RU" smtClean="0"/>
              <a:t>01.11.2014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EF789-24E7-4660-8842-000B0401FB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723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DA0F2-1C23-4A8A-9FC3-E50222CB35C7}" type="datetimeFigureOut">
              <a:rPr lang="ru-RU" smtClean="0"/>
              <a:t>01.11.2014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EF789-24E7-4660-8842-000B0401FB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293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DA0F2-1C23-4A8A-9FC3-E50222CB35C7}" type="datetimeFigureOut">
              <a:rPr lang="ru-RU" smtClean="0"/>
              <a:t>01.11.2014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EF789-24E7-4660-8842-000B0401FB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507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DA0F2-1C23-4A8A-9FC3-E50222CB35C7}" type="datetimeFigureOut">
              <a:rPr lang="ru-RU" smtClean="0"/>
              <a:t>01.11.2014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EF789-24E7-4660-8842-000B0401FB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5412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DA0F2-1C23-4A8A-9FC3-E50222CB35C7}" type="datetimeFigureOut">
              <a:rPr lang="ru-RU" smtClean="0"/>
              <a:t>01.11.2014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EF789-24E7-4660-8842-000B0401FB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132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DA0F2-1C23-4A8A-9FC3-E50222CB35C7}" type="datetimeFigureOut">
              <a:rPr lang="ru-RU" smtClean="0"/>
              <a:t>01.11.2014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EF789-24E7-4660-8842-000B0401FB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8770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DA0F2-1C23-4A8A-9FC3-E50222CB35C7}" type="datetimeFigureOut">
              <a:rPr lang="ru-RU" smtClean="0"/>
              <a:t>01.11.2014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EF789-24E7-4660-8842-000B0401FB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6078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DA0F2-1C23-4A8A-9FC3-E50222CB35C7}" type="datetimeFigureOut">
              <a:rPr lang="ru-RU" smtClean="0"/>
              <a:t>01.11.2014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EF789-24E7-4660-8842-000B0401FB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9010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FDA0F2-1C23-4A8A-9FC3-E50222CB35C7}" type="datetimeFigureOut">
              <a:rPr lang="ru-RU" smtClean="0"/>
              <a:t>01.11.2014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DEF789-24E7-4660-8842-000B0401FB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296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8"/>
            <a:ext cx="7772400" cy="333980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</a:t>
            </a:r>
            <a:r>
              <a:rPr lang="ru-RU" dirty="0" smtClean="0"/>
              <a:t>оставление </a:t>
            </a:r>
            <a:r>
              <a:rPr lang="ru-RU" dirty="0" smtClean="0"/>
              <a:t>химических формул и уравнений-математическая проблема, основанная на жизни в цифровом мире!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31840" y="4653136"/>
            <a:ext cx="5904656" cy="1752600"/>
          </a:xfrm>
        </p:spPr>
        <p:txBody>
          <a:bodyPr>
            <a:normAutofit/>
          </a:bodyPr>
          <a:lstStyle/>
          <a:p>
            <a:r>
              <a:rPr lang="ru-RU" sz="2000" dirty="0" err="1" smtClean="0"/>
              <a:t>Исмаилова</a:t>
            </a:r>
            <a:r>
              <a:rPr lang="ru-RU" sz="2000" dirty="0" smtClean="0"/>
              <a:t> Светлана Васильевна</a:t>
            </a:r>
          </a:p>
          <a:p>
            <a:r>
              <a:rPr lang="ru-RU" sz="2000" dirty="0"/>
              <a:t>у</a:t>
            </a:r>
            <a:r>
              <a:rPr lang="ru-RU" sz="2000" dirty="0" smtClean="0"/>
              <a:t>читель, педагог дополнительного образования</a:t>
            </a:r>
          </a:p>
          <a:p>
            <a:r>
              <a:rPr lang="ru-RU" sz="2000" dirty="0" smtClean="0"/>
              <a:t>ГБОУ гимназия № 205</a:t>
            </a:r>
          </a:p>
          <a:p>
            <a:r>
              <a:rPr lang="ru-RU" sz="2000" dirty="0"/>
              <a:t>г</a:t>
            </a:r>
            <a:r>
              <a:rPr lang="ru-RU" sz="2000" dirty="0" smtClean="0"/>
              <a:t>. Санкт-Петербург</a:t>
            </a:r>
            <a:endParaRPr lang="ru-RU" sz="2000" dirty="0"/>
          </a:p>
        </p:txBody>
      </p:sp>
      <p:pic>
        <p:nvPicPr>
          <p:cNvPr id="4" name="Picture 2" descr="Химия Обобщение и закрепление материала по теме: &quot;Железо и его соединения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933056"/>
            <a:ext cx="3157936" cy="2368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6863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аша\Desktop\конференция\Фото01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66" y="500676"/>
            <a:ext cx="4535942" cy="6047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89917" y="2060848"/>
            <a:ext cx="43204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В каждом классе есть ученики, которые пытаются все задания решить с помощью техники (ученик на дальнем плане)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293806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620688"/>
            <a:ext cx="712879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Решаем задачу: </a:t>
            </a:r>
            <a:endParaRPr lang="ru-RU" sz="2800" dirty="0" smtClean="0"/>
          </a:p>
          <a:p>
            <a:r>
              <a:rPr lang="ru-RU" sz="2800" dirty="0"/>
              <a:t>К</a:t>
            </a:r>
            <a:r>
              <a:rPr lang="ru-RU" sz="2800" dirty="0" smtClean="0"/>
              <a:t>акой </a:t>
            </a:r>
            <a:r>
              <a:rPr lang="ru-RU" sz="2800" dirty="0"/>
              <a:t>объем оксида азота (</a:t>
            </a:r>
            <a:r>
              <a:rPr lang="en-US" sz="2800" dirty="0"/>
              <a:t>II</a:t>
            </a:r>
            <a:r>
              <a:rPr lang="ru-RU" sz="2800" dirty="0"/>
              <a:t>) получится при взаимодействии 7 л. азота с кислородом? </a:t>
            </a:r>
          </a:p>
          <a:p>
            <a:r>
              <a:rPr lang="ru-RU" sz="2800" dirty="0"/>
              <a:t> </a:t>
            </a:r>
          </a:p>
          <a:p>
            <a:r>
              <a:rPr lang="ru-RU" sz="2800" dirty="0"/>
              <a:t>Составляем уравнение, подписываем все ,что необходимо.</a:t>
            </a:r>
          </a:p>
          <a:p>
            <a:r>
              <a:rPr lang="ru-RU" sz="2800" dirty="0"/>
              <a:t> </a:t>
            </a:r>
          </a:p>
          <a:p>
            <a:r>
              <a:rPr lang="ru-RU" sz="2800" dirty="0"/>
              <a:t>                    7л               х л</a:t>
            </a:r>
          </a:p>
          <a:p>
            <a:r>
              <a:rPr lang="ru-RU" sz="2800" dirty="0"/>
              <a:t>                     </a:t>
            </a:r>
            <a:r>
              <a:rPr lang="en-US" sz="2800" dirty="0"/>
              <a:t>N</a:t>
            </a:r>
            <a:r>
              <a:rPr lang="ru-RU" sz="2800" baseline="-25000" dirty="0"/>
              <a:t>2 </a:t>
            </a:r>
            <a:r>
              <a:rPr lang="ru-RU" sz="2800" dirty="0"/>
              <a:t>+ </a:t>
            </a:r>
            <a:r>
              <a:rPr lang="en-US" sz="2800" dirty="0"/>
              <a:t>O</a:t>
            </a:r>
            <a:r>
              <a:rPr lang="ru-RU" sz="2800" baseline="-25000" dirty="0"/>
              <a:t>2</a:t>
            </a:r>
            <a:r>
              <a:rPr lang="ru-RU" sz="2800" dirty="0"/>
              <a:t>=2</a:t>
            </a:r>
            <a:r>
              <a:rPr lang="en-US" sz="2800" dirty="0"/>
              <a:t>NO</a:t>
            </a:r>
            <a:endParaRPr lang="ru-RU" sz="2800" dirty="0"/>
          </a:p>
          <a:p>
            <a:r>
              <a:rPr lang="ru-RU" sz="2800" dirty="0"/>
              <a:t>                   22,4          22,4*2</a:t>
            </a:r>
          </a:p>
        </p:txBody>
      </p:sp>
    </p:spTree>
    <p:extLst>
      <p:ext uri="{BB962C8B-B14F-4D97-AF65-F5344CB8AC3E}">
        <p14:creationId xmlns:p14="http://schemas.microsoft.com/office/powerpoint/2010/main" val="1040252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404664"/>
            <a:ext cx="8928992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u="sng" dirty="0" smtClean="0"/>
              <a:t>Алгоритм составления формул</a:t>
            </a:r>
          </a:p>
          <a:p>
            <a:r>
              <a:rPr lang="ru-RU" sz="2800" dirty="0" smtClean="0"/>
              <a:t>1.Записать знаки элементов</a:t>
            </a:r>
          </a:p>
          <a:p>
            <a:r>
              <a:rPr lang="ru-RU" sz="2800" dirty="0" smtClean="0"/>
              <a:t>2.Над знаками указать валентность каждого элемента</a:t>
            </a:r>
          </a:p>
          <a:p>
            <a:r>
              <a:rPr lang="ru-RU" sz="2800" dirty="0" smtClean="0"/>
              <a:t>3.Найти НОК (это будет общее число связей между атомами)</a:t>
            </a:r>
          </a:p>
          <a:p>
            <a:r>
              <a:rPr lang="ru-RU" sz="2800" dirty="0" smtClean="0"/>
              <a:t>4.Разделить НОК на валентность каждого элемента и получить индекс, т.е. число атомов.</a:t>
            </a:r>
          </a:p>
          <a:p>
            <a:endParaRPr lang="ru-RU" sz="2800" dirty="0"/>
          </a:p>
          <a:p>
            <a:endParaRPr lang="ru-RU" sz="2800" dirty="0" smtClean="0"/>
          </a:p>
          <a:p>
            <a:r>
              <a:rPr lang="ru-RU" sz="2800" dirty="0"/>
              <a:t> </a:t>
            </a:r>
            <a:r>
              <a:rPr lang="ru-RU" sz="2800" dirty="0" smtClean="0"/>
              <a:t>                                   </a:t>
            </a:r>
            <a:r>
              <a:rPr lang="en-US" sz="2800" dirty="0" smtClean="0"/>
              <a:t>IV II                  IV </a:t>
            </a:r>
            <a:r>
              <a:rPr lang="en-US" sz="1600" dirty="0" smtClean="0"/>
              <a:t>4</a:t>
            </a:r>
            <a:r>
              <a:rPr lang="en-US" sz="2800" dirty="0" smtClean="0"/>
              <a:t>II             IV </a:t>
            </a:r>
            <a:r>
              <a:rPr lang="en-US" sz="1600" dirty="0" smtClean="0"/>
              <a:t>4 </a:t>
            </a:r>
            <a:r>
              <a:rPr lang="en-US" sz="2800" dirty="0" smtClean="0"/>
              <a:t>II</a:t>
            </a:r>
          </a:p>
          <a:p>
            <a:r>
              <a:rPr lang="en-US" sz="3600" dirty="0"/>
              <a:t> </a:t>
            </a:r>
            <a:r>
              <a:rPr lang="en-US" sz="3600" dirty="0" smtClean="0"/>
              <a:t>             CO</a:t>
            </a:r>
            <a:r>
              <a:rPr lang="ru-RU" sz="3600" dirty="0" smtClean="0"/>
              <a:t>→</a:t>
            </a:r>
            <a:r>
              <a:rPr lang="en-US" sz="3600" dirty="0" smtClean="0"/>
              <a:t>    C</a:t>
            </a:r>
            <a:r>
              <a:rPr lang="ru-RU" sz="3600" dirty="0" smtClean="0"/>
              <a:t> </a:t>
            </a:r>
            <a:r>
              <a:rPr lang="en-US" sz="3600" dirty="0" smtClean="0"/>
              <a:t>O </a:t>
            </a:r>
            <a:r>
              <a:rPr lang="ru-RU" sz="3600" dirty="0" smtClean="0"/>
              <a:t>→</a:t>
            </a:r>
            <a:r>
              <a:rPr lang="en-US" sz="3600" dirty="0" smtClean="0"/>
              <a:t>         C O</a:t>
            </a:r>
            <a:r>
              <a:rPr lang="ru-RU" sz="3600" dirty="0" smtClean="0"/>
              <a:t> →</a:t>
            </a:r>
            <a:r>
              <a:rPr lang="en-US" sz="3600" dirty="0" smtClean="0"/>
              <a:t>      C O</a:t>
            </a:r>
            <a:r>
              <a:rPr lang="en-US" sz="3600" baseline="-25000" dirty="0" smtClean="0"/>
              <a:t>2</a:t>
            </a:r>
            <a:r>
              <a:rPr lang="en-US" sz="3600" dirty="0" smtClean="0"/>
              <a:t>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3720540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504" y="476672"/>
            <a:ext cx="8928992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u="sng" dirty="0" smtClean="0"/>
              <a:t>Определение валентности по формуле</a:t>
            </a:r>
          </a:p>
          <a:p>
            <a:r>
              <a:rPr lang="ru-RU" sz="3200" dirty="0" smtClean="0"/>
              <a:t>1.Выбрать элемент, у которого постоянная валентность и записать её над знаком данного элемента.</a:t>
            </a:r>
          </a:p>
          <a:p>
            <a:r>
              <a:rPr lang="ru-RU" sz="3200" dirty="0" smtClean="0"/>
              <a:t>2.Определить общее число связей между элементами. Для этого валентность надо умножить на индекс -это будет НОК. Записать его в кружок между валентностями.</a:t>
            </a:r>
          </a:p>
          <a:p>
            <a:r>
              <a:rPr lang="ru-RU" sz="3200" dirty="0" smtClean="0"/>
              <a:t>3.Разделить НОК на индекс определяемого элемента и получить валентность.</a:t>
            </a:r>
          </a:p>
          <a:p>
            <a:r>
              <a:rPr lang="ru-RU" sz="3200" dirty="0"/>
              <a:t> </a:t>
            </a:r>
            <a:r>
              <a:rPr lang="ru-RU" sz="3200" dirty="0" smtClean="0"/>
              <a:t>                                  </a:t>
            </a:r>
            <a:r>
              <a:rPr lang="en-US" sz="3200" dirty="0" smtClean="0"/>
              <a:t>II              </a:t>
            </a:r>
            <a:r>
              <a:rPr lang="en-US" sz="1600" dirty="0" smtClean="0"/>
              <a:t>10</a:t>
            </a:r>
            <a:r>
              <a:rPr lang="en-US" sz="3200" dirty="0" smtClean="0"/>
              <a:t>II                  V</a:t>
            </a:r>
            <a:r>
              <a:rPr lang="en-US" sz="1600" dirty="0" smtClean="0"/>
              <a:t>10</a:t>
            </a:r>
            <a:r>
              <a:rPr lang="en-US" sz="3200" dirty="0" smtClean="0"/>
              <a:t>II</a:t>
            </a:r>
          </a:p>
          <a:p>
            <a:r>
              <a:rPr lang="en-US" sz="3200" dirty="0"/>
              <a:t> </a:t>
            </a:r>
            <a:r>
              <a:rPr lang="en-US" sz="3200" dirty="0" smtClean="0"/>
              <a:t>           P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O</a:t>
            </a:r>
            <a:r>
              <a:rPr lang="en-US" sz="3200" baseline="-25000" dirty="0" smtClean="0"/>
              <a:t>5 </a:t>
            </a:r>
            <a:r>
              <a:rPr lang="ru-RU" sz="3200" dirty="0" smtClean="0"/>
              <a:t>→</a:t>
            </a:r>
            <a:r>
              <a:rPr lang="en-US" sz="3200" baseline="-25000" dirty="0" smtClean="0"/>
              <a:t>       </a:t>
            </a:r>
            <a:r>
              <a:rPr lang="en-US" sz="3200" dirty="0" smtClean="0"/>
              <a:t> P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O</a:t>
            </a:r>
            <a:r>
              <a:rPr lang="en-US" sz="3200" baseline="-25000" dirty="0" smtClean="0"/>
              <a:t>5</a:t>
            </a:r>
            <a:r>
              <a:rPr lang="ru-RU" sz="3200" dirty="0" smtClean="0"/>
              <a:t> →</a:t>
            </a:r>
            <a:r>
              <a:rPr lang="en-US" sz="3200" dirty="0" smtClean="0"/>
              <a:t>     P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O</a:t>
            </a:r>
            <a:r>
              <a:rPr lang="en-US" sz="3200" baseline="-25000" dirty="0" smtClean="0"/>
              <a:t>5</a:t>
            </a:r>
            <a:r>
              <a:rPr lang="en-US" sz="3200" dirty="0" smtClean="0"/>
              <a:t> </a:t>
            </a:r>
            <a:r>
              <a:rPr lang="ru-RU" sz="3200" dirty="0" smtClean="0"/>
              <a:t>→</a:t>
            </a:r>
            <a:r>
              <a:rPr lang="en-US" sz="3200" smtClean="0"/>
              <a:t>            </a:t>
            </a:r>
            <a:r>
              <a:rPr lang="en-US" sz="3200" dirty="0" err="1" smtClean="0"/>
              <a:t>P</a:t>
            </a:r>
            <a:r>
              <a:rPr lang="en-US" sz="3200" baseline="-25000" dirty="0" err="1" smtClean="0"/>
              <a:t>2</a:t>
            </a:r>
            <a:r>
              <a:rPr lang="en-US" sz="3200" dirty="0" err="1" smtClean="0"/>
              <a:t>O</a:t>
            </a:r>
            <a:r>
              <a:rPr lang="en-US" sz="3200" baseline="-25000" dirty="0" err="1" smtClean="0"/>
              <a:t>5</a:t>
            </a:r>
            <a:r>
              <a:rPr lang="en-US" sz="3200" baseline="-25000" dirty="0" smtClean="0"/>
              <a:t> </a:t>
            </a:r>
            <a:endParaRPr lang="ru-RU" sz="1600" baseline="-25000" dirty="0"/>
          </a:p>
        </p:txBody>
      </p:sp>
    </p:spTree>
    <p:extLst>
      <p:ext uri="{BB962C8B-B14F-4D97-AF65-F5344CB8AC3E}">
        <p14:creationId xmlns:p14="http://schemas.microsoft.com/office/powerpoint/2010/main" val="5545836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аша\Desktop\конференция\Фото03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02" y="190251"/>
            <a:ext cx="4842538" cy="6456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508104" y="908720"/>
            <a:ext cx="302433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Так мы демонстрируем двойную связь в молекуле кислорода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7979107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Даша\Desktop\конференция\Фото038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4681728" cy="6242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48064" y="620688"/>
            <a:ext cx="37444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А это молекула воды с атомом кислорода в центре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132263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620688"/>
            <a:ext cx="7920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Спасибо за внимание!</a:t>
            </a:r>
            <a:endParaRPr lang="ru-RU" sz="3200" dirty="0"/>
          </a:p>
        </p:txBody>
      </p:sp>
      <p:pic>
        <p:nvPicPr>
          <p:cNvPr id="1026" name="Picture 2" descr="Предмет химии - Картинка 13020/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988840"/>
            <a:ext cx="4447553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071528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214</Words>
  <Application>Microsoft Office PowerPoint</Application>
  <PresentationFormat>Экран (4:3)</PresentationFormat>
  <Paragraphs>32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Составление химических формул и уравнений-математическая проблема, основанная на жизни в цифровом мире!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Проблема в составлении химических формул и уравнений-математическая проблема, основанная на жизни в цифровом мире!</dc:title>
  <dc:creator>Даша</dc:creator>
  <cp:lastModifiedBy>Даша</cp:lastModifiedBy>
  <cp:revision>8</cp:revision>
  <dcterms:created xsi:type="dcterms:W3CDTF">2014-10-25T14:29:13Z</dcterms:created>
  <dcterms:modified xsi:type="dcterms:W3CDTF">2014-11-01T15:33:58Z</dcterms:modified>
</cp:coreProperties>
</file>