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73" r:id="rId2"/>
    <p:sldId id="262" r:id="rId3"/>
    <p:sldId id="256" r:id="rId4"/>
    <p:sldId id="257" r:id="rId5"/>
    <p:sldId id="258" r:id="rId6"/>
    <p:sldId id="259" r:id="rId7"/>
    <p:sldId id="260" r:id="rId8"/>
    <p:sldId id="261" r:id="rId9"/>
    <p:sldId id="263" r:id="rId10"/>
    <p:sldId id="264" r:id="rId11"/>
    <p:sldId id="265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135" autoAdjust="0"/>
  </p:normalViewPr>
  <p:slideViewPr>
    <p:cSldViewPr>
      <p:cViewPr varScale="1">
        <p:scale>
          <a:sx n="91" d="100"/>
          <a:sy n="91" d="100"/>
        </p:scale>
        <p:origin x="-1368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C1A99FE-763E-4B62-85F0-CB5EF9D716FF}" type="datetimeFigureOut">
              <a:rPr lang="ru-RU" smtClean="0"/>
              <a:t>18.09.2015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E9656BC-B246-4DCC-B347-928D9E5C8D4D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4000">
        <p:wipe/>
      </p:transition>
    </mc:Choice>
    <mc:Fallback xmlns="">
      <p:transition spd="slow" advTm="4000"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A99FE-763E-4B62-85F0-CB5EF9D716FF}" type="datetimeFigureOut">
              <a:rPr lang="ru-RU" smtClean="0"/>
              <a:t>18.09.2015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656BC-B246-4DCC-B347-928D9E5C8D4D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>
        <p:wipe/>
      </p:transition>
    </mc:Choice>
    <mc:Fallback xmlns="">
      <p:transition spd="slow" advTm="4000"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A99FE-763E-4B62-85F0-CB5EF9D716FF}" type="datetimeFigureOut">
              <a:rPr lang="ru-RU" smtClean="0"/>
              <a:t>18.09.2015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656BC-B246-4DCC-B347-928D9E5C8D4D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>
        <p:wipe/>
      </p:transition>
    </mc:Choice>
    <mc:Fallback xmlns="">
      <p:transition spd="slow" advTm="4000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A99FE-763E-4B62-85F0-CB5EF9D716FF}" type="datetimeFigureOut">
              <a:rPr lang="ru-RU" smtClean="0"/>
              <a:t>18.09.2015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656BC-B246-4DCC-B347-928D9E5C8D4D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4000">
        <p:wipe/>
      </p:transition>
    </mc:Choice>
    <mc:Fallback xmlns="">
      <p:transition spd="slow" advTm="4000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A99FE-763E-4B62-85F0-CB5EF9D716FF}" type="datetimeFigureOut">
              <a:rPr lang="ru-RU" smtClean="0"/>
              <a:t>18.09.2015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656BC-B246-4DCC-B347-928D9E5C8D4D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4000">
        <p:wipe/>
      </p:transition>
    </mc:Choice>
    <mc:Fallback xmlns="">
      <p:transition spd="slow" advTm="4000"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A99FE-763E-4B62-85F0-CB5EF9D716FF}" type="datetimeFigureOut">
              <a:rPr lang="ru-RU" smtClean="0"/>
              <a:t>18.09.2015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656BC-B246-4DCC-B347-928D9E5C8D4D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>
        <p:wipe/>
      </p:transition>
    </mc:Choice>
    <mc:Fallback xmlns="">
      <p:transition spd="slow" advTm="4000"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A99FE-763E-4B62-85F0-CB5EF9D716FF}" type="datetimeFigureOut">
              <a:rPr lang="ru-RU" smtClean="0"/>
              <a:t>18.09.2015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656BC-B246-4DCC-B347-928D9E5C8D4D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>
        <p:wipe/>
      </p:transition>
    </mc:Choice>
    <mc:Fallback xmlns="">
      <p:transition spd="slow" advTm="4000"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A99FE-763E-4B62-85F0-CB5EF9D716FF}" type="datetimeFigureOut">
              <a:rPr lang="ru-RU" smtClean="0"/>
              <a:t>18.09.2015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656BC-B246-4DCC-B347-928D9E5C8D4D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>
        <p:wipe/>
      </p:transition>
    </mc:Choice>
    <mc:Fallback xmlns="">
      <p:transition spd="slow" advTm="4000"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A99FE-763E-4B62-85F0-CB5EF9D716FF}" type="datetimeFigureOut">
              <a:rPr lang="ru-RU" smtClean="0"/>
              <a:t>18.09.2015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656BC-B246-4DCC-B347-928D9E5C8D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>
        <p:wipe/>
      </p:transition>
    </mc:Choice>
    <mc:Fallback xmlns="">
      <p:transition spd="slow" advTm="4000"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A99FE-763E-4B62-85F0-CB5EF9D716FF}" type="datetimeFigureOut">
              <a:rPr lang="ru-RU" smtClean="0"/>
              <a:t>18.09.2015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656BC-B246-4DCC-B347-928D9E5C8D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>
        <p:wipe/>
      </p:transition>
    </mc:Choice>
    <mc:Fallback xmlns="">
      <p:transition spd="slow" advTm="4000"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A99FE-763E-4B62-85F0-CB5EF9D716FF}" type="datetimeFigureOut">
              <a:rPr lang="ru-RU" smtClean="0"/>
              <a:t>18.09.2015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656BC-B246-4DCC-B347-928D9E5C8D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>
        <p:wipe/>
      </p:transition>
    </mc:Choice>
    <mc:Fallback xmlns="">
      <p:transition spd="slow" advTm="4000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3C1A99FE-763E-4B62-85F0-CB5EF9D716FF}" type="datetimeFigureOut">
              <a:rPr lang="ru-RU" smtClean="0"/>
              <a:t>18.09.2015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EE9656BC-B246-4DCC-B347-928D9E5C8D4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4000">
        <p:wipe/>
      </p:transition>
    </mc:Choice>
    <mc:Fallback xmlns="">
      <p:transition spd="slow" advTm="4000">
        <p:wip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628800"/>
            <a:ext cx="6147576" cy="4814367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260648"/>
            <a:ext cx="7756263" cy="1435766"/>
          </a:xfrm>
        </p:spPr>
        <p:txBody>
          <a:bodyPr/>
          <a:lstStyle/>
          <a:p>
            <a:r>
              <a:rPr lang="ru-RU" sz="1800" dirty="0">
                <a:solidFill>
                  <a:srgbClr val="0070C0"/>
                </a:solidFill>
              </a:rPr>
              <a:t>Муниципальное   бюджетное дошкольное   образовательное   учреждение </a:t>
            </a:r>
            <a:r>
              <a:rPr lang="ru-RU" sz="1800" dirty="0" smtClean="0">
                <a:solidFill>
                  <a:srgbClr val="0070C0"/>
                </a:solidFill>
              </a:rPr>
              <a:t>    г. Керчи  </a:t>
            </a:r>
            <a:r>
              <a:rPr lang="ru-RU" sz="1800" dirty="0">
                <a:solidFill>
                  <a:srgbClr val="0070C0"/>
                </a:solidFill>
              </a:rPr>
              <a:t/>
            </a:r>
            <a:br>
              <a:rPr lang="ru-RU" sz="1800" dirty="0">
                <a:solidFill>
                  <a:srgbClr val="0070C0"/>
                </a:solidFill>
              </a:rPr>
            </a:br>
            <a:r>
              <a:rPr lang="ru-RU" sz="1800" dirty="0">
                <a:solidFill>
                  <a:srgbClr val="0070C0"/>
                </a:solidFill>
              </a:rPr>
              <a:t>Республики   Крым</a:t>
            </a:r>
            <a:br>
              <a:rPr lang="ru-RU" sz="1800" dirty="0">
                <a:solidFill>
                  <a:srgbClr val="0070C0"/>
                </a:solidFill>
              </a:rPr>
            </a:br>
            <a:r>
              <a:rPr lang="ru-RU" sz="1800" dirty="0">
                <a:solidFill>
                  <a:srgbClr val="0070C0"/>
                </a:solidFill>
              </a:rPr>
              <a:t>«Детский  сад  компенсирующего вида   для   детей  с  нарушениями зрения  № 46  «Солнышко»</a:t>
            </a:r>
            <a:br>
              <a:rPr lang="ru-RU" sz="1800" dirty="0">
                <a:solidFill>
                  <a:srgbClr val="0070C0"/>
                </a:solidFill>
              </a:rPr>
            </a:br>
            <a:endParaRPr lang="ru-RU" sz="1800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2276872"/>
            <a:ext cx="244666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Книга  фото рассказов как форма </a:t>
            </a:r>
            <a:r>
              <a:rPr lang="ru-RU" sz="2400" dirty="0" smtClean="0">
                <a:solidFill>
                  <a:srgbClr val="FF0000"/>
                </a:solidFill>
              </a:rPr>
              <a:t>взаимодействия </a:t>
            </a:r>
            <a:r>
              <a:rPr lang="ru-RU" sz="2400" dirty="0">
                <a:solidFill>
                  <a:srgbClr val="FF0000"/>
                </a:solidFill>
              </a:rPr>
              <a:t>педагога с детьми и родителями по </a:t>
            </a:r>
            <a:r>
              <a:rPr lang="ru-RU" sz="2400" dirty="0" err="1" smtClean="0">
                <a:solidFill>
                  <a:srgbClr val="FF0000"/>
                </a:solidFill>
              </a:rPr>
              <a:t>патриотическомувоспитанию</a:t>
            </a:r>
            <a:r>
              <a:rPr lang="ru-RU" sz="2400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45941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>
        <p:wipe/>
      </p:transition>
    </mc:Choice>
    <mc:Fallback xmlns="">
      <p:transition spd="slow" advTm="4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963488"/>
            <a:ext cx="9144000" cy="9001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81000"/>
            <a:ext cx="828092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339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4000">
        <p:wipe/>
      </p:transition>
    </mc:Choice>
    <mc:Fallback xmlns="">
      <p:transition spd="slow" advTm="4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00"/>
            <a:ext cx="9144000" cy="70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3960440" cy="612068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51828" y="1340768"/>
            <a:ext cx="6120680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51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4000">
        <p:wipe/>
      </p:transition>
    </mc:Choice>
    <mc:Fallback xmlns="">
      <p:transition spd="slow" advTm="4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00"/>
            <a:ext cx="9144000" cy="70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60648"/>
            <a:ext cx="3888432" cy="616530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3960440" cy="6165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521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4000">
        <p:wipe/>
      </p:transition>
    </mc:Choice>
    <mc:Fallback xmlns="">
      <p:transition spd="slow" advTm="4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00"/>
            <a:ext cx="9144000" cy="70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761212" y="1327076"/>
            <a:ext cx="6201928" cy="403244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74408" y="1355951"/>
            <a:ext cx="6259679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47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4000">
        <p:wipe/>
      </p:transition>
    </mc:Choice>
    <mc:Fallback xmlns="">
      <p:transition spd="slow" advTm="4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00"/>
            <a:ext cx="9144000" cy="70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782058" y="1387999"/>
            <a:ext cx="6221449" cy="391060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89361" y="1403246"/>
            <a:ext cx="6229773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048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4000">
        <p:wipe/>
      </p:transition>
    </mc:Choice>
    <mc:Fallback xmlns="">
      <p:transition spd="slow" advTm="4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00"/>
            <a:ext cx="9144000" cy="70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756592" y="1412776"/>
            <a:ext cx="6192688" cy="388843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28750" y="1458303"/>
            <a:ext cx="6198323" cy="379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089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4000">
        <p:wipe/>
      </p:transition>
    </mc:Choice>
    <mc:Fallback xmlns="">
      <p:transition spd="slow" advTm="4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20688"/>
            <a:ext cx="91440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Базовым этапом формирования у детей любви к Родине следует считать накопление ими социального опыта жизни в своём городе. Усвоение принятых в нем норм поведения, взаимоотношений, приобщение к миру истории, культуры. Любовь к Отчизне начинается с любви к своей малой родине – месту, где родился человек.</a:t>
            </a:r>
          </a:p>
          <a:p>
            <a:endParaRPr lang="ru-RU" dirty="0" smtClean="0"/>
          </a:p>
          <a:p>
            <a:r>
              <a:rPr lang="ru-RU" dirty="0" smtClean="0"/>
              <a:t>         В этой связи, как нам представляется, огромное значение имеет ознакомление дошкольников с историческим, культурным своеобразием родного города.</a:t>
            </a:r>
          </a:p>
          <a:p>
            <a:endParaRPr lang="ru-RU" dirty="0" smtClean="0"/>
          </a:p>
          <a:p>
            <a:r>
              <a:rPr lang="ru-RU" dirty="0" smtClean="0"/>
              <a:t>         Центральным звеном социализации – "процесса развития человека во взаимодействии с окружающим миром" – является гуманистическое воспитание ребенка с опорой на общечеловеческие ценности, на любовь к родителям, семье, месту, где он вырос, и, безусловно, к Родине.</a:t>
            </a:r>
          </a:p>
          <a:p>
            <a:endParaRPr lang="ru-RU" dirty="0" smtClean="0"/>
          </a:p>
          <a:p>
            <a:r>
              <a:rPr lang="ru-RU" dirty="0" smtClean="0"/>
              <a:t>         Ведущим замыслом </a:t>
            </a:r>
            <a:r>
              <a:rPr lang="ru-RU" dirty="0" err="1" smtClean="0"/>
              <a:t>воспитательно</a:t>
            </a:r>
            <a:r>
              <a:rPr lang="ru-RU" dirty="0" smtClean="0"/>
              <a:t> – образовательной деятельности, является приобщение ребенка к истории и культуре своего родного города; пополнение знаний детей о городе, в котором мы живём, воспитание уважения к его традициям и обычаям, развитие потребности детей в освоении окружающего мира, путем изучения культурного наследия родного края при участии родителей как участников образовательных отношений.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619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12000">
        <p:wipe/>
      </p:transition>
    </mc:Choice>
    <mc:Fallback xmlns="">
      <p:transition spd="slow" advTm="12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476672"/>
            <a:ext cx="8305800" cy="468052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smtClean="0"/>
              <a:t>Книга фото рассказов «Мой город я тебя люблю» детей и их родителей группы «Капелька»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712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>
        <p:wipe/>
      </p:transition>
    </mc:Choice>
    <mc:Fallback xmlns="">
      <p:transition spd="slow" advTm="4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1" cy="6858000"/>
          </a:xfrm>
        </p:spPr>
      </p:pic>
    </p:spTree>
    <p:extLst>
      <p:ext uri="{BB962C8B-B14F-4D97-AF65-F5344CB8AC3E}">
        <p14:creationId xmlns:p14="http://schemas.microsoft.com/office/powerpoint/2010/main" val="2658127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4000">
        <p:wipe/>
      </p:transition>
    </mc:Choice>
    <mc:Fallback xmlns="">
      <p:transition spd="slow" advTm="4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0"/>
            <a:ext cx="6696744" cy="6741368"/>
          </a:xfrm>
        </p:spPr>
      </p:pic>
      <p:pic>
        <p:nvPicPr>
          <p:cNvPr id="12" name="Объект 11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23050" y="1412101"/>
            <a:ext cx="6192690" cy="3889784"/>
          </a:xfrm>
        </p:spPr>
      </p:pic>
    </p:spTree>
    <p:extLst>
      <p:ext uri="{BB962C8B-B14F-4D97-AF65-F5344CB8AC3E}">
        <p14:creationId xmlns:p14="http://schemas.microsoft.com/office/powerpoint/2010/main" val="100327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4000">
        <p:wipe/>
      </p:transition>
    </mc:Choice>
    <mc:Fallback xmlns="">
      <p:transition spd="slow" advTm="4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-963488"/>
            <a:ext cx="9324528" cy="9045624"/>
          </a:xfrm>
          <a:prstGeom prst="rect">
            <a:avLst/>
          </a:prstGeom>
        </p:spPr>
      </p:pic>
      <p:pic>
        <p:nvPicPr>
          <p:cNvPr id="9" name="Объект 8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04664"/>
            <a:ext cx="3960440" cy="6120680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35895" y="1484785"/>
            <a:ext cx="6120681" cy="3960439"/>
          </a:xfrm>
        </p:spPr>
      </p:pic>
    </p:spTree>
    <p:extLst>
      <p:ext uri="{BB962C8B-B14F-4D97-AF65-F5344CB8AC3E}">
        <p14:creationId xmlns:p14="http://schemas.microsoft.com/office/powerpoint/2010/main" val="1873163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4000">
        <p:wipe/>
      </p:transition>
    </mc:Choice>
    <mc:Fallback xmlns="">
      <p:transition spd="slow" advTm="4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35496"/>
            <a:ext cx="9396536" cy="91450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674470" y="1402662"/>
            <a:ext cx="6172460" cy="403244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708" y="302386"/>
            <a:ext cx="4032448" cy="6172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240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4000">
        <p:wipe/>
      </p:transition>
    </mc:Choice>
    <mc:Fallback xmlns="">
      <p:transition spd="slow" advTm="4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0" y="-1035496"/>
            <a:ext cx="9144000" cy="914501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58178" y="1453230"/>
            <a:ext cx="6143925" cy="385628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84443" y="1537659"/>
            <a:ext cx="6135282" cy="3696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854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4000">
        <p:wipe/>
      </p:transition>
    </mc:Choice>
    <mc:Fallback xmlns="">
      <p:transition spd="slow" advTm="4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-1014992"/>
            <a:ext cx="9144000" cy="907300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381000"/>
            <a:ext cx="8240464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668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4000">
        <p:wipe/>
      </p:transition>
    </mc:Choice>
    <mc:Fallback xmlns="">
      <p:transition spd="slow" advTm="4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255</TotalTime>
  <Words>221</Words>
  <Application>Microsoft Office PowerPoint</Application>
  <PresentationFormat>Экран (4:3)</PresentationFormat>
  <Paragraphs>10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Твердый переплет</vt:lpstr>
      <vt:lpstr>Муниципальное   бюджетное дошкольное   образовательное   учреждение     г. Керчи   Республики   Крым «Детский  сад  компенсирующего вида   для   детей  с  нарушениями зрения  № 46  «Солнышко» </vt:lpstr>
      <vt:lpstr>Презентация PowerPoint</vt:lpstr>
      <vt:lpstr>Книга фото рассказов «Мой город я тебя люблю» детей и их родителей группы «Капелька»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Книга фото рассказов детей и их родителей группы «</dc:title>
  <dc:creator>Windows User</dc:creator>
  <cp:lastModifiedBy>Windows User</cp:lastModifiedBy>
  <cp:revision>27</cp:revision>
  <dcterms:created xsi:type="dcterms:W3CDTF">2015-09-14T18:38:52Z</dcterms:created>
  <dcterms:modified xsi:type="dcterms:W3CDTF">2015-09-18T13:22:48Z</dcterms:modified>
</cp:coreProperties>
</file>