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9" r:id="rId6"/>
    <p:sldId id="267" r:id="rId7"/>
    <p:sldId id="266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0" r:id="rId17"/>
    <p:sldId id="261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6687" autoAdjust="0"/>
  </p:normalViewPr>
  <p:slideViewPr>
    <p:cSldViewPr>
      <p:cViewPr>
        <p:scale>
          <a:sx n="43" d="100"/>
          <a:sy n="43" d="100"/>
        </p:scale>
        <p:origin x="-1531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>
                <a:solidFill>
                  <a:srgbClr val="C00000"/>
                </a:solidFill>
              </a:defRPr>
            </a:pPr>
            <a:r>
              <a:rPr lang="ru-RU" sz="2000" dirty="0">
                <a:solidFill>
                  <a:srgbClr val="C00000"/>
                </a:solidFill>
              </a:rPr>
              <a:t>РАСПРЕДЕЛЕНИЕ РЕЧЕВЫХ НАРУШЕНИЙ ПО </a:t>
            </a:r>
            <a:r>
              <a:rPr lang="ru-RU" sz="2000" dirty="0" smtClean="0">
                <a:solidFill>
                  <a:srgbClr val="C00000"/>
                </a:solidFill>
              </a:rPr>
              <a:t>КОЛИЧЕСТВУ ОБСЛЕДОВАННЫХ </a:t>
            </a:r>
            <a:r>
              <a:rPr lang="ru-RU" sz="2000" dirty="0">
                <a:solidFill>
                  <a:srgbClr val="C00000"/>
                </a:solidFill>
              </a:rPr>
              <a:t>ДЕТЕЙ В 2013 г</a:t>
            </a:r>
            <a:r>
              <a:rPr lang="ru-RU" sz="2000" dirty="0" smtClean="0">
                <a:solidFill>
                  <a:srgbClr val="C00000"/>
                </a:solidFill>
              </a:rPr>
              <a:t>.                                      </a:t>
            </a:r>
            <a:endParaRPr lang="ru-RU" sz="20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361522978228453"/>
          <c:y val="1.8041646166298983E-2"/>
        </c:manualLayout>
      </c:layout>
      <c:overlay val="0"/>
    </c:title>
    <c:autoTitleDeleted val="0"/>
    <c:view3D>
      <c:rotX val="7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539807524059495E-2"/>
          <c:y val="1.3750550689756405E-2"/>
          <c:w val="0.81455968003999502"/>
          <c:h val="0.91286530641478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РЕЧЕВЫХ НАРУШЕНИЙ ПО КОЛИЧЕСТВУ ОБСЛЕДОВАННЫХ ДЕТЕЙ В 2013 г.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etal"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 prstMaterial="metal"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00"/>
                        </a:solidFill>
                      </a:rPr>
                      <a:t>121</a:t>
                    </a:r>
                    <a:endParaRPr lang="en-US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39723981286031E-2"/>
                  <c:y val="-1.5381889763779511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56445580120728E-3"/>
                  <c:y val="-1.168576844561096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00"/>
                        </a:solidFill>
                      </a:rPr>
                      <a:t>20</a:t>
                    </a:r>
                    <a:endParaRPr lang="en-US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00"/>
                        </a:solidFill>
                      </a:rPr>
                      <a:t>41</a:t>
                    </a:r>
                    <a:endParaRPr lang="en-US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05254795322565E-2"/>
                  <c:y val="-2.016054243219597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00"/>
                        </a:solidFill>
                      </a:rPr>
                      <a:t>22</a:t>
                    </a:r>
                    <a:endParaRPr lang="en-US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982940167141916E-3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FF00"/>
                        </a:solidFill>
                      </a:rPr>
                      <a:t>57</a:t>
                    </a:r>
                    <a:endParaRPr lang="en-US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ОНР</c:v>
                </c:pt>
                <c:pt idx="1">
                  <c:v>СНР</c:v>
                </c:pt>
                <c:pt idx="2">
                  <c:v>ФФНР</c:v>
                </c:pt>
                <c:pt idx="3">
                  <c:v>ЗРР</c:v>
                </c:pt>
                <c:pt idx="4">
                  <c:v>Вторичные нарушения</c:v>
                </c:pt>
                <c:pt idx="5">
                  <c:v>Без речевой паталогии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121</c:v>
                </c:pt>
                <c:pt idx="1">
                  <c:v>421</c:v>
                </c:pt>
                <c:pt idx="2">
                  <c:v>20</c:v>
                </c:pt>
                <c:pt idx="3">
                  <c:v>41</c:v>
                </c:pt>
                <c:pt idx="4">
                  <c:v>22</c:v>
                </c:pt>
                <c:pt idx="5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55380608"/>
        <c:axId val="55386496"/>
        <c:axId val="0"/>
      </c:bar3DChart>
      <c:catAx>
        <c:axId val="55380608"/>
        <c:scaling>
          <c:orientation val="minMax"/>
        </c:scaling>
        <c:delete val="0"/>
        <c:axPos val="b"/>
        <c:majorTickMark val="out"/>
        <c:minorTickMark val="none"/>
        <c:tickLblPos val="nextTo"/>
        <c:crossAx val="55386496"/>
        <c:crosses val="autoZero"/>
        <c:auto val="1"/>
        <c:lblAlgn val="ctr"/>
        <c:lblOffset val="100"/>
        <c:noMultiLvlLbl val="0"/>
      </c:catAx>
      <c:valAx>
        <c:axId val="5538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380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30" baseline="0">
                <a:solidFill>
                  <a:srgbClr val="0070C0"/>
                </a:solidFill>
              </a:defRPr>
            </a:pPr>
            <a:r>
              <a:rPr lang="ru-RU" sz="2000" dirty="0">
                <a:solidFill>
                  <a:srgbClr val="0070C0"/>
                </a:solidFill>
              </a:rPr>
              <a:t>РАСПРЕДЕЛЕНИЕ РЕЧЕВЫХ НАРУШЕНИЙ ПО КОЛИЧЕСТВУ ОБСЛЕДОВАННЫХ ДЕТЕЙ В 2013 г.</a:t>
            </a:r>
          </a:p>
        </c:rich>
      </c:tx>
      <c:layout>
        <c:manualLayout>
          <c:xMode val="edge"/>
          <c:yMode val="edge"/>
          <c:x val="5.6547656901730907E-2"/>
          <c:y val="2.9260678248094453E-2"/>
        </c:manualLayout>
      </c:layout>
      <c:overlay val="0"/>
    </c:title>
    <c:autoTitleDeleted val="0"/>
    <c:view3D>
      <c:rotX val="7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037037037037035E-2"/>
          <c:y val="0.21021841019872517"/>
          <c:w val="0.67170257363662877"/>
          <c:h val="0.789781589801274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РЕЧЕВЫХ НАРУШЕНИЙ ПО КОЛИЧЕСТВУ ОБСЛЕДОВАННЫХ ДЕТЕЙ В 2013 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invertIfNegative val="0"/>
          <c:dPt>
            <c:idx val="0"/>
            <c:invertIfNegative val="0"/>
            <c:bubble3D val="0"/>
            <c:explosion val="57"/>
          </c:dPt>
          <c:dLbls>
            <c:dLbl>
              <c:idx val="0"/>
              <c:layout>
                <c:manualLayout>
                  <c:x val="1.0639795025621797E-2"/>
                  <c:y val="-1.15716822375901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141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7095363079615E-3"/>
                  <c:y val="-1.741237009403277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10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512435945506809E-3"/>
                  <c:y val="-9.2362885604396362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2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 dirty="0"/>
                      <a:t>27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186226721659792E-2"/>
                  <c:y val="-1.089181121883489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1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5176852893388321E-3"/>
                  <c:y val="1.6720093265571686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375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Дизартрия</c:v>
                </c:pt>
                <c:pt idx="1">
                  <c:v>Заикание</c:v>
                </c:pt>
                <c:pt idx="2">
                  <c:v>Ринолалия</c:v>
                </c:pt>
                <c:pt idx="3">
                  <c:v>Алалия</c:v>
                </c:pt>
                <c:pt idx="4">
                  <c:v>Детская афазия</c:v>
                </c:pt>
                <c:pt idx="5">
                  <c:v>Нарушение чтения и письма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141</c:v>
                </c:pt>
                <c:pt idx="1">
                  <c:v>10</c:v>
                </c:pt>
                <c:pt idx="2">
                  <c:v>2</c:v>
                </c:pt>
                <c:pt idx="3">
                  <c:v>27</c:v>
                </c:pt>
                <c:pt idx="4">
                  <c:v>1</c:v>
                </c:pt>
                <c:pt idx="5">
                  <c:v>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55437184"/>
        <c:axId val="55438720"/>
        <c:axId val="0"/>
      </c:bar3DChart>
      <c:catAx>
        <c:axId val="55437184"/>
        <c:scaling>
          <c:orientation val="minMax"/>
        </c:scaling>
        <c:delete val="0"/>
        <c:axPos val="b"/>
        <c:majorTickMark val="out"/>
        <c:minorTickMark val="none"/>
        <c:tickLblPos val="nextTo"/>
        <c:crossAx val="55438720"/>
        <c:crosses val="autoZero"/>
        <c:auto val="1"/>
        <c:lblAlgn val="ctr"/>
        <c:lblOffset val="100"/>
        <c:noMultiLvlLbl val="0"/>
      </c:catAx>
      <c:valAx>
        <c:axId val="5543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37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0.92042</cdr:x>
      <cdr:y>0.01602</cdr:y>
    </cdr:from>
    <cdr:to>
      <cdr:x>1</cdr:x>
      <cdr:y>0.09765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8327876" y="113037"/>
          <a:ext cx="720080" cy="57606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003300"/>
              </a:solidFill>
            </a:rPr>
            <a:t>16</a:t>
          </a:r>
          <a:endParaRPr lang="ru-RU" sz="2800" b="1" dirty="0">
            <a:solidFill>
              <a:srgbClr val="0033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0.77103</cdr:x>
      <cdr:y>0.00489</cdr:y>
    </cdr:from>
    <cdr:to>
      <cdr:x>0.83838</cdr:x>
      <cdr:y>0.09034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8244408" y="32970"/>
          <a:ext cx="720080" cy="57606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003300"/>
              </a:solidFill>
            </a:rPr>
            <a:t>17</a:t>
          </a:r>
          <a:endParaRPr lang="ru-RU" sz="2800" b="1" dirty="0">
            <a:solidFill>
              <a:srgbClr val="0033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9AE0F-5592-43BE-A761-0BFD7CDB680E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45BAA-27D1-4AF5-912C-1F1D25FF9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7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34FED-CB73-4C76-AA27-70AF9A66CFB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hyperlink" Target="http://upload.wikimedia.org/wikipedia/commons/1/15/Coat_of_arms_of_Amur_Oblast.sv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истратор\Desktop\фото здания шк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brightnessContrast bright="6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728" y="0"/>
            <a:ext cx="12119552" cy="717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-2052736" y="4293096"/>
            <a:ext cx="12119552" cy="2736304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3200" b="1" i="1" dirty="0" smtClean="0">
                <a:solidFill>
                  <a:srgbClr val="002060"/>
                </a:solidFill>
              </a:rPr>
              <a:t>Гроздова </a:t>
            </a:r>
            <a:r>
              <a:rPr lang="ru-RU" sz="3200" b="1" i="1" dirty="0">
                <a:solidFill>
                  <a:srgbClr val="002060"/>
                </a:solidFill>
              </a:rPr>
              <a:t>Лариса Геннадьевна 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ru-RU" i="1" dirty="0"/>
              <a:t>  </a:t>
            </a:r>
            <a:r>
              <a:rPr lang="en-US" i="1" dirty="0" smtClean="0"/>
              <a:t>        </a:t>
            </a:r>
            <a:r>
              <a:rPr lang="ru-RU" i="1" dirty="0" smtClean="0"/>
              <a:t> 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учитель-логопед высшей квалификационной категории ОПМПК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</a:p>
          <a:p>
            <a:pPr algn="ctr"/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Министерства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образования и науки Амурской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области</a:t>
            </a:r>
            <a:endParaRPr lang="en-US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Благовещенск</a:t>
            </a:r>
          </a:p>
          <a:p>
            <a:pPr algn="ctr"/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237626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</a:rPr>
              <a:t>Деятельность областного Центра психолого-педагогической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и </a:t>
            </a:r>
            <a:r>
              <a:rPr lang="ru-RU" sz="2400" dirty="0">
                <a:solidFill>
                  <a:srgbClr val="002060"/>
                </a:solidFill>
                <a:effectLst/>
              </a:rPr>
              <a:t>медико- социальной помощи Амурской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области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по </a:t>
            </a:r>
            <a:r>
              <a:rPr lang="ru-RU" sz="2400" dirty="0">
                <a:solidFill>
                  <a:srgbClr val="002060"/>
                </a:solidFill>
                <a:effectLst/>
              </a:rPr>
              <a:t>сопровождению детей со сложным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дефектом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4" descr="File:Coat of arms of Amur Oblast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3" y="11708"/>
            <a:ext cx="1118869" cy="111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hrono.ru/heraldicum/russia/subjects/towns/images/bla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788" y="106505"/>
            <a:ext cx="1045964" cy="10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8153" y="1772816"/>
            <a:ext cx="94884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Логопедическое обследование </a:t>
            </a:r>
            <a:endParaRPr lang="en-US" sz="4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ОПМПК</a:t>
            </a:r>
            <a:endParaRPr lang="ru-RU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6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335419"/>
            <a:ext cx="12398455" cy="114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  </a:t>
            </a:r>
            <a:r>
              <a:rPr lang="ru-RU" sz="4400" dirty="0" smtClean="0">
                <a:solidFill>
                  <a:srgbClr val="0070C0"/>
                </a:solidFill>
              </a:rPr>
              <a:t>Логопедическое обследование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052736"/>
            <a:ext cx="9144000" cy="835991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ru-RU" sz="2800" b="1" dirty="0" err="1" smtClean="0">
                <a:solidFill>
                  <a:srgbClr val="FF0000"/>
                </a:solidFill>
              </a:rPr>
              <a:t>хема</a:t>
            </a:r>
            <a:r>
              <a:rPr lang="ru-RU" sz="2800" b="1" dirty="0" smtClean="0">
                <a:solidFill>
                  <a:srgbClr val="FF0000"/>
                </a:solidFill>
              </a:rPr>
              <a:t> обследования:</a:t>
            </a:r>
          </a:p>
          <a:p>
            <a:pPr marL="4572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Цель (жалобы родителей и ребенка).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II. Ознакомление с педагогической документацией.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III. Выяснение акушерского анамнеза и анамнеза развития ребенка (моторного,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речевого,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психического).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IV. Объективное исследование ребенка.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1. Установление эмоционального контакта с </a:t>
            </a:r>
            <a:r>
              <a:rPr lang="ru-RU" dirty="0" smtClean="0">
                <a:solidFill>
                  <a:schemeClr val="tx1"/>
                </a:solidFill>
              </a:rPr>
              <a:t>ребенком     </a:t>
            </a:r>
            <a:endParaRPr lang="en-US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Исследование невербальных функций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3. </a:t>
            </a:r>
            <a:r>
              <a:rPr lang="ru-RU" dirty="0" err="1">
                <a:solidFill>
                  <a:schemeClr val="tx1"/>
                </a:solidFill>
              </a:rPr>
              <a:t>Сукцессивные</a:t>
            </a:r>
            <a:r>
              <a:rPr lang="ru-RU" dirty="0">
                <a:solidFill>
                  <a:schemeClr val="tx1"/>
                </a:solidFill>
              </a:rPr>
              <a:t> способности.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4</a:t>
            </a:r>
            <a:r>
              <a:rPr lang="ru-RU" dirty="0">
                <a:solidFill>
                  <a:schemeClr val="tx1"/>
                </a:solidFill>
              </a:rPr>
              <a:t>. Исследование предметного и буквенного </a:t>
            </a:r>
            <a:r>
              <a:rPr lang="ru-RU" dirty="0" err="1">
                <a:solidFill>
                  <a:schemeClr val="tx1"/>
                </a:solidFill>
              </a:rPr>
              <a:t>гнозиса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праксиса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Исследование мышления (расклад серии сюжетных картинок, выявление причинно-следственных связей, определение уровня смысловой целостности рассказа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6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Исследование </a:t>
            </a:r>
            <a:r>
              <a:rPr lang="ru-RU" dirty="0" err="1">
                <a:solidFill>
                  <a:schemeClr val="tx1"/>
                </a:solidFill>
              </a:rPr>
              <a:t>импрессивной</a:t>
            </a:r>
            <a:r>
              <a:rPr lang="ru-RU" dirty="0">
                <a:solidFill>
                  <a:schemeClr val="tx1"/>
                </a:solidFill>
              </a:rPr>
              <a:t> речи.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38833" y="5083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10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93137" y="-671427"/>
            <a:ext cx="9144000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Исследование фонематических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процессов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Фонематический анализ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Фонематический синтез;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Фонематические представления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Исследование экспрессивной речи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/>
              <a:t>а</a:t>
            </a:r>
            <a:r>
              <a:rPr lang="ru-RU" sz="2800" dirty="0"/>
              <a:t>) строение и подвижность артикуляционного аппарата;</a:t>
            </a:r>
          </a:p>
          <a:p>
            <a:r>
              <a:rPr lang="ru-RU" sz="2800" dirty="0" smtClean="0"/>
              <a:t>б</a:t>
            </a:r>
            <a:r>
              <a:rPr lang="ru-RU" sz="2800" dirty="0"/>
              <a:t>) состояние звукопроизношения;</a:t>
            </a:r>
          </a:p>
          <a:p>
            <a:r>
              <a:rPr lang="en-US" sz="2800" dirty="0"/>
              <a:t> </a:t>
            </a:r>
            <a:r>
              <a:rPr lang="ru-RU" sz="2800" dirty="0" smtClean="0"/>
              <a:t>в</a:t>
            </a:r>
            <a:r>
              <a:rPr lang="ru-RU" sz="2800" dirty="0"/>
              <a:t>) произношение слов различной слоговой структуры</a:t>
            </a:r>
            <a:r>
              <a:rPr lang="ru-RU" sz="2800" dirty="0" smtClean="0"/>
              <a:t>;</a:t>
            </a:r>
            <a:endParaRPr lang="en-US" sz="2800" dirty="0" smtClean="0"/>
          </a:p>
          <a:p>
            <a:r>
              <a:rPr lang="ru-RU" sz="2800" dirty="0" smtClean="0"/>
              <a:t>г</a:t>
            </a:r>
            <a:r>
              <a:rPr lang="ru-RU" sz="2800" dirty="0"/>
              <a:t>) исследование словарного состава языка;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д</a:t>
            </a:r>
            <a:r>
              <a:rPr lang="ru-RU" sz="2800" dirty="0"/>
              <a:t>) обследование грамматического строя речи, состояние функции словообразования и </a:t>
            </a:r>
            <a:r>
              <a:rPr lang="ru-RU" sz="2800" dirty="0" smtClean="0"/>
              <a:t>словоизменения;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ffectLst/>
              </a:rPr>
              <a:t>е)</a:t>
            </a:r>
            <a:r>
              <a:rPr lang="ru-RU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0033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остояние </a:t>
            </a:r>
            <a:r>
              <a:rPr lang="ru-RU" sz="2800" dirty="0">
                <a:solidFill>
                  <a:srgbClr val="0033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связной </a:t>
            </a:r>
            <a:r>
              <a:rPr lang="ru-RU" sz="2800" dirty="0" smtClean="0">
                <a:solidFill>
                  <a:srgbClr val="0033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речи</a:t>
            </a:r>
            <a:r>
              <a:rPr lang="ru-RU" sz="2800" b="1" dirty="0" smtClean="0">
                <a:solidFill>
                  <a:srgbClr val="0033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33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63224" y="0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11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1508104"/>
            <a:ext cx="87484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Исследование динамических характеристик речи</a:t>
            </a:r>
            <a:r>
              <a:rPr lang="ru-RU" sz="3600" dirty="0" smtClean="0"/>
              <a:t> </a:t>
            </a:r>
            <a:r>
              <a:rPr lang="ru-RU" sz="3600" dirty="0"/>
              <a:t>(темп, интонационная выразительность).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Особенности голоса: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громкий, тихий, слабый, сиплый, хриплый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8424" y="7996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12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-2977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V. Состояние письменной речи.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Состояние навыка письма: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проанализировать разные виды письменной деятельности (списывание, диктант, самостоятельное письмо);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отметить особенности почерка;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отметить характер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дисграфических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орфографических ошибок.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Состояние навыка чтения: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умение правильно показать печатные и прописные буквы;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способность правильно называть буквы;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чтение слогов, слов, предложений, текста.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отметить характер чтения;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выявить понимание прочитанного;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отметить отношение ребенка к чтению (любит или не любит самостоятельно читать).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VI. Логопедическое заключение (речевой диагноз: степень и характер нарушения устной и письменной речи).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VII. Рекомендации.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68680" y="94362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13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истратор\Desktop\фото лариса школа\DSCN0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818" y="3256135"/>
            <a:ext cx="4802487" cy="36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-1" y="0"/>
            <a:ext cx="9158769" cy="35010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ru-RU" dirty="0" smtClean="0"/>
              <a:t>Не </a:t>
            </a:r>
            <a:r>
              <a:rPr lang="ru-RU" dirty="0"/>
              <a:t>следует забывать, что никакая схема логопедического обследования не может предусмотреть всех встречающихся случаев нарушения речи у детей.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Поэтому </a:t>
            </a:r>
            <a:r>
              <a:rPr lang="ru-RU" dirty="0"/>
              <a:t>логопед </a:t>
            </a:r>
            <a:r>
              <a:rPr lang="ru-RU" dirty="0" smtClean="0"/>
              <a:t>имеет </a:t>
            </a:r>
            <a:r>
              <a:rPr lang="ru-RU" dirty="0"/>
              <a:t>право и может при необходимости расширять или сужать предлагаемый арсенал приемов и </a:t>
            </a:r>
            <a:r>
              <a:rPr lang="ru-RU" dirty="0" smtClean="0"/>
              <a:t>средств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91669" y="3501008"/>
            <a:ext cx="4567100" cy="35394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При выборе заданий необходимо учитывать состояние развития речи в норме на тот возраст, в котором находится обследуемый ребенок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77194" y="21851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14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3" y="-30852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Данные обследования анализируются и формулируется логопедическое заключение которое отражает: </a:t>
            </a:r>
            <a:endParaRPr lang="ru-RU" sz="2800" b="1" dirty="0" smtClean="0"/>
          </a:p>
          <a:p>
            <a:pPr algn="just"/>
            <a:endParaRPr lang="en-US" sz="2800" dirty="0" smtClean="0"/>
          </a:p>
          <a:p>
            <a:pPr algn="just"/>
            <a:endParaRPr lang="ru-RU" sz="2800" dirty="0" smtClean="0"/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-речевой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диагноз;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-степень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характер нарушения устной и письменной речи;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-первичность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или вторичность речевой патологии;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-прогноз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дальнейшего речевого развития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-определение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профиля дальнейшего обучения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-рекомендации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16416" y="0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15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48986348"/>
              </p:ext>
            </p:extLst>
          </p:nvPr>
        </p:nvGraphicFramePr>
        <p:xfrm>
          <a:off x="96044" y="-99392"/>
          <a:ext cx="9047956" cy="705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99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4690012"/>
              </p:ext>
            </p:extLst>
          </p:nvPr>
        </p:nvGraphicFramePr>
        <p:xfrm>
          <a:off x="0" y="0"/>
          <a:ext cx="1069268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04417" y="0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18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57181" y="584411"/>
            <a:ext cx="97977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Статистические данные по РФ показывают, </a:t>
            </a:r>
            <a:r>
              <a:rPr lang="ru-RU" sz="4000" b="1" dirty="0" smtClean="0"/>
              <a:t>что </a:t>
            </a:r>
            <a:r>
              <a:rPr lang="ru-RU" sz="4000" b="1" dirty="0"/>
              <a:t>количество детей</a:t>
            </a:r>
          </a:p>
          <a:p>
            <a:pPr algn="ctr"/>
            <a:r>
              <a:rPr lang="ru-RU" sz="4000" b="1" dirty="0"/>
              <a:t> с нарушением в развитии увеличивается, поэтому так</a:t>
            </a:r>
          </a:p>
          <a:p>
            <a:pPr algn="ctr"/>
            <a:r>
              <a:rPr lang="ru-RU" sz="4000" b="1" dirty="0"/>
              <a:t> важна роль комплексного</a:t>
            </a:r>
          </a:p>
          <a:p>
            <a:pPr algn="ctr"/>
            <a:r>
              <a:rPr lang="ru-RU" sz="4000" b="1" dirty="0"/>
              <a:t> психолого- медико- педагогического подхода к диагностике и сопровождению детей со сложными дефектами </a:t>
            </a:r>
          </a:p>
        </p:txBody>
      </p:sp>
    </p:spTree>
    <p:extLst>
      <p:ext uri="{BB962C8B-B14F-4D97-AF65-F5344CB8AC3E}">
        <p14:creationId xmlns:p14="http://schemas.microsoft.com/office/powerpoint/2010/main" val="34055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31346"/>
            <a:ext cx="5400600" cy="418974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системе комплексного обследования детей на ПМПК одно из центральных мест занимает оценка речевого развития </a:t>
            </a:r>
            <a:r>
              <a:rPr lang="ru-RU" sz="2800" dirty="0" smtClean="0"/>
              <a:t>ребенка</a:t>
            </a:r>
            <a:endParaRPr lang="en-US" sz="2800" dirty="0" smtClean="0"/>
          </a:p>
          <a:p>
            <a:pPr marL="4572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55381"/>
            <a:ext cx="3491880" cy="462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13009"/>
            <a:ext cx="3433664" cy="36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3136" y="4077072"/>
            <a:ext cx="607139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dirty="0"/>
              <a:t>В последние годы наблюдается увеличение количества детей с речевой </a:t>
            </a:r>
            <a:r>
              <a:rPr lang="ru-RU" sz="2800" dirty="0" smtClean="0"/>
              <a:t>патологией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16416" y="0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68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4366169" cy="355784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Процедура обследования ребенка в ПМПК имеет особенности, отличающие ее от процедур независимых консультативных приемов детей конкретными специалистами (врачами, психологами, педагогами).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548681"/>
            <a:ext cx="5637010" cy="14401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9219" name="Picture 3" descr="K:\Логопед и врач за работ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212976"/>
            <a:ext cx="4896544" cy="36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3377952"/>
            <a:ext cx="4644008" cy="4062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dirty="0" smtClean="0"/>
              <a:t>    ПМПК </a:t>
            </a:r>
            <a:r>
              <a:rPr lang="ru-RU" sz="2200" dirty="0"/>
              <a:t>работает как единая команда специалистов, коллегиально планирующих обследование ребенка - </a:t>
            </a:r>
            <a:r>
              <a:rPr lang="ru-RU" sz="2200" dirty="0" smtClean="0"/>
              <a:t>медицинское, психологическое, педагогическое (логопедическое, дефектологическое) и </a:t>
            </a:r>
            <a:r>
              <a:rPr lang="ru-RU" sz="2200" dirty="0"/>
              <a:t>формулирующих коллегиальное заключение</a:t>
            </a:r>
            <a:r>
              <a:rPr lang="ru-RU" sz="22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027" name="Picture 3" descr="C:\Users\Администратор\Desktop\фото лариса школа\DSCN0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12" y="-223913"/>
            <a:ext cx="4802487" cy="36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394250" y="-46738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3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-2216" y="13142"/>
            <a:ext cx="9326743" cy="281128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Результаты обследования ребенка обсуждаются в форме краткого совещания всех специалистов ПМПК.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Родители </a:t>
            </a:r>
            <a:r>
              <a:rPr lang="ru-RU" sz="3200" b="1" dirty="0">
                <a:solidFill>
                  <a:srgbClr val="FF0000"/>
                </a:solidFill>
              </a:rPr>
              <a:t>(законные представители) и ребенок при этом не присутствуют.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548680"/>
            <a:ext cx="5637010" cy="457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824428"/>
            <a:ext cx="3779911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dirty="0"/>
              <a:t>Каждый специалист докладывает свое заключение на ребенка, предлагает рекомендации, высказывает мнение о прогнозе его развития</a:t>
            </a:r>
            <a:r>
              <a:rPr lang="ru-RU" sz="2800" dirty="0" smtClean="0"/>
              <a:t>.</a:t>
            </a:r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146" name="Picture 2" descr="C:\Users\Администратор\Desktop\фото лариса школа\DSCN0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4934"/>
            <a:ext cx="5364088" cy="40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423920" y="0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81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69621" y="144634"/>
            <a:ext cx="8550850" cy="6585820"/>
            <a:chOff x="269621" y="144634"/>
            <a:chExt cx="8550850" cy="6585820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984889" y="3204022"/>
              <a:ext cx="0" cy="2347543"/>
            </a:xfrm>
            <a:prstGeom prst="line">
              <a:avLst/>
            </a:prstGeom>
            <a:noFill/>
            <a:ln w="165100">
              <a:solidFill>
                <a:srgbClr val="C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2067311" y="2745099"/>
              <a:ext cx="0" cy="1002463"/>
            </a:xfrm>
            <a:prstGeom prst="line">
              <a:avLst/>
            </a:prstGeom>
            <a:noFill/>
            <a:ln w="165100">
              <a:solidFill>
                <a:srgbClr val="C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6532851" y="2981359"/>
              <a:ext cx="0" cy="1002463"/>
            </a:xfrm>
            <a:prstGeom prst="line">
              <a:avLst/>
            </a:prstGeom>
            <a:noFill/>
            <a:ln w="165100">
              <a:solidFill>
                <a:srgbClr val="C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6681874" y="800336"/>
              <a:ext cx="0" cy="1002463"/>
            </a:xfrm>
            <a:prstGeom prst="line">
              <a:avLst/>
            </a:prstGeom>
            <a:noFill/>
            <a:ln w="165100">
              <a:solidFill>
                <a:srgbClr val="C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2091663" y="769445"/>
              <a:ext cx="0" cy="1002463"/>
            </a:xfrm>
            <a:prstGeom prst="line">
              <a:avLst/>
            </a:prstGeom>
            <a:noFill/>
            <a:ln w="165100">
              <a:solidFill>
                <a:srgbClr val="C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269621" y="1778784"/>
              <a:ext cx="4116301" cy="1425238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НАРУШЕНИЕ  СРЕДСТВ</a:t>
              </a:r>
              <a:r>
                <a:rPr kumimoji="0" lang="ru-RU" sz="2800" b="1" i="0" u="none" strike="noStrike" cap="none" normalizeH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ОБЩЕНИЯ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688370" y="3738807"/>
              <a:ext cx="2757882" cy="127797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ФОНЕТИКО-ФОНЕМАТИЧЕСКОЕ НЕДОРАЗВИТИЕ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РЕЧИ</a:t>
              </a:r>
            </a:p>
          </p:txBody>
        </p:sp>
        <p:sp>
          <p:nvSpPr>
            <p:cNvPr id="8" name="Rectangle 41"/>
            <p:cNvSpPr>
              <a:spLocks noChangeArrowheads="1"/>
            </p:cNvSpPr>
            <p:nvPr/>
          </p:nvSpPr>
          <p:spPr bwMode="auto">
            <a:xfrm>
              <a:off x="688369" y="144634"/>
              <a:ext cx="7569291" cy="98011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 А Р У Ш Е Н И Я         Р Е Ч И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2771800" y="5551566"/>
              <a:ext cx="2494738" cy="11788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ОБЩЕЕ НЕДОРАЗВИТИЕ РЕЧИ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4903639" y="4023071"/>
              <a:ext cx="3354021" cy="10024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ЗАИКАНИЕ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543278" y="1857539"/>
              <a:ext cx="4277193" cy="1425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НАРУШЕНИЕ В</a:t>
              </a:r>
              <a:r>
                <a:rPr kumimoji="0" lang="ru-RU" sz="2400" b="1" i="0" u="none" strike="noStrike" cap="none" normalizeH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ПРИМЕНЕНИИ СРЕДСТВ ОБЩЕНИЯ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8423920" y="0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30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8"/>
          <p:cNvSpPr>
            <a:spLocks noChangeShapeType="1"/>
          </p:cNvSpPr>
          <p:nvPr/>
        </p:nvSpPr>
        <p:spPr bwMode="auto">
          <a:xfrm flipH="1">
            <a:off x="1032993" y="3789040"/>
            <a:ext cx="0" cy="372472"/>
          </a:xfrm>
          <a:prstGeom prst="line">
            <a:avLst/>
          </a:prstGeom>
          <a:noFill/>
          <a:ln w="98425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dirty="0"/>
          </a:p>
        </p:txBody>
      </p:sp>
      <p:sp>
        <p:nvSpPr>
          <p:cNvPr id="50" name="Line 18"/>
          <p:cNvSpPr>
            <a:spLocks noChangeShapeType="1"/>
          </p:cNvSpPr>
          <p:nvPr/>
        </p:nvSpPr>
        <p:spPr bwMode="auto">
          <a:xfrm flipH="1">
            <a:off x="1550671" y="3787745"/>
            <a:ext cx="0" cy="372472"/>
          </a:xfrm>
          <a:prstGeom prst="line">
            <a:avLst/>
          </a:prstGeom>
          <a:noFill/>
          <a:ln w="98425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dirty="0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 flipH="1">
            <a:off x="2075459" y="3787745"/>
            <a:ext cx="0" cy="372472"/>
          </a:xfrm>
          <a:prstGeom prst="line">
            <a:avLst/>
          </a:prstGeom>
          <a:noFill/>
          <a:ln w="98425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dirty="0"/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 flipH="1">
            <a:off x="2623918" y="3789040"/>
            <a:ext cx="0" cy="372472"/>
          </a:xfrm>
          <a:prstGeom prst="line">
            <a:avLst/>
          </a:prstGeom>
          <a:noFill/>
          <a:ln w="98425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dirty="0"/>
          </a:p>
        </p:txBody>
      </p:sp>
      <p:sp>
        <p:nvSpPr>
          <p:cNvPr id="53" name="Line 18"/>
          <p:cNvSpPr>
            <a:spLocks noChangeShapeType="1"/>
          </p:cNvSpPr>
          <p:nvPr/>
        </p:nvSpPr>
        <p:spPr bwMode="auto">
          <a:xfrm flipH="1">
            <a:off x="3146736" y="3787745"/>
            <a:ext cx="0" cy="372472"/>
          </a:xfrm>
          <a:prstGeom prst="line">
            <a:avLst/>
          </a:prstGeom>
          <a:noFill/>
          <a:ln w="98425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dirty="0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H="1">
            <a:off x="3664002" y="3787745"/>
            <a:ext cx="0" cy="372472"/>
          </a:xfrm>
          <a:prstGeom prst="line">
            <a:avLst/>
          </a:prstGeom>
          <a:noFill/>
          <a:ln w="98425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dirty="0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 flipH="1">
            <a:off x="543246" y="3789040"/>
            <a:ext cx="0" cy="372472"/>
          </a:xfrm>
          <a:prstGeom prst="line">
            <a:avLst/>
          </a:prstGeom>
          <a:noFill/>
          <a:ln w="98425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dirty="0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875461" y="2350197"/>
            <a:ext cx="0" cy="627228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7490680" y="514068"/>
            <a:ext cx="0" cy="934920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2641816" y="514068"/>
            <a:ext cx="0" cy="934920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886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1238494" y="103195"/>
            <a:ext cx="7149930" cy="589127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 А Р У Ш Е Н И Я         Р Е Ч 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flipH="1" flipV="1">
            <a:off x="4880079" y="3627715"/>
            <a:ext cx="0" cy="2753612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4877598" y="2292073"/>
            <a:ext cx="0" cy="715582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6359708" y="1753861"/>
            <a:ext cx="0" cy="2507588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78378" y="1448988"/>
            <a:ext cx="5536352" cy="901209"/>
          </a:xfrm>
          <a:prstGeom prst="rect">
            <a:avLst/>
          </a:prstGeom>
          <a:solidFill>
            <a:srgbClr val="92D05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НАРУШЕНИЯ  УСТНОЙ РЕЧИ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1868" y="3033221"/>
            <a:ext cx="3440051" cy="7813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РАССТРОЙСТВА ФОНАЦИОННОГО ОФОРМЛЕНИЯ ВЫСКАЗЫВАНИЯ</a:t>
            </a: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6953533" y="2743983"/>
            <a:ext cx="2032116" cy="679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ДИСЛЕКСИЯ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052374" y="1496677"/>
            <a:ext cx="2918194" cy="868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НАРУШЕНИЕ ПИСЬМЕННОЙ РЕЧИ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6968614" y="3724466"/>
            <a:ext cx="2032116" cy="643244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ДИСГРАФИЯ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6297548" y="4176299"/>
            <a:ext cx="634643" cy="7461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6333971" y="3080134"/>
            <a:ext cx="598391" cy="0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999787" y="3009309"/>
            <a:ext cx="2052587" cy="1111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НАРУШЕНИЯ СТРУКТУРНО-СЕМАНТИЧЕСКОГО ОФОРМЛЕНИЯ ВЫСКАЗЫВАНИЯ</a:t>
            </a: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V="1">
            <a:off x="4861952" y="6280032"/>
            <a:ext cx="634643" cy="6740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4880079" y="5209476"/>
            <a:ext cx="598391" cy="0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5512461" y="5030378"/>
            <a:ext cx="2032116" cy="55956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АЛАЛИЯ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5569040" y="5960049"/>
            <a:ext cx="2032116" cy="559568"/>
          </a:xfrm>
          <a:prstGeom prst="rect">
            <a:avLst/>
          </a:prstGeom>
          <a:solidFill>
            <a:schemeClr val="bg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АФАЗИЯ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rot="16200000">
            <a:off x="-748189" y="5261829"/>
            <a:ext cx="2539718" cy="396281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ДИСФОНИЯ(АФОНИЯ)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 rot="16200000">
            <a:off x="-229506" y="5255478"/>
            <a:ext cx="2539719" cy="396281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БРАДИЛАЛИЯ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 rot="16200000">
            <a:off x="277081" y="5251748"/>
            <a:ext cx="2547180" cy="396281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ТАХИЛАЛИЯ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 rot="16200000">
            <a:off x="816963" y="5253846"/>
            <a:ext cx="2551379" cy="396281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ЗАИКАНИЕ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 rot="16200000">
            <a:off x="1347709" y="5261828"/>
            <a:ext cx="2552418" cy="396281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ДИСЛАЛИЯ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 rot="16200000">
            <a:off x="1854364" y="5277991"/>
            <a:ext cx="2584744" cy="396281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РИНОЛАЛИЯ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 rot="16200000">
            <a:off x="2371629" y="5277991"/>
            <a:ext cx="2584745" cy="396281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ДИЗАРТРИЯ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423920" y="0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382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8"/>
          <p:cNvSpPr>
            <a:spLocks noChangeShapeType="1"/>
          </p:cNvSpPr>
          <p:nvPr/>
        </p:nvSpPr>
        <p:spPr bwMode="auto">
          <a:xfrm>
            <a:off x="5349624" y="2728089"/>
            <a:ext cx="0" cy="1002463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>
            <a:off x="7375086" y="2744274"/>
            <a:ext cx="0" cy="1002463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>
            <a:off x="3540296" y="2735896"/>
            <a:ext cx="0" cy="1002463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2597264" y="1030010"/>
            <a:ext cx="0" cy="1002463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18"/>
          <p:cNvSpPr>
            <a:spLocks noChangeShapeType="1"/>
          </p:cNvSpPr>
          <p:nvPr/>
        </p:nvSpPr>
        <p:spPr bwMode="auto">
          <a:xfrm>
            <a:off x="6214550" y="1030009"/>
            <a:ext cx="0" cy="1002463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Line 18"/>
          <p:cNvSpPr>
            <a:spLocks noChangeShapeType="1"/>
          </p:cNvSpPr>
          <p:nvPr/>
        </p:nvSpPr>
        <p:spPr bwMode="auto">
          <a:xfrm>
            <a:off x="1503095" y="2735896"/>
            <a:ext cx="0" cy="1002463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40" name="Группа 1039"/>
          <p:cNvGrpSpPr/>
          <p:nvPr/>
        </p:nvGrpSpPr>
        <p:grpSpPr>
          <a:xfrm>
            <a:off x="397796" y="332655"/>
            <a:ext cx="8628975" cy="6020025"/>
            <a:chOff x="-354013" y="580318"/>
            <a:chExt cx="7127770" cy="2448180"/>
          </a:xfrm>
        </p:grpSpPr>
        <p:sp>
          <p:nvSpPr>
            <p:cNvPr id="1024" name="Rectangle 14"/>
            <p:cNvSpPr>
              <a:spLocks noChangeArrowheads="1"/>
            </p:cNvSpPr>
            <p:nvPr/>
          </p:nvSpPr>
          <p:spPr bwMode="auto">
            <a:xfrm>
              <a:off x="-125413" y="1271588"/>
              <a:ext cx="3086101" cy="34290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НАРУШЕНИЕ   ПРОЦЕССА ЧТЕНИЯ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Rectangle 12"/>
            <p:cNvSpPr>
              <a:spLocks noChangeArrowheads="1"/>
            </p:cNvSpPr>
            <p:nvPr/>
          </p:nvSpPr>
          <p:spPr bwMode="auto">
            <a:xfrm>
              <a:off x="-354013" y="1965325"/>
              <a:ext cx="1600201" cy="3429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АЛЕКСИЯ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Rectangle 41"/>
            <p:cNvSpPr>
              <a:spLocks noChangeArrowheads="1"/>
            </p:cNvSpPr>
            <p:nvPr/>
          </p:nvSpPr>
          <p:spPr bwMode="auto">
            <a:xfrm>
              <a:off x="115767" y="580318"/>
              <a:ext cx="6045321" cy="34201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 А Р У Ш Е Н И Я     П И С Ь М Е Н </a:t>
              </a: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 Й     Р Е Ч И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40"/>
            <p:cNvSpPr>
              <a:spLocks noChangeArrowheads="1"/>
            </p:cNvSpPr>
            <p:nvPr/>
          </p:nvSpPr>
          <p:spPr bwMode="auto">
            <a:xfrm>
              <a:off x="1403202" y="1968732"/>
              <a:ext cx="1525587" cy="3651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ДИСЛЕКСИЯ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9"/>
            <p:cNvSpPr>
              <a:spLocks noChangeArrowheads="1"/>
            </p:cNvSpPr>
            <p:nvPr/>
          </p:nvSpPr>
          <p:spPr bwMode="auto">
            <a:xfrm>
              <a:off x="3513499" y="2663373"/>
              <a:ext cx="1942295" cy="3651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   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ДИСГРАФИЯ</a:t>
              </a: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13"/>
            <p:cNvSpPr>
              <a:spLocks noChangeArrowheads="1"/>
            </p:cNvSpPr>
            <p:nvPr/>
          </p:nvSpPr>
          <p:spPr bwMode="auto">
            <a:xfrm>
              <a:off x="3074988" y="1271588"/>
              <a:ext cx="3086100" cy="3429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НАРУШЕНИЕ  ПРОЦЕССА  ПИСЬМА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11"/>
            <p:cNvSpPr>
              <a:spLocks noChangeArrowheads="1"/>
            </p:cNvSpPr>
            <p:nvPr/>
          </p:nvSpPr>
          <p:spPr bwMode="auto">
            <a:xfrm>
              <a:off x="3103485" y="1965325"/>
              <a:ext cx="1257301" cy="368532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АГРАФИЯ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8"/>
            <p:cNvSpPr>
              <a:spLocks noChangeArrowheads="1"/>
            </p:cNvSpPr>
            <p:nvPr/>
          </p:nvSpPr>
          <p:spPr bwMode="auto">
            <a:xfrm>
              <a:off x="4618038" y="1965325"/>
              <a:ext cx="2155719" cy="3685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ДИЗОРФОГРАФИЯ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8" name="Rectangle 6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Line 18"/>
          <p:cNvSpPr>
            <a:spLocks noChangeShapeType="1"/>
          </p:cNvSpPr>
          <p:nvPr/>
        </p:nvSpPr>
        <p:spPr bwMode="auto">
          <a:xfrm>
            <a:off x="6260625" y="2875656"/>
            <a:ext cx="0" cy="2568589"/>
          </a:xfrm>
          <a:prstGeom prst="line">
            <a:avLst/>
          </a:prstGeom>
          <a:noFill/>
          <a:ln w="16510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376971" y="44623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762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589930"/>
            <a:ext cx="2393950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1758" y="2580005"/>
            <a:ext cx="4248472" cy="12961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352928" cy="89728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Одной из важных задач является диагностирование сложных нарушений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163" y="1052736"/>
            <a:ext cx="3714067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                  </a:t>
            </a:r>
            <a:r>
              <a:rPr lang="ru-RU" sz="2000" dirty="0" smtClean="0"/>
              <a:t>Для </a:t>
            </a:r>
            <a:r>
              <a:rPr lang="ru-RU" sz="2000" dirty="0"/>
              <a:t>обозначения </a:t>
            </a:r>
            <a:r>
              <a:rPr lang="ru-RU" sz="2000" dirty="0" err="1"/>
              <a:t>несформированности</a:t>
            </a:r>
            <a:r>
              <a:rPr lang="ru-RU" sz="2000" dirty="0"/>
              <a:t> речи как системы у умственно отсталых детей рекомендуются следующие формулировки логопедического заключения - системное недоразвитие речи (тяжелой, средней, легкой степени) при умственной отсталости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379292"/>
            <a:ext cx="5389240" cy="267765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73E87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Интеллектуальное снижение может сочетаться с сенсорной недостаточностью или нарушения слуха и зрения выступают как самостоятельные нарушения. В этом случае логопед говорит о вторичности речевого нарушения. </a:t>
            </a:r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530611"/>
            <a:ext cx="3243436" cy="229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418271" y="-11317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872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80528" y="13276"/>
            <a:ext cx="93245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effectLst/>
              </a:rPr>
              <a:t>Для обследования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используются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>
                <a:solidFill>
                  <a:srgbClr val="FF0000"/>
                </a:solidFill>
                <a:effectLst/>
              </a:rPr>
              <a:t>различные альбомы и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методики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2050" name="Picture 2" descr="C:\Users\Администратор\Desktop\обс дисл. дисг\лит обслед\1002472256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03635"/>
            <a:ext cx="2771800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обс дисл. дисг\лит обслед\625756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2520280" cy="17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обс дисл. дисг\лит обслед\4eaa749aab45d4aa0da76c725849393f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27" y="4321696"/>
            <a:ext cx="3366642" cy="25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обс дисл. дисг\лит обслед\912284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54" y="836712"/>
            <a:ext cx="2524125" cy="37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дминистратор\Desktop\обс дисл. дисг\лит обслед\смирнова1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7565"/>
            <a:ext cx="2686050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дминистратор\Desktop\обс дисл. дисг\лит обслед\1265735338_3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54786"/>
            <a:ext cx="17049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423920" y="0"/>
            <a:ext cx="7200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562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854</TotalTime>
  <Words>840</Words>
  <Application>Microsoft Office PowerPoint</Application>
  <PresentationFormat>Экран (4:3)</PresentationFormat>
  <Paragraphs>153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Деятельность областного Центра психолого-педагогической и медико- социальной помощи Амурской области по сопровождению детей со сложным дефектом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Для обследования используются  различные альбомы и методики </vt:lpstr>
      <vt:lpstr>  Логопедическое обследование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Root</cp:lastModifiedBy>
  <cp:revision>73</cp:revision>
  <dcterms:created xsi:type="dcterms:W3CDTF">2014-02-28T10:28:36Z</dcterms:created>
  <dcterms:modified xsi:type="dcterms:W3CDTF">2015-08-23T09:59:34Z</dcterms:modified>
</cp:coreProperties>
</file>