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6" r:id="rId9"/>
    <p:sldId id="268" r:id="rId10"/>
    <p:sldId id="270" r:id="rId11"/>
    <p:sldId id="272" r:id="rId12"/>
    <p:sldId id="273" r:id="rId13"/>
    <p:sldId id="274" r:id="rId14"/>
    <p:sldId id="276" r:id="rId15"/>
    <p:sldId id="277" r:id="rId16"/>
    <p:sldId id="279" r:id="rId17"/>
    <p:sldId id="281" r:id="rId18"/>
    <p:sldId id="285" r:id="rId19"/>
    <p:sldId id="282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FAA6"/>
    <a:srgbClr val="868C0E"/>
    <a:srgbClr val="CCFFCC"/>
    <a:srgbClr val="688D0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A24B2A5-4DF7-4350-9438-EA3323144386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97287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97288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289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290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advTm="5000"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10ABB-CA5D-48D1-9A78-99C6C2AB51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08F40-7B0E-4FC4-952D-271EC754D7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6273D4E-200C-4FE9-884B-880601D339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77DB9EC-A071-4AFC-B242-C7BFB5E76F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F552A-0FD8-405B-B36C-D282C44022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570F9-41BE-411F-8C7B-6007167447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DDC69B-9781-40AD-B3F0-3C2B64C8A5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9D2D47-840C-476E-B7EC-B91C0A548B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1F159-E312-4C55-BA91-5733CCDE48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76C5E-855B-49ED-AE9D-4F13E79B26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19EB9-2EF6-4B79-9159-C709B61614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D1F029-1E6D-4601-825C-1F24CC137A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ru-RU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/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0366663C-01AD-4BA8-B983-75DAE9B3913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96264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96266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</p:sldLayoutIdLst>
  <p:transition advTm="5000">
    <p:random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ru-RU" i="1" dirty="0" smtClean="0"/>
              <a:t>           </a:t>
            </a:r>
            <a:r>
              <a:rPr lang="ru-RU" sz="4800" b="1" i="1" dirty="0" smtClean="0"/>
              <a:t>Удивительный </a:t>
            </a:r>
            <a:r>
              <a:rPr lang="ru-RU" sz="4800" b="1" i="1" dirty="0"/>
              <a:t>мир </a:t>
            </a:r>
            <a:r>
              <a:rPr lang="ru-RU" sz="4800" b="1" i="1" dirty="0" smtClean="0"/>
              <a:t>    К.Чуковского</a:t>
            </a:r>
            <a:r>
              <a:rPr lang="ru-RU" sz="4800" b="1" dirty="0" smtClean="0"/>
              <a:t> </a:t>
            </a:r>
            <a:endParaRPr lang="ru-RU" sz="48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ru-RU" sz="2800" dirty="0" smtClean="0"/>
              <a:t>Творческий краткосрочный проект</a:t>
            </a:r>
          </a:p>
          <a:p>
            <a:endParaRPr lang="ru-RU" sz="2800" dirty="0" smtClean="0"/>
          </a:p>
          <a:p>
            <a:r>
              <a:rPr lang="ru-RU" sz="1800" dirty="0" smtClean="0"/>
              <a:t>Воспитатель</a:t>
            </a:r>
          </a:p>
          <a:p>
            <a:r>
              <a:rPr lang="ru-RU" sz="1800" dirty="0" smtClean="0"/>
              <a:t>Беляева В.Н.</a:t>
            </a:r>
          </a:p>
          <a:p>
            <a:r>
              <a:rPr lang="ru-RU" sz="1800" dirty="0" smtClean="0"/>
              <a:t>ГБДОУ детский сад № 5 Выборгского района</a:t>
            </a:r>
          </a:p>
          <a:p>
            <a:r>
              <a:rPr lang="ru-RU" sz="1800" dirty="0" err="1" smtClean="0"/>
              <a:t>Санкт_Петербург</a:t>
            </a:r>
            <a:endParaRPr lang="ru-RU" sz="1800" dirty="0" smtClean="0"/>
          </a:p>
          <a:p>
            <a:endParaRPr lang="ru-RU" sz="2800" dirty="0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5214942" y="5429264"/>
            <a:ext cx="34559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1928826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5000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/>
              <a:t>Знакомство с художественной литературой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000"/>
              <a:t>Знакомство детей с биографией К.И.Чуковского</a:t>
            </a:r>
          </a:p>
          <a:p>
            <a:r>
              <a:rPr lang="ru-RU" sz="2000"/>
              <a:t>Чтение стихов и сказок Чуковского</a:t>
            </a:r>
          </a:p>
          <a:p>
            <a:r>
              <a:rPr lang="ru-RU" sz="2000"/>
              <a:t>Дидактические игры </a:t>
            </a:r>
          </a:p>
          <a:p>
            <a:pPr>
              <a:buFont typeface="Wingdings" pitchFamily="2" charset="2"/>
              <a:buNone/>
            </a:pPr>
            <a:r>
              <a:rPr lang="ru-RU" sz="2000"/>
              <a:t>	«Найди лишнего героя», Лото «Сказки Чуковского», Домино «Подбери  сказку</a:t>
            </a:r>
            <a:r>
              <a:rPr lang="ru-RU" sz="2400"/>
              <a:t>».</a:t>
            </a:r>
          </a:p>
        </p:txBody>
      </p:sp>
      <p:pic>
        <p:nvPicPr>
          <p:cNvPr id="14337" name="Picture 1" descr="D:\Фото05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000108"/>
            <a:ext cx="3549437" cy="2661543"/>
          </a:xfrm>
          <a:prstGeom prst="rect">
            <a:avLst/>
          </a:prstGeom>
          <a:noFill/>
        </p:spPr>
      </p:pic>
      <p:pic>
        <p:nvPicPr>
          <p:cNvPr id="9" name="Рисунок 8" descr="C:\Users\1\Pictures\2012-04-09\02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5" y="3786190"/>
            <a:ext cx="2500330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5000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/>
              <a:t>Познание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410200" cy="4530725"/>
          </a:xfrm>
        </p:spPr>
        <p:txBody>
          <a:bodyPr/>
          <a:lstStyle/>
          <a:p>
            <a:r>
              <a:rPr lang="ru-RU" sz="2000" dirty="0"/>
              <a:t>Беседы:</a:t>
            </a:r>
          </a:p>
          <a:p>
            <a:pPr lvl="1">
              <a:buFontTx/>
              <a:buChar char="•"/>
            </a:pPr>
            <a:r>
              <a:rPr lang="ru-RU" sz="2000" dirty="0"/>
              <a:t>«Что такое музей?». Виртуальная экскурсия в дом-музей К.И. Чуковского.</a:t>
            </a:r>
          </a:p>
          <a:p>
            <a:pPr lvl="1">
              <a:buFontTx/>
              <a:buChar char="•"/>
            </a:pPr>
            <a:r>
              <a:rPr lang="ru-RU" sz="2000" dirty="0"/>
              <a:t>«Откуда пришла книга?»</a:t>
            </a:r>
          </a:p>
          <a:p>
            <a:pPr lvl="1">
              <a:buFontTx/>
              <a:buChar char="•"/>
            </a:pPr>
            <a:r>
              <a:rPr lang="ru-RU" sz="2000" dirty="0"/>
              <a:t>«Как появился телефон?» </a:t>
            </a:r>
          </a:p>
          <a:p>
            <a:pPr>
              <a:buNone/>
            </a:pPr>
            <a:endParaRPr lang="ru-RU" sz="2000" dirty="0"/>
          </a:p>
          <a:p>
            <a:endParaRPr lang="ru-RU" sz="2000" dirty="0"/>
          </a:p>
        </p:txBody>
      </p:sp>
      <p:pic>
        <p:nvPicPr>
          <p:cNvPr id="106503" name="Picture 7" descr="telef3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4508500"/>
            <a:ext cx="1657350" cy="1755775"/>
          </a:xfrm>
          <a:noFill/>
          <a:ln/>
        </p:spPr>
      </p:pic>
      <p:pic>
        <p:nvPicPr>
          <p:cNvPr id="106513" name="Picture 17" descr="92672c5db521 коп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4437063"/>
            <a:ext cx="1944687" cy="1419225"/>
          </a:xfrm>
          <a:prstGeom prst="rect">
            <a:avLst/>
          </a:prstGeom>
          <a:noFill/>
        </p:spPr>
      </p:pic>
      <p:sp>
        <p:nvSpPr>
          <p:cNvPr id="12290" name="AutoShape 2" descr="data:image/jpeg;base64,/9j/4AAQSkZJRgABAQAAAQABAAD/2wCEAAkGBhQSERUUEhQUFRUWFx0aGBcYGBYZGBUYFxgZGBggGBgYHiYfHBwjHRgYIDEiJCcpLCwsGB8xNTAqNSYrLSkBCQoKDgwOGg8PGjUkHyUpNCw1NCwvLSovLCwtLCksLCwsKi8qLCwuNCwsLCktLCwvLCwqLCosLC8qLCwvLC8sL//AABEIAMwA+AMBIgACEQEDEQH/xAAcAAABBQEBAQAAAAAAAAAAAAAAAwQFBgcCAQj/xABFEAACAgAEBAQDBQUECAYDAAABAgMRAAQSIQUTMUEGIlFhMnGBBxQjQpFSYnKhsTOCksEVJFNjg6Ky0RY0Q3OT8IS0wv/EABsBAAIDAQEBAAAAAAAAAAAAAAAFAgMEBgEH/8QANREAAQMCAwQJAwQDAQEAAAAAAQACAwQREiExBUFRYRMicYGRobHB8BQy0QYz4fEjUmJCFf/aAAwDAQACEQMRAD8A3HBgwYEIwYMGBCMGDBgQjBgwYEIwYMGBCMGDBgQjBgwYEIwYMGBCMGDBgQjBgxWPEH2g5bKuYzrlkX4kiAJXvTMxCqaN0TftjwkDMqbI3SHCwXPJTnFOKx5eNpZnCIvUn1OwAHUknYAbnFc4L9peWzEwi0yxFjSGQKFkPoCrGiewajjL+LcfmzTap3YjUWSM1pjuwKA2sKavfqd98RmYlBTZviB0kftAEggjuKv6YxOqutZoyXRw7D/xEyus46cu1fRzyhQSxAAFknYAD1OIbI+NslNIIo8xGznZRZpz+4Ts30Jxn/jzxYZ0hyyny8tJJ6/M7qGVD7AHUR3tO2KbM/lJsggWCOoI3BHuCAR8sTkqQx2EBZqPY7qiHpXG3BfR2DDLgub5uXiewxaNSSCCCSovce+HuNaRIwYMGBCMGDBgQjBgwYEIwYMGBCMGDBgQjBir+IPFRTMJloSisF5uYmf+zy0C0W1dtbA0ATQ3PajWvE/2qODoySWW2V2Fs37wQ7Kg/af/AAnFb5Ws+4qbWOdotNwYw6DxPnogzy519T0LpCBvYCArp/RbPrhqPFOfWpPvmY6/+pykU32EfLZyfagcZhWxHRW/TPW94MY5wj7S+IqxWVI5E7OyaG+WlW3+ZC/LFz4R9pOXdf8AWDyH3vUH5ddjzGUKPkTi9s8bsg4eKrMTxuVwwYThnV1DKwZTuCCCCPYjCmLlWjBgwYEIwYMGBCMGDBgQuS2PnvMq4klEl8wSNzAeocsSb+d2PUEY1ufibZXiEvMB+7zxo9gElJFuNyQNytCO6+GwTsSRHeJ2yWdOmNYZpVHmmDMvIXqNTxkEk9ksCgSduuKqdHgJc61k02ZV/SyYi29xZZXOpry1fuSB+oBxHqGYnSmwYXuAA62DRPWwV6f1xYjlstWnLtmM3ubl1qEFddIjAL0fkPc4lOEeCoHXT97mL0WZAIkZdRJNgqW2Jq7wrNSyFuJ3ofT82T5+04piBYjw8lSRm2I0ylwwA5lAlmNdbXolAAEbmvbEhl5FKgg7dvX+e+NCyHg9Ia0GNhY1c2GJ2Yf+4ArX7nVhxnPCOVkOrkxo9UHREDD5itLD2YEYxP2rCXaG3zd/arh2g+IWDchlruSX2RcSRRNC0gWRnDpCSAdOkBmTfez1rpQvric8SfaPFlZTCsbzSL8dFVVCQCAWPeiDQBqxfXFXyvA1gd1SMK7J+TUI5lTcGMEnkTIxsaTRJB3B8tQ4hMxkSWSQyHNJzFZgFctGFjlVwABqBUHoOpFbYcRV7Hxjo9fnzuKWRQx1NYelyDvXh85K6537W5iAIsvGjXuzuXFewAX+uE5PtazBA0wQKa3Jd2s96FCh9Tih5hqx3C14PqZOK6AbGpB/58yth8D+NznTJHJGEljAbyklXViRYvcEEbjfqNz2tuMv+yYRrJmJGkQM2mJVLLqOka2IW73Lgf3caeMMYnFzATquQro446hzI9AV7gwYMWrGjBgwYEIxBeLOL8hYPOY+ZmI0LCvhBLsN/wBoIU/vYls7nkhRpJXVEUWzMQAAPUnGYfaF4uy+chWOISvpk1agAtqQyMUDEOSA2oUu9bYrkkDBcqbWlxsFWYuIvNLOXB/EKSOf2y2pkX+FLP6L+zjjJ9GkagWJJJ2pFJCA30AXf5knHOTAUqDu2itQuiiGlLX0J1dP4sO3jDAhgCD1B6HHLTylzs/nHxOacxsDRko0ZqWXeNCqD4WJVS/uNQJVev5bPriQQXRZQGHvqq9tmoYUxxKxA8o1H0uv5nbFLn4sgLKYbbMpnmGzHVRFV9PMWrtVkAnp3GO8vmXYdAL2Dr+UjrrRt1PtvjtJxIGClkYdR0dfmDsRt13B9ceZDLSfjMUsLpLlN+2nmFN2CGgCd6I32o4va0uBGEXHioEgb8k+4L4hzOQbXGObH1kiUaNQ7lUJI1+4IvuD22fh3EEniSWI6kkUMp9QRjCEHKKgf2bGh/u2PSv3D0HoarY7XP7PeNmLMfd2P4c1lLPwzAaiFHo6hm+aE/mOGVFVHEI3aHQ+yx1EGWMLTcGAYMOkvRgwXgwIRhvxDJrLGyMLBHSyu/UeZdxvW43w4wYELKjEsiDVnXUxORyMzO8UkMibOFzGktInuQdQ6k3hhkNWaDCOENlw/QyScrMkBbeSaROZKnYKFIbTu1bCweL3hkzDA6wL5bJGxDZuUrejSCAQi0S+3oSFUgrcLmI/CZVVo0UkJZjjBsIgc1qYBSdgNq2FjHK7TqA1xwtuRvufTly07VvgZcZ6J7AmlQKAoDZRS/QdhhQ4iM9x8RRzuVsRNoQb/iPpU1sNgC1E9grHtgp4vwkbXmJLdnYHQlAKW0Xsg2VUBBPr8TY53oHnM/N58AVtxjRS+DDPJ8OCEsWd3PV3NmvRV+FF2GygDbucMpfEiGXlRlWKsA7eYhb7KEBLN+gHc7ViDYS8kR52XuO2qmMVHjnh2N0CJqKRuxdVDF05syZl2UL5rpWVQAfjHYHFuLYq/HIcys/MSRIYSqo0gi1uRqBXX5vKqksNdeXmEkVZxooXOEmTrb/nibKEml1SOOcOeEOsqOqn+zkZaEvddhdPf5eu1jbo0yBeSbREhMkmyhgyilUnct0FliT2C+4xa/GfNDZcSAgBZAPMXVnBSm1HqxS6sWPN88VyRd06XzIwt1RJkVQDe1GyDexBN46iCQvjBNrnw4f2nsT5ZKYy4swPS+qtGV4UqwaaedFHmZIpXQnqxVlkQyWSfNGpPzqsaT4L4vHPllEZJ5dIbdpDsNvO3mYEEbnfqDuDiHy+TdojJBK7tH/aZeVI1YUOilANJ7qfMrVQ62EPA/DgvEMzPCw5M8MTlN6LsXp17CwN9upvFtG+ZkuCW1nC4Itb0C5GXC4Yhqr9gwYMOlmRgwY8OBCon2k8UjJjg5aSSDz3IA6wg7BtB8rSGjpsGqJ9jmkiIhYxpGGBt5GW/N2AAou242BAFge2JzxPIz8Uzdk6UkUdepMEVD5AG69Xwwmhsp0pX1EetA1/Mg/THO1k5Mxa45Dd+U1gjAjBGqjeEZaQyNMzFVa15dDfSxtupC21mh9bvElNmApGoGj+bsD2B9L9emOoIdKhRvX/AHJwSSLYU/mBoEbGuo9OnbvvjA9/SPuRl7LS1uFtknPMUNkAp3IvUh9SO6/Lce/b3LTk2rUGG+3RgejL7H+R/U8ZYlGMZsgDUhP7N0V99Ow+RX3w1iTSRX/pzFF/gdQSvyBa/bQMSDAQR8+fNyMRGafnKK0qMaBsJrrdRIwA+gbSSPTViV8Lzsmey35WMjxOvXblya1v2aMH+5hvwzJiWZVY6Y1/EmfYCOKPzMST6lQo+ZPY4nvBWX1SvnJI5fMztGgjYlOazMzP6NpIUL1ALX8QA30cLnhj+B8v7WWZ4aXN5eaj/G/hGsxFFlwFGZa41HlVJY/M42/IVBaq2pvaozwzMTnoev8AbRMAeq6gysv00t+pxqiwiWWOYG1RXCggg63KgkhgCKVSK6+Y4pHhPgok4tNItmOGaRy22kNbpGg9d3lf2r3GN8tO0Pa5v+34Pt5rO2U4SDw+eq1MYZ8Z4jyMvLKRfLRmruSBsB7k0Prh7ir+P8xUEcf+0mUH5Jcp+h0AfXG2V+BhdwCzRtxuDeJUR4Y8dFWMObk1lauaq0M2+mQAVps7ONhVNRFm+GUVd7Vd9duvbGIZvKlIU6ifzUE3eQyNqlVT2Bv4jspCk7DCEGQnhAEJcKOkcuaewPRSg8h+RIwrgr+r18/dMpqK7upktk4d4oys50wzxO1kaQw1WNiNJ3sYeDPKeYFIZo9mUdQSuoAj3BGMibKM0tueYjIL1G3WRCNJ1dWNH4/iGgbnapbwdxJ1zzyTsFDRsjOxrXHl9Ajdya3tnF97vvjRDXsldhColonxtxLnw7w0ozz5naZUCvdVEWAnmC1t8UgDEdSpw98O6qmMgqRptTD0V4omjHvUekEjaw2Es5no5Ys8YnV1MrDUpsESLH0Pyf8AliweIsuiOJFkWOWtOlgSsqqbAKr5vLZph0vcEbYRvo3VZnLdQ6w7B+de1SbII8N+CrmRyH3hmgb8wzp+TlxEp+eiU/Q4ccDzPNeaQ7MeXt3AEQsH0qQyivUHDT73LDL95WCQxA62aMpKhOkRyaShLaWXSd1Uh4gTsxOJLN5D8Zc9lCJoJ0/FVNyR1WWID4iNwyDc6iRZsGyShkkpLAWcL5cbkH2svGyAScklxGMyxSkkhA6wIvZ5JCqlm/aVNeyHYlWJvbD1Ejy8VABIo16AbKqj0H/04YR5+NsrmFV1LZecZhhfm5fMWW9PUba13AIKHC/EfPJDF2LGRvdYgCPpraM/TC+uhEbIWAWbhue3U96tidcuO9GTyrOwmmFNvy0O4hB2/wDkI6ntekbWS6XMxuWQMjEbMoZSQDsQw/lhHNZo82ONOrW7GrqNKBHzZmUD21HthHjmXURGQAB42V1YAAghhYvrTC1I7hsLAMbhiyvpbdnl871foFBeLW5eSTLvpZnbSpNkqkZ1agTvqChV1diwxnGinN6notSsSwpWKkea+qsPquLr41nLZwr2ijVR7FyWf+Qj/TFabLbmu5v6nrjpqEGOEX1Ofj8Ce0NIHRB3E+misXhPxU2WzEJkf8AEq7NZZIyrUCerIH0nfdPNRqxi/wDg+cR5iWI0AbVPflSSbD/hvEw9Qx9MZGkeLl4JjizaLlpYswWVynMjfSgiRQyFyGtWXUIwQNXSjQNMILkgN3G/jr+Us2zRMi/ysyByI58VrgODCGQyCQoEjGlR7kn3JJ3J9zgw1XNJxjiaQKpY9ACT8hvjvDDxACcrOB15L189BrAhYusvMZ5T8UzGRj3OrcX8lpfkox3iOzGYuKTsECWfVSEcn9LH0wtxSbSncajQ+hs/yBxx7mukfc6k/wAp8CGtsNyd4b56MmNq+IeZf4l8w/pXyJw4PXCOcmCRux6KrE/QHFTLhwspu0SRWSWWEZeMyyujlUBUeUhDbFiAFB02b/riUyHgTN66kC+RrOgiRgz7szaiiayGNAMdIPQ4feB+GT5WeKeWCUxSZcRoyrqMQ8jAyIPOpcizsaGjpRrQ3IhVj5vO7MTpLBSw6sF30ihjo6ekYGDGM0rkmdiyOSacH8PQxQcsISGIZzKAXd1NgvW1ggEAeUdhhZc5HCmgMTygNd7NV+ZzdahZ1Ej3xFr4kBmVDIoqUBq+BT50ZWfpTDS6hjdsOu2H/GMj94ligLMgp3crQJSuWUsjbUXBsb+TG8C2QWYuvmnWR4nzGKhSGChjdbHW6Fdu4aM+3pjjwXwyOHJxCNa1qHc/meRxbsx7sTeG0eVjyuYRInZhMxDqzl2V9LyBgWJYA6XBHS2BAG9vMtP93Yq39izEq3aNmNlW9FLEkN0F0a2uSicwprFN8fnz5YdrkP10qB/InFyxTPtPygfKx0abmqv8SyArKPbyajfasUVTcULhyVtOcMrTzWbcQ0SPzGllWNwEUKSC4WyeWFGqibN73QIoAHElkOGZYr+HFGd99SW1/v6xq1dOuOJ0zEjomVh5j0dlKKVUFbsuQFX4Rt69NsOGlMUbGaNllUKJlICsGoA2RtpAawQSK6HHNva8xNcL20XQNczpC066p1EioNKhVC/lWgFHyHTDbO8lfxpAtoNmIsqCfyj1JrpudsRPDzBmUKxIiMgDBk02ha6II3s03XrRvriYGRUgh6IPUYocwRuzJ58VcHYxkEhwTiX3gyqLVMzFpQENYkVWKkkivMvpYHLq7xoEfHYFQZk3rkjUtVlgFRpNP7oA1mvW8UDJ8M8nn6kDUNhqdD5ZPL0k2Bsd69MdZrjWXy8GXGbzLxM7zEvyw+uKOaRB+GEI1MJHW6A0l7BoAONnOb0jwzTLyy+diTVsZaA871qGVzaMzhKtWIYbAkglSa9LUi/3ThGTh0bWqkoNRZ0iYJrahevRTdx0IuxeIvhOSSCSGSCeSeLNrWpyr7qryq6sANmGux6lSK3thPDPJK82WgM0ZOpX1InMp0kKprIsEpV7KwCb0Lw5S+6nv9EiOVHiW1JKyKx1UrL8Sl7N2FBANEE7WBiv8c4Y+UaOaNTLCjcvlihKgmKqArOwVkDBALIIHc4n/DOYeTLI8hNnaj8alfKwkPd9QYn0uu2JDM5dZEZHAZWBDA9weuM9RTsnbheLqbXFpuFUsl5sxOxvYRoAewCGQ/zk/lh7mcsJF0t0sH0+Ehh/MDEZOj5PMkS6pIpkGiRVLMDDswmAHXSy+YWDoYkL3fT5h9axxKrOwLeYkIqKQCWIBNksAB339McJVU0sMwacjYeQ4pkyRpbdVDxfwOX7wZo0aRHUatItkZRp3XqQRXQGqN4goeFzvZSFtKnSzP5KbUFAAO5Nn0+uNLlaeLeWNWTu0JZivu0bANX8JY+2IhCzOEUqy5iVJE0mwVM8W4bvcYLYZUlTKQ2OwOgv83gLW3aUscWFhyHLNcQ/ZJMVQtmY1c7uvLLqvoI21KTQ7sNzvt0xoPAOCplIEhjsqvUmtTsTbM1bWSScSGPcdg2NrNAkk9XNOLSOuEYMGDE1mRjmRAQQeh2PyOOsGBCwbP8ADDls3JlnF+Wh6MinyH3tHA+aN6YYZnKs6iFgxF7SDpp0MN/RhYHvsfWtg8ceEVzcYkQVmIQWibpq23Rj+y3T2NHtjLHzNFNtmYqb6q29AjsbBU+hxz1XE6CQOaMj5Efx4prBIJG2Oq7hYlQWFNQseh74deG+HnM5+KNz5I25jIPzLGNSlydyNejYUOt3hu7UDsTt0HU16DD/AMITr9+hlRlGtXh1EWDqKsFbcEHVGV9QTWM1FbpgSMrq2e+A2WtXhpxadkgldfiWNyPmFJGHROEWmHQ46dLLXUfxbimX4bkUBjZ4wojjhiQM0nlJpV7+VWY+wJxX/AviUcQgafKhlbLyPEqykW0TKjhWZbqjQDb/AAC+pw98Q+FJczFHHFmjCIn1Rvo1SR+RoyqsGFrodl3BNdzj3wn4TThOX5MCSz62LO9xglqAFhmACgCtr74ldV4SNVn/AIK8CZocVjzM0Ay4ywImcyiQ5mdlfVIO418wN6ADb0GwM4YFWAIIoj1B2Iwnl8qw1O9a3I2BsKFFKoNC+5v1Y9qx2sW+IlWsaLKKy/HJsvlzJPyWhiLqza+W4EbsgvX5GJAG+peuKrx3xgmclUpYSNbRHGl2LAW5U9gPKCPVvUYiPGOdWVtC5nMxa5HZkCOYqEzIraSpDl68oACncmzWI7MpSUW1oov8WKSMiu4kjQaK9QuF9dJcdEN/zs81qo4xi6Q7lM5jxW2QhzU0ekSOkKxWAdhJIJdIJGplDq2nvt6HEP4P46+enH3+RXDuEYMqpK8ESzy/iqtAg/DsOmoHrhtmjNmMo1AsEdWA/OVWzpNbMy+VrFEnYgEWa9w+R2mT7uTzlYFStEoeltewFXerYixv0xTDJaMRuGhz7jdWyxXkMjTqMvCyu2c+0TLZrNRQw5VoG25TgRgSxMpNOq/CKCsOpBHbe30uXYnY4geE+FoctO0kMM0r23mIRI4yeoQHT61YBoYk8wcyDYjjA/ela/0WM/1xirXtmkxM4b8lrpGOijwv47lKZHKySMsUda2s6j8MaitTt3NWAAOpIGwshLx59nUjS5TMZSKPMrlouS2WmYaXUaqcliATbljZ6qDvh94EzUpzUgcRbwrVM9gK76tIK7m2jvcbVi9Rqb36YZ7PiEcWLeVgrHmR5B0Cp/g7hM/+i4FdTGYsq4jUkF2klU03lsBQNgLs6jYFb037GvEs5zcKPnJJ+esoly7Bz935Q8j6jtvVUK+LGucKyzxqE5ivEo0psdYCmgGbUQaqroHbffDM+Fcnz5J1iQTMNMjIzKWBpqdVIBulJsb7XhldL8N074XIPxWHwvM7J7jZSR7FlY+94fq94Yse2FYDiF1fgsEy8Up/q+ro0ckbqe98xVI/vKzL8mwwyZ/1s9/wN/apNr+dn/CcNvGXiBUljy5jleqlKohOtkNxqGNKAGAYsWABCDviuQcT4guYllSLKosojWnd2dUiMh/KoBY8wmrrbr3xzO2Gh8uoFm7za9z4q+FjnNOEXzWgSzhQSxAAFkk0AB1JPbFejjyuWz0WZklVY5EflW6iOORreRwPRxe/RTfTXhvJxjMEEOIpFOx0cyFwO+lwzb/p8xh54MjiWEuDUsjsZQ+kOjXfLNUKUEfDs1l99RJT0LjSEzA4rHQb/cdtl7NE4ZOFlbMz4ggRVbmK2v4AnnaT+BVst9MM/wDxDId1yslfvvGrH5KCf5kHFZPEI4OIyxoqXNHCSoaJGaQtKGIBILnQEJHotiziyrhpV7cnYW9G0AEXzzWdsIOpUlwziizqWUEFTpdGoMjAAkMASLog7EggggkHBiN4EbzOZI+ECJT/AO4FZm+uho/5YMdLSymaFshFiQs7hY2U9gwYMaVFGKH448C80vNAuouPxYgaL0K1RntJsNrF0DYPW+YMVyRtkbhcpMeWG4XzsspeQZeSMtIZBGl2j62OldQ2KHcEldwLJArFwzf2VRomqXiEsUjdwIwt9RVjW2mviLXtdjGicY8OxZjS5RRMhDRy15kZSGXcbkWNx0IsYiuLU4HNWeKRQwuOJ5VIbSSUZVYdUUgmmFYoipWR3Vzpy9c8D4FNGFfMZ2XNNpFbRpFuNyqxgar7Fif13xIsm+IjgvjnLTtp5qxnYIsxEcr7HzaTQ3AsAb7GwKoWIKDuN/ljRqhrsKazsVicg6SEYg1dEA1t33xWvDX2gnOkwpA8WYCEtqKmJKIVjd6jTH4dIPyxcdNYg4snlspK8zSwxmU0bEUbOWbYFti5vYAV16E74LFe4m2NxnuUxlcsI0VFulUKL3NAVue5w3z8pP4Uf9o42P8As16Fz7Dt6mh6keDNvJtChA/2kgKoP4VNM/8AIe+EOG8XhjUMVn0ybnMPGSsm2zEpeha6WFAxKyqLuCa+M/CzTZdRl2KNAj6FUDU9RMqKGPQ2Rv7n1vFJgaORGRWLKAUYEsWFjcMW3uj3/wAsa9DMrqGUhlIsEEEEexHXFb8TeFYnD5hNEMwFtIdlkUdpa6j0bqvbqQV9dSdMMTTYha6Oq6E4XDIrP3nmRCnLd2CkLIhjo7UpZXZaPSxuNsOclnQ6Btg1edSRaNXmDelHCWT4qsjFadWBIIKmrHo4Gk7b9bHcA7Ya8b4IJnjcJGWQ9WLD0IsKDrAIB0munUWcc9YF2CQYeafXNsTTdM4uHiSdzGQ6Vet40ZGcsdQV49JOkVvZ+I+hw4fJqv8AaxSIP24pZmQemoBgw/wkD1xLyTKi2zKqgdSQoH67DDSLjKPJy49Tt6AeY2PLoT4nv1A0++JiSR56oyUC1jMyUzyHNWeJ8o8jyeYxi0dJAUNhixBKld9mva+2NS4DxcZiPcBJkpZ4rBMMukFlNfPY9DjNsxwHM5SVs2FEQyuh2Qs3KneQgAA/lKhjqZR6ddxgyiZmMwylZMu8gZhITpd22Z9UTDzIS52cddwBscO4nOp47vBPsEneBPIcB/laRmuHzLzDlZEUvbaJELpzCOo0sCtnqNx3qybrn2f/AHoyZv75IGkZwxQGNgmlQnWM0g8tBDvtddSXXBPGMrycqWDWwQvriKgFVKhiY5CNJtugZumJKDxdlmCm5V1/DqgnXXXUraebbexe2NzHtkAe05LM4GMljhmpFsvj12WNGdyAqqWY+gUWT+gwxzPirLoupjLXSxBObJNACk3JOwHfFc+0bxC33CeNYZE5kRHMl0oAtgPSWXLaSTTBbAbfbE7LwvvkqvxLi0t86Z9E05JVBVRx9EBsG2UMoA+EEs1MQbdcP45qjtlJbyhQBRkLKWGxrSdI1G6oEE0bAW4Tw7n8Xy7yKWiijkAO+g5hVSQD/DJqF/sn9nDfiHB3y2aWJSzCOZ5AK88sTQUoQDdiqhlFbkxV1OOalpDPAJXC7nZ+th7d6ZMnEchY05BPJOJ0zWKRKDNe5kbSFRB3+IWduoAveveIcJjlB1IrH1FAmugLAWBivPnA0EsbOhJzMlEEGyzO6qfRxa+U718mAnPDzXDfq8h/WRv8q+lYVTU7qZokbkb27RbVbY5BKcJzCT8C8YEU4y+iVY5WNLKdZimRT+c2aIShZI8q1V1i+56dg0UUZAeZyuoi9ChGdm09/hC+lsL9DSM1wgO4ZWKNq1E++jStehDLG1+qe+LZ4KzozMzz0ur7vDG+kg6JQ0xlS/YkbbbEbY008EdbUMfutn85pZVRmHvVn4dkFhjCJdWSSTbMxNsWPck74MOsGOzAAFglaMGDBj1CMGDBgQjHhx7gwIVQ4J9nUEMvPk/En5kjk7qn4hYquiyCEDEC/Vj3x74mgycTQIwSIySajoJRjHCjzOajIJFR0fY13xKeLfEqZHLNMws9EW61uegvsO5PYA4yDhcZzEr5zNZzLwyJIQwzIdC6vGVOkEjTHUrKALqu5vE2RtsSTb3Ki55uBqrlx3LZYrK8C54SaCVU5PMyoWC+XTzoWC3tspAPXC/hXM5Nslply0mUlkBEokhmVuZtbCRlBIumUgiqA2qg/wAh4pJjULmsi9KBqBkOqhV0D3+eHH/ihh1zGQ+rOP5E4gpJr4d4zK0EdZvLzy8teZFKVV9db+aMAqL9YycRriWDMM7QyZddS6XOZkXLLGNOoBVR4rJ1XrCGiNJFbSma42kop24XN+68wF/4kb+mEMutG1jMW1Xk80syAfvQyhVv5IT74EL3xBxz/RxizESh8tNJplRd6LKWEkRBq/KQVHxEg7G7YfaDxznRBIJPI0asrL+Z5jUNdtuvzYHthDiXB0zCmPUDqbVpQNk57G4Jy834UzX+byWD+tZ4rwWZMs+XLHWq+R9Lqy6TYLxG2RbNalLoAL1DGerB6GzNb59nzyV9Nbpru0t5pzlk5CLGCWrqT+Y9zXQfIbYW/wBJLYWwGPQWLPyGE8q6NDEy+YMqKmncsWpVArve2LLwfgrQhkzUCPHmnRaDhnjYKdOrYCuptCSpF73Y56ClNQ838eaezVAgaLeHJU+ThGWJYtEpLCid9gRR0/sn3FHDrwyJcvKkUHNmlB1RWbuJjTpI/wCVFA6ttutWfLic4t4OaJ1EMwk1mo4pVOsVuxMqndFG5LLe3Ulhh/l8/Fk4vwnRdVF83IpYzEdeREDqkUC6IIRQbGrfG+no5g/rnIc/RYp6uIs6ozKsT5dUqfOyR2p8oJqKIk7BQ3xP21kWewW6xAeKkkzjQvl49KRF9Us9wJTUNgyl2Hlv4QDsQcJ5IzTNry8Ls1/+ZzJt/hr8PUNESnb+zVhubW7xIN4VXd89mdW9i20hdh+d2NHrvGI+vS9y3ewPaWu0KVMcWODhqqZxXLmAa4s3FM7honWJBy0hkXznmu2nVqVKJIG52OJPh3F83JYzKLmEYKqKqOwjKhiX/wBXicBzsLMigVtXexQ8VyEJuCLmtXxxxl79bzD+X9Xw0m+0B3OmGJN9gdTTsD7pACgHuZBij6ingZgBAt3leubJK/GST6JDJ8EzAbUFzJK/AWcHR2NPmppmGx6qqnEJ458NZgQz5iSSGL8PQdchnlkQ3aamRAAxKnSo6oK6nEq+az0wp2ZQRv51gH91Idcg+soOGAyUUclT5qNZQLoaI30tdHmSs8m9HcOOnbC6TbcDTZgxdn8X9lb9M4jPJRXhLjg5cseZE6AaHYJrj55QGK1lBU6CEjY6TuRR2O90yi5TMZNZEOpI5Ljlkb7y8LhwNSvIWI0t0smgAem2KrkuHRy54zIrPloI1WUkvIZVZ9RFuSWXUqn5IexGJPw74kkzyzStAMtDIYoddk8xWY35WVadVbllhY1OKJ04Y0rxJE1wFuXBRkuHWOamMrw2LMh9MnOjkXRNzFUSq4pkZXCggqfymwNiKo3UYuE5jITHLuFmjcmSORSEISwrKUbqV8pNHow2xZvCvGMlJmXTh66EEeqUCNkVzaCF1sU2pdY1dSAL6DDnx5IiQRyuQDHMtH2cFXHvam6/dHtiqvgE0LgRc2uO5XU0hY8EcVCBxV2Kq77V1vFy8FQ6clCSCpcGSiKI5jFxY7GmGM2yLh8miqR5gIxXQNI4joHuAWq+m2NiiQKAB0AAHyGFOw4MBkceNlr2lJiDB3rvBgwY6VKEYMGDAhGDCWZzCopZ2CqNyWIAHzJxVc59quQQkCVpCP8AZxuw+j1pP0OIlwbqVZHE+Q2Y0nsF1b8GKRH9r+SJ3549zEx/pZxOcJ8ZZTMmoZ0LfsG0f/A4Bx4HtdoVOSmmjF3sI7QQsy+1vi3NzqRX+HljGxokednV36dCECgHqNRxaH4OeizTV6MVlFf8VWb+eMw47OZpsy7H+0ml39tbKn/KFH0xqvAs7zstBJ3eJGI7glQSD9bwl/VzH08dO9nAg+R/Kq2ZIJHyA8f4Ud/oF1NocvXtE0T/APyQyD/px7GmajvTzqv8mbaQn5LmlIHyvE/WPKxxMe1ahmh9R6EJuYWHcoR+PZhFtuYK/wBrlFn/AP1WB+uOZeOQPXNy/DZT/vByW/wyxsQcTunHLxg9d/nvjfH+oJ26k+XuL+arNKwqKliy0taslOqgGuROrRG/WNZAG9rQ4YZsogKx5iQKKPLzcEwjU9ARMV5aVt8BQ/vekq/h/LltXJjDHqyqFY/3lo4juOcDrLT8uSdTy3IHNdlJCkgVJqAFjthlB+onOcGuAz5W87n0VTqQWyVY8QQyZZSeSRG+7x0JEYE2xiaipY7n8+5ttWJ3wTnMo8LycuKKOMLNa5maWYFXDDUNCqnmUDQpN7rVYcLwNgh0ct0caiAXgZtQti/KuOQmyd0H1xA5bw1EiOscWbaGV1kdUzOTaF2Rgymndaogdh0o4axbWpjcgZ79PchVuikyaTkFMR5jNZ95JQI4MqR5sxP8DKCSEiiJHMjUdWJCu/m8yhVBls7lYJ25aNmZgqsczmhI8jamcAwQKhbSCrUVCrRGkkdF4Mo8wV1VNjayTSfeWQjynlop5aGrFqwA9D0w74PkxHNPTMxPL1MxtmbSxJJ6d+gAA6AAYyVW3QGuEQzA5X1A5j1XrKa+q6k4lnZtiZAPUaMshHy/Emv6r9MN4/DJJDSOtjowTmSD/jZgyMfmAMT4wY5afbFTLqfnp5LW2BrVGjw9CfjUym7uZjLRHSg5Kr9AMSKpQobDHuDC180kn3G6uDQNEViheJwsWZkLsj8ynUMrNLF5VVuTpdWZSVDFVLbncDvfcQnEsrHJJLzhAVWGw0rtG8Xxamy7qCQa3ZgLBCjfoG+w2mSpwX1B/KonOFt058BRf6iI7ew8qyayeb5nbSXPXUYilegr0xNR8G1FVldZI41KrGECGmXT+IQxvYbABRYurAqm8D4PnIpo5FlihBBVY2jkd541FgTlWVVPUg1qXUfUqZbxHJzIn1LmcpmCukSwmRlb2LwKxKbn41UizVXeO6p62FwDC4Yhz7sjvWF9i7LRSvCeB5bKg/dYo4xIdTMvV+tW25PU1v3OEPFPhyDNQ6syARD511mQxKRRLPEpAfYVv2sWAThnwLxJlosvDAhllZY9tMcxDCOgxEsqqumyNyQN6GPONx5vNKqhBDESpaPUjM4sDTMVaqF6iqEg6T5m+E2z1cUH3uF+C8uCLKAijVyzLpRCkYGhFjBkiZjzVFAdOULoA8sEbVi5/Z/xSaeKZpzKW5prWqqFGhRpQrswFFiRYBciyQcVKPwtLmJgiyxJqDyI6l5aZSqONtHkbVupsWD0ONB8NcBXKQLEpBrc1qC2f2VLHQu3wjbGXZ4ke507jk7d5K2pfGWtYzO29S2DBgw3WJGIXxV4ojyMPMk8zE1Gg6u1XXsB1J7YmHahZ2GMl4nk04hK+blIZfgiiY7LF2IToS3xG/YdsSawuyBtu8dFEzRxEGQEjgNSqZ4g8Vy52TVPKCAfLED+HH8l7n947/LphgHTu6j5kD+uNVy3DI40XQKbuAAAB2qhh26KVFWT+YEbfTFT9lB5F3uuSR9vC/PTgU4h/VxgbgigaGgf7Z+NtVlUeS7g2PUYcrlhVEA/PfF6znhTLONXLRWbqY7jcfMpV/XEBxHwxLF5oiZk9DQlA71VK/8AI7fmwsm2VM1uOM4hfmDlyTql/VVNUHo5xgJ45jx/ITbwxwaJOVmZWmMK8xXCUWjdHZNd1q0eWvLuuq7qyt0myYgkimTKRZaJqQhCnPkaZ1C8xYwVYKTZp2I1MboG4vwM6/c7IJ1SS6e1fjONwf6HEJwDNgExFYQ0WZAhmomcR/eTGY472CqtKQKHLkO3lvG7aDelpSJAc22z39W+XYuRh/fkDNGuOnDFZaRgwYMfH09RgwYMCEYSmSwR6iv12wrjh8SabG6Ey4A15aG+vLUfVRR/pjubgmXd+Y8ELSftmNC3+Ii8IeHQREVP5Zpl+nOcr/ylcSmNM73RzPwm2Z0UGi4C5bpiO4ZvLmT/ALxR+kSH/PDjic7pGSgBaxsVdupr4U3P8vmMR/hjWVmMl6zO12FBFJGKpCQAK2FnbqSd8TjYRA+S+uXPUFBOYCm8GDBjCpowYMGBCMQfidCEZwVC8tgzPG0gUKC61pNoSwUFqIobjYYnMQnjTPLFkpix+JdIFi2LEChfteGOy5HMqoy3ebdxyKoqP23HkpnhXHEzOlonQrp86E1Kj7bMvat+vthbMQjTJQMuoi0LChsBQvZdt8Y6Mgv3gmRwHRdQlipysjqGXQ37oCC+3vvi+cC8dwaT94XkymtbhCY5WAA1BlsjYDZqIruBeOhrNndE4up7ub2Z2vl8CRU9a2XqvyPb6KyQ5CFC0YiHnW3YrYko1+I53ZvneHQjOu9Xl01oobG+t9em1Yp2c8eOyiPJqs01EtIUcRgLZ8qEhnNe4Hv2xBL44zLoXCwK8ihTMiSKwUXQCszLqGo72aJ6Yzt2fPJmcu31+Zqx9bCzU/OGS0HwPxFMw+acAiSOdoaNeWOMkLprsx1MfUk+gxbMY74F4qmWzkQUMFmXlSliD57ZomHetR072bkxsN47WlDREGt3ZKqGYTNxBe4MGDGlXKtfaLxMwcOnYXbARijR/EYIaPbYnfGJy8amY7yFB+zH5QB6aviP6j5Y137WoieHMR+WWMn5awP88YkcYaqplj6jHWB4LrNgbMpaljppmBzgbC+YGXDRO1jV+oLfxFmP6sThxBlAvw6l/hZl/wCkjHGRTD7CN08gOTj4rqn0tP8Ab0Y8AnOW4xmIz5ZS4/ZlGsfRtnHzs/LFiynjJHjIlHLaJC2kkEMANzGw+IXtVAixY3xVMOeE8DGbc6weTGdyNi0v5Qp/c+In10j1GG2zauokmaw9bt3c7rktu7KoIqd01sB/538raLnhM02VCz6G0SsTIu2mRidTlfRxvR71R7EN+C54CaDMLveY1D+HMSMhv+7Kb+WFM5lZta5N2JJak38pR7t1HY6QxI7EEdCMOvFHDxBPEyKeXLJGdI7NG6NJXzjUt/cY98MNpwSSwZ7jpyOXpqqXVFDFMOjt/kjOY0y+2/PIg8wtLwY9OPMfGyqwjBgwYEIxw+O8cPj0L1MOFH8TML6Sgj5PFG39bxJYreYzrQ5xwHhAkjjISVuXqKtIrFHo+YLXlI323GLJjXVsILX7iB6C6qadQk5MMeCG1lPrPL/Jyv8A/OH74jvDq1EfeaY/4p5DiLP2Xdo91I6hSmDBgxlUkYMGM58R+PpmkZMqyxopI5mkM7kGiRq2C3dbEnrjZSUclU6zN28q2GCSd2CMXK0OWZVBZiFA6kkAD5k4ZZMNLPzYNEyKlHUSEBJAqJh5dRGrVYPQCxeKPwz7RLRo84peRRrjeMUWZTa3VBTdHVsOt+85w77VIRl5VlfMGVYvIsyR6pHqiEaElTbEGiARv17dNsvY7WvcZzp4EHgdVlq4Z47gsNhvt8CrTtbSFIVRZ5CyDSLAD6QEINC9gasY9kgkNpywDCG10AGAvcub3omsR+SzlxhXBYhQIzbLp7t5JALBG+3rdYXndFRTbFiTa6TQ/Zojre9+mHmEg2+fLL5/MCXm+/56+ScT6yI2YgBhoQ7ClQ6fNp3HXqdzhKKGUu0EYeYK2pRGCyW9hiDsAGKk2a646jWJnIWXy1uxQg6tN0U6jfa8OuF8UlgR+RKEaQqpXQGIoGmVm8o61vY6Yg64b1RnzyXsYbitJkOWZyVpyvhbLxBZM6EMshGmFf7NW20rFGN3YGvMb33GnGgcJVxDGJb1hAGsgm63sjYnFb8PZZZsq1rU7AxzNepuaho05J8oamUDYAjbFm4Zm+bEjnYlfMPRhsw+hBH0xsoaZ0QL3vxE+A7F0oDGtAYLBOsGDBhihR/iDhIzWWlgY0JEK3+ySNj9DR+mPnHMZdkdkddLqxVh6Mux/wDvoRj6dOM2+03wXqJzkCFmA/HRRbMqjZ1A6soABHUj3AGMdXCZG3bqF0GwtotpJSyT7XeR4rPcou2HOPctk5WrRBMfcoVWj31PQI+ROJnJ+D5Go5htCnoiE23zk2r5Lv8AvYUxbOqJnAYbX45Loazb1FA0uxhx4NzP8d6i+HcPfMvojsKPjkqwv7q/tSH07dT2BvWSiTLx6FVQirXm/KBuSSe/Ukn544mlhyiAq6JGgFHoAfQDufbcnFO43x9s0SCCsV3pOzSehkHYeifr6B81tPQw9bPEL7w4m+ltwXDvdWbeqbNFmtPa1o433leZzj5bMrmVB5cQKqK3eJq5rdLtqDKOtIvTURi/cNyYzs1tTRwxGm2rXNGUWj6iNmJ9pFxnnDMjJmZRDCLdu9HSi92cjoP6nYY2vw9wNMnl44I+iAWe7N3J+f8ALpiilqJJw50o35Hhxt5LXtbZ1NSPjZCcwLEceBPPVVzhUpaGMt8WgavZgKb+YOHWGRfkSSxvHNQldlYQyuhRzrFOikbFiKu9senjEQ+Jwv8AEGX/AKgMfNaugmjmeAw2udxVscrS0Zp5gwzi4zA3wzwn5SJ/3w5SZT0YH5EH+mF7o3t1CtxBd44fClY4kxEL0KNk/wDNxggFXhku9xaPEV/kzH6YlMRmd2my7fvsv+OJz/VRiTxpnvhYeXuVAalcN1wx4B/5dD66j+rsf88PnOI3w5KPuWXckAGFGs7DzKG6n54Gg9AbcR6FenVSuDDNOKo20WqY9PwlaQX7so0j6kYdxZDNP0iSIesr2w/uR2D/AIxjRBsurn+xh78vVVumY3Ur3GHZjJGF2ibYxsVP06H6ij9cb3F4VY/22Ykb92MCJf1Fv/zYqnjz7NdQE2SS3AqSPUxaQDowZySXGw3O4rfbHU7P2RUUrHF5Ge4cv7TDZO1IoKiz8muFr8OCylPiP0/zwSx2PfqD6EdN+2H+Y8P5qNTLJl5o4xSszoVok+XZqNdRdV0wzxscHNIJXawvinY5rSCLkG2fNWrgGbaeJeYyhdWhvIPKSUKlib0qT5tSjVGzEjbUMLce4c0TO8iCRJGZdcgBMUli1YgBQ24KtQDKel4ivB6My5tFVnulCIrMSSrHoo2+IbnGsZDKylZVkyxYSaQRIYwjARIh17sdyDtpO1YnTtkfK5hHV3HhoV8w2zRxF5a053PcVlMWVqo1jPM1Gj5tZB6JpPYHcfPC2tNVtFQC6SoZhTgVqJPvuR07Y0KT7L1d2kaeWNmIOlG1qlejyhnP6gChQGHnDvs1y8YYSNLMHrUrkBWo2NQQC9997xs+mff+1y30EhdmcvlslE/Z7MsGVfWyhpJC6oWCmiiIl3spfTYB7MMWHwjxPmGddJGmTUdjpVnHmX2awWK9i/yJm4ciiJy1VQlVprb6+uO8vlVjXSiqq+igAb+wwwa3CLJwxuBgYNyVwYMGJKSMeEY9wYEKr8V8INbPlGRGNkxOCYmY/s1vGSetWNydNm8Uri54so0nKUF6NHqzC/QDSf1XGu48rEi95AANraaZdl1FkcQdicwHtv7ELBF8P52ZwzZfNSP2MkZQL/CH0qv0xYuFfZXmZDeYdIE9FqSQj/oX/mxrOPcYvpGF2J5LjzTr/wCxO2Po4QGN/wCRZRfAPDcOTj0QJV7sxJZ3PqzHc/0HbEpgwY1AWyCUOcXG5NyjHhXHuDHq8SMmTRviRD81Bwzl8N5VuuXhP/DT/tiSwY8sChQ7eEsr2iC/ws6/9JGEv/BsA+Fswv8A+ROf+pzidwYqdTxO1aPAKWIjeq1nPBmoApPMGVgy69LrqW61CgSNyDRHXDV450NPl3J9YijoflZVh8iP1xb8eYX1WyKWoADm2twyVjJ3t3qpRcLzE22j7uh6s5VpP7qKSoNXux2/ZOJLh3g3KwqqrFr0ABTKzSkBQAK5hNdO1Ym8e40Uuz4KVuGNvuVF8rn6lcqgAoChjrBgxuVaMFYMGBCRzWUWRGR1DIwIZSLDA9QRig5r7GIGkuOaWNCfgpWr2V23H1vGiYMQfG1/3C60QVU1OSYnEX4JhwbgsWViWKFQqL+pJ6lj3J9cP8GDE1QSSblGDBgwLxGDBgwIRgwYMCF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data:image/jpeg;base64,/9j/4AAQSkZJRgABAQAAAQABAAD/2wCEAAkGBhQSERUUEhQUFRUWFx0aGBcYGBYZGBUYFxgZGBggGBgYHiYfHBwjHRgYIDEiJCcpLCwsGB8xNTAqNSYrLSkBCQoKDgwOGg8PGjUkHyUpNCw1NCwvLSovLCwtLCksLCwsKi8qLCwuNCwsLCktLCwvLCwqLCosLC8qLCwvLC8sL//AABEIAMwA+AMBIgACEQEDEQH/xAAcAAABBQEBAQAAAAAAAAAAAAAAAwQFBgcCAQj/xABFEAACAgAEBAQDBQUECAYDAAABAgMRAAQSIQUTMUEGIlFhMnGBBxQjQpFSYnKhsTOCksEVJFNjg6Ky0RY0Q3OT8IS0wv/EABsBAAIDAQEBAAAAAAAAAAAAAAAFAgMEBgEH/8QANREAAQMCAwQJAwQDAQEAAAAAAQACAwQREiExBUFRYRMicYGRobHB8BQy0QYz4fEjUmJCFf/aAAwDAQACEQMRAD8A3HBgwYEIwYMGBCMGDBgQjBgwYEIwYMGBCMGDBgQjBgwYEIwYMGBCMGDBgQjBgxWPEH2g5bKuYzrlkX4kiAJXvTMxCqaN0TftjwkDMqbI3SHCwXPJTnFOKx5eNpZnCIvUn1OwAHUknYAbnFc4L9peWzEwi0yxFjSGQKFkPoCrGiewajjL+LcfmzTap3YjUWSM1pjuwKA2sKavfqd98RmYlBTZviB0kftAEggjuKv6YxOqutZoyXRw7D/xEyus46cu1fRzyhQSxAAFknYAD1OIbI+NslNIIo8xGznZRZpz+4Ts30Jxn/jzxYZ0hyyny8tJJ6/M7qGVD7AHUR3tO2KbM/lJsggWCOoI3BHuCAR8sTkqQx2EBZqPY7qiHpXG3BfR2DDLgub5uXiewxaNSSCCCSovce+HuNaRIwYMGBCMGDBgQjBgwYEIwYMGBCMGDBgQjBir+IPFRTMJloSisF5uYmf+zy0C0W1dtbA0ATQ3PajWvE/2qODoySWW2V2Fs37wQ7Kg/af/AAnFb5Ws+4qbWOdotNwYw6DxPnogzy519T0LpCBvYCArp/RbPrhqPFOfWpPvmY6/+pykU32EfLZyfagcZhWxHRW/TPW94MY5wj7S+IqxWVI5E7OyaG+WlW3+ZC/LFz4R9pOXdf8AWDyH3vUH5ddjzGUKPkTi9s8bsg4eKrMTxuVwwYThnV1DKwZTuCCCCPYjCmLlWjBgwYEIwYMGBCMGDBgQuS2PnvMq4klEl8wSNzAeocsSb+d2PUEY1ufibZXiEvMB+7zxo9gElJFuNyQNytCO6+GwTsSRHeJ2yWdOmNYZpVHmmDMvIXqNTxkEk9ksCgSduuKqdHgJc61k02ZV/SyYi29xZZXOpry1fuSB+oBxHqGYnSmwYXuAA62DRPWwV6f1xYjlstWnLtmM3ubl1qEFddIjAL0fkPc4lOEeCoHXT97mL0WZAIkZdRJNgqW2Jq7wrNSyFuJ3ofT82T5+04piBYjw8lSRm2I0ylwwA5lAlmNdbXolAAEbmvbEhl5FKgg7dvX+e+NCyHg9Ia0GNhY1c2GJ2Yf+4ArX7nVhxnPCOVkOrkxo9UHREDD5itLD2YEYxP2rCXaG3zd/arh2g+IWDchlruSX2RcSRRNC0gWRnDpCSAdOkBmTfez1rpQvric8SfaPFlZTCsbzSL8dFVVCQCAWPeiDQBqxfXFXyvA1gd1SMK7J+TUI5lTcGMEnkTIxsaTRJB3B8tQ4hMxkSWSQyHNJzFZgFctGFjlVwABqBUHoOpFbYcRV7Hxjo9fnzuKWRQx1NYelyDvXh85K6537W5iAIsvGjXuzuXFewAX+uE5PtazBA0wQKa3Jd2s96FCh9Tih5hqx3C14PqZOK6AbGpB/58yth8D+NznTJHJGEljAbyklXViRYvcEEbjfqNz2tuMv+yYRrJmJGkQM2mJVLLqOka2IW73Lgf3caeMMYnFzATquQro446hzI9AV7gwYMWrGjBgwYEIxBeLOL8hYPOY+ZmI0LCvhBLsN/wBoIU/vYls7nkhRpJXVEUWzMQAAPUnGYfaF4uy+chWOISvpk1agAtqQyMUDEOSA2oUu9bYrkkDBcqbWlxsFWYuIvNLOXB/EKSOf2y2pkX+FLP6L+zjjJ9GkagWJJJ2pFJCA30AXf5knHOTAUqDu2itQuiiGlLX0J1dP4sO3jDAhgCD1B6HHLTylzs/nHxOacxsDRko0ZqWXeNCqD4WJVS/uNQJVev5bPriQQXRZQGHvqq9tmoYUxxKxA8o1H0uv5nbFLn4sgLKYbbMpnmGzHVRFV9PMWrtVkAnp3GO8vmXYdAL2Dr+UjrrRt1PtvjtJxIGClkYdR0dfmDsRt13B9ceZDLSfjMUsLpLlN+2nmFN2CGgCd6I32o4va0uBGEXHioEgb8k+4L4hzOQbXGObH1kiUaNQ7lUJI1+4IvuD22fh3EEniSWI6kkUMp9QRjCEHKKgf2bGh/u2PSv3D0HoarY7XP7PeNmLMfd2P4c1lLPwzAaiFHo6hm+aE/mOGVFVHEI3aHQ+yx1EGWMLTcGAYMOkvRgwXgwIRhvxDJrLGyMLBHSyu/UeZdxvW43w4wYELKjEsiDVnXUxORyMzO8UkMibOFzGktInuQdQ6k3hhkNWaDCOENlw/QyScrMkBbeSaROZKnYKFIbTu1bCweL3hkzDA6wL5bJGxDZuUrejSCAQi0S+3oSFUgrcLmI/CZVVo0UkJZjjBsIgc1qYBSdgNq2FjHK7TqA1xwtuRvufTly07VvgZcZ6J7AmlQKAoDZRS/QdhhQ4iM9x8RRzuVsRNoQb/iPpU1sNgC1E9grHtgp4vwkbXmJLdnYHQlAKW0Xsg2VUBBPr8TY53oHnM/N58AVtxjRS+DDPJ8OCEsWd3PV3NmvRV+FF2GygDbucMpfEiGXlRlWKsA7eYhb7KEBLN+gHc7ViDYS8kR52XuO2qmMVHjnh2N0CJqKRuxdVDF05syZl2UL5rpWVQAfjHYHFuLYq/HIcys/MSRIYSqo0gi1uRqBXX5vKqksNdeXmEkVZxooXOEmTrb/nibKEml1SOOcOeEOsqOqn+zkZaEvddhdPf5eu1jbo0yBeSbREhMkmyhgyilUnct0FliT2C+4xa/GfNDZcSAgBZAPMXVnBSm1HqxS6sWPN88VyRd06XzIwt1RJkVQDe1GyDexBN46iCQvjBNrnw4f2nsT5ZKYy4swPS+qtGV4UqwaaedFHmZIpXQnqxVlkQyWSfNGpPzqsaT4L4vHPllEZJ5dIbdpDsNvO3mYEEbnfqDuDiHy+TdojJBK7tH/aZeVI1YUOilANJ7qfMrVQ62EPA/DgvEMzPCw5M8MTlN6LsXp17CwN9upvFtG+ZkuCW1nC4Itb0C5GXC4Yhqr9gwYMOlmRgwY8OBCon2k8UjJjg5aSSDz3IA6wg7BtB8rSGjpsGqJ9jmkiIhYxpGGBt5GW/N2AAou242BAFge2JzxPIz8Uzdk6UkUdepMEVD5AG69Xwwmhsp0pX1EetA1/Mg/THO1k5Mxa45Dd+U1gjAjBGqjeEZaQyNMzFVa15dDfSxtupC21mh9bvElNmApGoGj+bsD2B9L9emOoIdKhRvX/AHJwSSLYU/mBoEbGuo9OnbvvjA9/SPuRl7LS1uFtknPMUNkAp3IvUh9SO6/Lce/b3LTk2rUGG+3RgejL7H+R/U8ZYlGMZsgDUhP7N0V99Ow+RX3w1iTSRX/pzFF/gdQSvyBa/bQMSDAQR8+fNyMRGafnKK0qMaBsJrrdRIwA+gbSSPTViV8Lzsmey35WMjxOvXblya1v2aMH+5hvwzJiWZVY6Y1/EmfYCOKPzMST6lQo+ZPY4nvBWX1SvnJI5fMztGgjYlOazMzP6NpIUL1ALX8QA30cLnhj+B8v7WWZ4aXN5eaj/G/hGsxFFlwFGZa41HlVJY/M42/IVBaq2pvaozwzMTnoev8AbRMAeq6gysv00t+pxqiwiWWOYG1RXCggg63KgkhgCKVSK6+Y4pHhPgok4tNItmOGaRy22kNbpGg9d3lf2r3GN8tO0Pa5v+34Pt5rO2U4SDw+eq1MYZ8Z4jyMvLKRfLRmruSBsB7k0Prh7ir+P8xUEcf+0mUH5Jcp+h0AfXG2V+BhdwCzRtxuDeJUR4Y8dFWMObk1lauaq0M2+mQAVps7ONhVNRFm+GUVd7Vd9duvbGIZvKlIU6ifzUE3eQyNqlVT2Bv4jspCk7DCEGQnhAEJcKOkcuaewPRSg8h+RIwrgr+r18/dMpqK7upktk4d4oys50wzxO1kaQw1WNiNJ3sYeDPKeYFIZo9mUdQSuoAj3BGMibKM0tueYjIL1G3WRCNJ1dWNH4/iGgbnapbwdxJ1zzyTsFDRsjOxrXHl9Ajdya3tnF97vvjRDXsldhColonxtxLnw7w0ozz5naZUCvdVEWAnmC1t8UgDEdSpw98O6qmMgqRptTD0V4omjHvUekEjaw2Es5no5Ys8YnV1MrDUpsESLH0Pyf8AliweIsuiOJFkWOWtOlgSsqqbAKr5vLZph0vcEbYRvo3VZnLdQ6w7B+de1SbII8N+CrmRyH3hmgb8wzp+TlxEp+eiU/Q4ccDzPNeaQ7MeXt3AEQsH0qQyivUHDT73LDL95WCQxA62aMpKhOkRyaShLaWXSd1Uh4gTsxOJLN5D8Zc9lCJoJ0/FVNyR1WWID4iNwyDc6iRZsGyShkkpLAWcL5cbkH2svGyAScklxGMyxSkkhA6wIvZ5JCqlm/aVNeyHYlWJvbD1Ejy8VABIo16AbKqj0H/04YR5+NsrmFV1LZecZhhfm5fMWW9PUba13AIKHC/EfPJDF2LGRvdYgCPpraM/TC+uhEbIWAWbhue3U96tidcuO9GTyrOwmmFNvy0O4hB2/wDkI6ntekbWS6XMxuWQMjEbMoZSQDsQw/lhHNZo82ONOrW7GrqNKBHzZmUD21HthHjmXURGQAB42V1YAAghhYvrTC1I7hsLAMbhiyvpbdnl871foFBeLW5eSTLvpZnbSpNkqkZ1agTvqChV1diwxnGinN6notSsSwpWKkea+qsPquLr41nLZwr2ijVR7FyWf+Qj/TFabLbmu5v6nrjpqEGOEX1Ofj8Ce0NIHRB3E+misXhPxU2WzEJkf8AEq7NZZIyrUCerIH0nfdPNRqxi/wDg+cR5iWI0AbVPflSSbD/hvEw9Qx9MZGkeLl4JjizaLlpYswWVynMjfSgiRQyFyGtWXUIwQNXSjQNMILkgN3G/jr+Us2zRMi/ysyByI58VrgODCGQyCQoEjGlR7kn3JJ3J9zgw1XNJxjiaQKpY9ACT8hvjvDDxACcrOB15L189BrAhYusvMZ5T8UzGRj3OrcX8lpfkox3iOzGYuKTsECWfVSEcn9LH0wtxSbSncajQ+hs/yBxx7mukfc6k/wAp8CGtsNyd4b56MmNq+IeZf4l8w/pXyJw4PXCOcmCRux6KrE/QHFTLhwspu0SRWSWWEZeMyyujlUBUeUhDbFiAFB02b/riUyHgTN66kC+RrOgiRgz7szaiiayGNAMdIPQ4feB+GT5WeKeWCUxSZcRoyrqMQ8jAyIPOpcizsaGjpRrQ3IhVj5vO7MTpLBSw6sF30ihjo6ekYGDGM0rkmdiyOSacH8PQxQcsISGIZzKAXd1NgvW1ggEAeUdhhZc5HCmgMTygNd7NV+ZzdahZ1Ej3xFr4kBmVDIoqUBq+BT50ZWfpTDS6hjdsOu2H/GMj94ligLMgp3crQJSuWUsjbUXBsb+TG8C2QWYuvmnWR4nzGKhSGChjdbHW6Fdu4aM+3pjjwXwyOHJxCNa1qHc/meRxbsx7sTeG0eVjyuYRInZhMxDqzl2V9LyBgWJYA6XBHS2BAG9vMtP93Yq39izEq3aNmNlW9FLEkN0F0a2uSicwprFN8fnz5YdrkP10qB/InFyxTPtPygfKx0abmqv8SyArKPbyajfasUVTcULhyVtOcMrTzWbcQ0SPzGllWNwEUKSC4WyeWFGqibN73QIoAHElkOGZYr+HFGd99SW1/v6xq1dOuOJ0zEjomVh5j0dlKKVUFbsuQFX4Rt69NsOGlMUbGaNllUKJlICsGoA2RtpAawQSK6HHNva8xNcL20XQNczpC066p1EioNKhVC/lWgFHyHTDbO8lfxpAtoNmIsqCfyj1JrpudsRPDzBmUKxIiMgDBk02ha6II3s03XrRvriYGRUgh6IPUYocwRuzJ58VcHYxkEhwTiX3gyqLVMzFpQENYkVWKkkivMvpYHLq7xoEfHYFQZk3rkjUtVlgFRpNP7oA1mvW8UDJ8M8nn6kDUNhqdD5ZPL0k2Bsd69MdZrjWXy8GXGbzLxM7zEvyw+uKOaRB+GEI1MJHW6A0l7BoAONnOb0jwzTLyy+diTVsZaA871qGVzaMzhKtWIYbAkglSa9LUi/3ThGTh0bWqkoNRZ0iYJrahevRTdx0IuxeIvhOSSCSGSCeSeLNrWpyr7qryq6sANmGux6lSK3thPDPJK82WgM0ZOpX1InMp0kKprIsEpV7KwCb0Lw5S+6nv9EiOVHiW1JKyKx1UrL8Sl7N2FBANEE7WBiv8c4Y+UaOaNTLCjcvlihKgmKqArOwVkDBALIIHc4n/DOYeTLI8hNnaj8alfKwkPd9QYn0uu2JDM5dZEZHAZWBDA9weuM9RTsnbheLqbXFpuFUsl5sxOxvYRoAewCGQ/zk/lh7mcsJF0t0sH0+Ehh/MDEZOj5PMkS6pIpkGiRVLMDDswmAHXSy+YWDoYkL3fT5h9axxKrOwLeYkIqKQCWIBNksAB339McJVU0sMwacjYeQ4pkyRpbdVDxfwOX7wZo0aRHUatItkZRp3XqQRXQGqN4goeFzvZSFtKnSzP5KbUFAAO5Nn0+uNLlaeLeWNWTu0JZivu0bANX8JY+2IhCzOEUqy5iVJE0mwVM8W4bvcYLYZUlTKQ2OwOgv83gLW3aUscWFhyHLNcQ/ZJMVQtmY1c7uvLLqvoI21KTQ7sNzvt0xoPAOCplIEhjsqvUmtTsTbM1bWSScSGPcdg2NrNAkk9XNOLSOuEYMGDE1mRjmRAQQeh2PyOOsGBCwbP8ADDls3JlnF+Wh6MinyH3tHA+aN6YYZnKs6iFgxF7SDpp0MN/RhYHvsfWtg8ceEVzcYkQVmIQWibpq23Rj+y3T2NHtjLHzNFNtmYqb6q29AjsbBU+hxz1XE6CQOaMj5Efx4prBIJG2Oq7hYlQWFNQseh74deG+HnM5+KNz5I25jIPzLGNSlydyNejYUOt3hu7UDsTt0HU16DD/AMITr9+hlRlGtXh1EWDqKsFbcEHVGV9QTWM1FbpgSMrq2e+A2WtXhpxadkgldfiWNyPmFJGHROEWmHQ46dLLXUfxbimX4bkUBjZ4wojjhiQM0nlJpV7+VWY+wJxX/AviUcQgafKhlbLyPEqykW0TKjhWZbqjQDb/AAC+pw98Q+FJczFHHFmjCIn1Rvo1SR+RoyqsGFrodl3BNdzj3wn4TThOX5MCSz62LO9xglqAFhmACgCtr74ldV4SNVn/AIK8CZocVjzM0Ay4ywImcyiQ5mdlfVIO418wN6ADb0GwM4YFWAIIoj1B2Iwnl8qw1O9a3I2BsKFFKoNC+5v1Y9qx2sW+IlWsaLKKy/HJsvlzJPyWhiLqza+W4EbsgvX5GJAG+peuKrx3xgmclUpYSNbRHGl2LAW5U9gPKCPVvUYiPGOdWVtC5nMxa5HZkCOYqEzIraSpDl68oACncmzWI7MpSUW1oov8WKSMiu4kjQaK9QuF9dJcdEN/zs81qo4xi6Q7lM5jxW2QhzU0ekSOkKxWAdhJIJdIJGplDq2nvt6HEP4P46+enH3+RXDuEYMqpK8ESzy/iqtAg/DsOmoHrhtmjNmMo1AsEdWA/OVWzpNbMy+VrFEnYgEWa9w+R2mT7uTzlYFStEoeltewFXerYixv0xTDJaMRuGhz7jdWyxXkMjTqMvCyu2c+0TLZrNRQw5VoG25TgRgSxMpNOq/CKCsOpBHbe30uXYnY4geE+FoctO0kMM0r23mIRI4yeoQHT61YBoYk8wcyDYjjA/ela/0WM/1xirXtmkxM4b8lrpGOijwv47lKZHKySMsUda2s6j8MaitTt3NWAAOpIGwshLx59nUjS5TMZSKPMrlouS2WmYaXUaqcliATbljZ6qDvh94EzUpzUgcRbwrVM9gK76tIK7m2jvcbVi9Rqb36YZ7PiEcWLeVgrHmR5B0Cp/g7hM/+i4FdTGYsq4jUkF2klU03lsBQNgLs6jYFb037GvEs5zcKPnJJ+esoly7Bz935Q8j6jtvVUK+LGucKyzxqE5ivEo0psdYCmgGbUQaqroHbffDM+Fcnz5J1iQTMNMjIzKWBpqdVIBulJsb7XhldL8N074XIPxWHwvM7J7jZSR7FlY+94fq94Yse2FYDiF1fgsEy8Up/q+ro0ckbqe98xVI/vKzL8mwwyZ/1s9/wN/apNr+dn/CcNvGXiBUljy5jleqlKohOtkNxqGNKAGAYsWABCDviuQcT4guYllSLKosojWnd2dUiMh/KoBY8wmrrbr3xzO2Gh8uoFm7za9z4q+FjnNOEXzWgSzhQSxAAFkk0AB1JPbFejjyuWz0WZklVY5EflW6iOORreRwPRxe/RTfTXhvJxjMEEOIpFOx0cyFwO+lwzb/p8xh54MjiWEuDUsjsZQ+kOjXfLNUKUEfDs1l99RJT0LjSEzA4rHQb/cdtl7NE4ZOFlbMz4ggRVbmK2v4AnnaT+BVst9MM/wDxDId1yslfvvGrH5KCf5kHFZPEI4OIyxoqXNHCSoaJGaQtKGIBILnQEJHotiziyrhpV7cnYW9G0AEXzzWdsIOpUlwziizqWUEFTpdGoMjAAkMASLog7EggggkHBiN4EbzOZI+ECJT/AO4FZm+uho/5YMdLSymaFshFiQs7hY2U9gwYMaVFGKH448C80vNAuouPxYgaL0K1RntJsNrF0DYPW+YMVyRtkbhcpMeWG4XzsspeQZeSMtIZBGl2j62OldQ2KHcEldwLJArFwzf2VRomqXiEsUjdwIwt9RVjW2mviLXtdjGicY8OxZjS5RRMhDRy15kZSGXcbkWNx0IsYiuLU4HNWeKRQwuOJ5VIbSSUZVYdUUgmmFYoipWR3Vzpy9c8D4FNGFfMZ2XNNpFbRpFuNyqxgar7Fif13xIsm+IjgvjnLTtp5qxnYIsxEcr7HzaTQ3AsAb7GwKoWIKDuN/ljRqhrsKazsVicg6SEYg1dEA1t33xWvDX2gnOkwpA8WYCEtqKmJKIVjd6jTH4dIPyxcdNYg4snlspK8zSwxmU0bEUbOWbYFti5vYAV16E74LFe4m2NxnuUxlcsI0VFulUKL3NAVue5w3z8pP4Uf9o42P8As16Fz7Dt6mh6keDNvJtChA/2kgKoP4VNM/8AIe+EOG8XhjUMVn0ybnMPGSsm2zEpeha6WFAxKyqLuCa+M/CzTZdRl2KNAj6FUDU9RMqKGPQ2Rv7n1vFJgaORGRWLKAUYEsWFjcMW3uj3/wAsa9DMrqGUhlIsEEEEexHXFb8TeFYnD5hNEMwFtIdlkUdpa6j0bqvbqQV9dSdMMTTYha6Oq6E4XDIrP3nmRCnLd2CkLIhjo7UpZXZaPSxuNsOclnQ6Btg1edSRaNXmDelHCWT4qsjFadWBIIKmrHo4Gk7b9bHcA7Ya8b4IJnjcJGWQ9WLD0IsKDrAIB0munUWcc9YF2CQYeafXNsTTdM4uHiSdzGQ6Vet40ZGcsdQV49JOkVvZ+I+hw4fJqv8AaxSIP24pZmQemoBgw/wkD1xLyTKi2zKqgdSQoH67DDSLjKPJy49Tt6AeY2PLoT4nv1A0++JiSR56oyUC1jMyUzyHNWeJ8o8jyeYxi0dJAUNhixBKld9mva+2NS4DxcZiPcBJkpZ4rBMMukFlNfPY9DjNsxwHM5SVs2FEQyuh2Qs3KneQgAA/lKhjqZR6ddxgyiZmMwylZMu8gZhITpd22Z9UTDzIS52cddwBscO4nOp47vBPsEneBPIcB/laRmuHzLzDlZEUvbaJELpzCOo0sCtnqNx3qybrn2f/AHoyZv75IGkZwxQGNgmlQnWM0g8tBDvtddSXXBPGMrycqWDWwQvriKgFVKhiY5CNJtugZumJKDxdlmCm5V1/DqgnXXXUraebbexe2NzHtkAe05LM4GMljhmpFsvj12WNGdyAqqWY+gUWT+gwxzPirLoupjLXSxBObJNACk3JOwHfFc+0bxC33CeNYZE5kRHMl0oAtgPSWXLaSTTBbAbfbE7LwvvkqvxLi0t86Z9E05JVBVRx9EBsG2UMoA+EEs1MQbdcP45qjtlJbyhQBRkLKWGxrSdI1G6oEE0bAW4Tw7n8Xy7yKWiijkAO+g5hVSQD/DJqF/sn9nDfiHB3y2aWJSzCOZ5AK88sTQUoQDdiqhlFbkxV1OOalpDPAJXC7nZ+th7d6ZMnEchY05BPJOJ0zWKRKDNe5kbSFRB3+IWduoAveveIcJjlB1IrH1FAmugLAWBivPnA0EsbOhJzMlEEGyzO6qfRxa+U718mAnPDzXDfq8h/WRv8q+lYVTU7qZokbkb27RbVbY5BKcJzCT8C8YEU4y+iVY5WNLKdZimRT+c2aIShZI8q1V1i+56dg0UUZAeZyuoi9ChGdm09/hC+lsL9DSM1wgO4ZWKNq1E++jStehDLG1+qe+LZ4KzozMzz0ur7vDG+kg6JQ0xlS/YkbbbEbY008EdbUMfutn85pZVRmHvVn4dkFhjCJdWSSTbMxNsWPck74MOsGOzAAFglaMGDBj1CMGDBgQjHhx7gwIVQ4J9nUEMvPk/En5kjk7qn4hYquiyCEDEC/Vj3x74mgycTQIwSIySajoJRjHCjzOajIJFR0fY13xKeLfEqZHLNMws9EW61uegvsO5PYA4yDhcZzEr5zNZzLwyJIQwzIdC6vGVOkEjTHUrKALqu5vE2RtsSTb3Ki55uBqrlx3LZYrK8C54SaCVU5PMyoWC+XTzoWC3tspAPXC/hXM5Nslply0mUlkBEokhmVuZtbCRlBIumUgiqA2qg/wAh4pJjULmsi9KBqBkOqhV0D3+eHH/ihh1zGQ+rOP5E4gpJr4d4zK0EdZvLzy8teZFKVV9db+aMAqL9YycRriWDMM7QyZddS6XOZkXLLGNOoBVR4rJ1XrCGiNJFbSma42kop24XN+68wF/4kb+mEMutG1jMW1Xk80syAfvQyhVv5IT74EL3xBxz/RxizESh8tNJplRd6LKWEkRBq/KQVHxEg7G7YfaDxznRBIJPI0asrL+Z5jUNdtuvzYHthDiXB0zCmPUDqbVpQNk57G4Jy834UzX+byWD+tZ4rwWZMs+XLHWq+R9Lqy6TYLxG2RbNalLoAL1DGerB6GzNb59nzyV9Nbpru0t5pzlk5CLGCWrqT+Y9zXQfIbYW/wBJLYWwGPQWLPyGE8q6NDEy+YMqKmncsWpVArve2LLwfgrQhkzUCPHmnRaDhnjYKdOrYCuptCSpF73Y56ClNQ838eaezVAgaLeHJU+ThGWJYtEpLCid9gRR0/sn3FHDrwyJcvKkUHNmlB1RWbuJjTpI/wCVFA6ttutWfLic4t4OaJ1EMwk1mo4pVOsVuxMqndFG5LLe3Ulhh/l8/Fk4vwnRdVF83IpYzEdeREDqkUC6IIRQbGrfG+no5g/rnIc/RYp6uIs6ozKsT5dUqfOyR2p8oJqKIk7BQ3xP21kWewW6xAeKkkzjQvl49KRF9Us9wJTUNgyl2Hlv4QDsQcJ5IzTNry8Ls1/+ZzJt/hr8PUNESnb+zVhubW7xIN4VXd89mdW9i20hdh+d2NHrvGI+vS9y3ewPaWu0KVMcWODhqqZxXLmAa4s3FM7honWJBy0hkXznmu2nVqVKJIG52OJPh3F83JYzKLmEYKqKqOwjKhiX/wBXicBzsLMigVtXexQ8VyEJuCLmtXxxxl79bzD+X9Xw0m+0B3OmGJN9gdTTsD7pACgHuZBij6ingZgBAt3leubJK/GST6JDJ8EzAbUFzJK/AWcHR2NPmppmGx6qqnEJ458NZgQz5iSSGL8PQdchnlkQ3aamRAAxKnSo6oK6nEq+az0wp2ZQRv51gH91Idcg+soOGAyUUclT5qNZQLoaI30tdHmSs8m9HcOOnbC6TbcDTZgxdn8X9lb9M4jPJRXhLjg5cseZE6AaHYJrj55QGK1lBU6CEjY6TuRR2O90yi5TMZNZEOpI5Ljlkb7y8LhwNSvIWI0t0smgAem2KrkuHRy54zIrPloI1WUkvIZVZ9RFuSWXUqn5IexGJPw74kkzyzStAMtDIYoddk8xWY35WVadVbllhY1OKJ04Y0rxJE1wFuXBRkuHWOamMrw2LMh9MnOjkXRNzFUSq4pkZXCggqfymwNiKo3UYuE5jITHLuFmjcmSORSEISwrKUbqV8pNHow2xZvCvGMlJmXTh66EEeqUCNkVzaCF1sU2pdY1dSAL6DDnx5IiQRyuQDHMtH2cFXHvam6/dHtiqvgE0LgRc2uO5XU0hY8EcVCBxV2Kq77V1vFy8FQ6clCSCpcGSiKI5jFxY7GmGM2yLh8miqR5gIxXQNI4joHuAWq+m2NiiQKAB0AAHyGFOw4MBkceNlr2lJiDB3rvBgwY6VKEYMGDAhGDCWZzCopZ2CqNyWIAHzJxVc59quQQkCVpCP8AZxuw+j1pP0OIlwbqVZHE+Q2Y0nsF1b8GKRH9r+SJ3549zEx/pZxOcJ8ZZTMmoZ0LfsG0f/A4Bx4HtdoVOSmmjF3sI7QQsy+1vi3NzqRX+HljGxokednV36dCECgHqNRxaH4OeizTV6MVlFf8VWb+eMw47OZpsy7H+0ml39tbKn/KFH0xqvAs7zstBJ3eJGI7glQSD9bwl/VzH08dO9nAg+R/Kq2ZIJHyA8f4Ud/oF1NocvXtE0T/APyQyD/px7GmajvTzqv8mbaQn5LmlIHyvE/WPKxxMe1ahmh9R6EJuYWHcoR+PZhFtuYK/wBrlFn/AP1WB+uOZeOQPXNy/DZT/vByW/wyxsQcTunHLxg9d/nvjfH+oJ26k+XuL+arNKwqKliy0taslOqgGuROrRG/WNZAG9rQ4YZsogKx5iQKKPLzcEwjU9ARMV5aVt8BQ/vekq/h/LltXJjDHqyqFY/3lo4juOcDrLT8uSdTy3IHNdlJCkgVJqAFjthlB+onOcGuAz5W87n0VTqQWyVY8QQyZZSeSRG+7x0JEYE2xiaipY7n8+5ttWJ3wTnMo8LycuKKOMLNa5maWYFXDDUNCqnmUDQpN7rVYcLwNgh0ct0caiAXgZtQti/KuOQmyd0H1xA5bw1EiOscWbaGV1kdUzOTaF2Rgymndaogdh0o4axbWpjcgZ79PchVuikyaTkFMR5jNZ95JQI4MqR5sxP8DKCSEiiJHMjUdWJCu/m8yhVBls7lYJ25aNmZgqsczmhI8jamcAwQKhbSCrUVCrRGkkdF4Mo8wV1VNjayTSfeWQjynlop5aGrFqwA9D0w74PkxHNPTMxPL1MxtmbSxJJ6d+gAA6AAYyVW3QGuEQzA5X1A5j1XrKa+q6k4lnZtiZAPUaMshHy/Emv6r9MN4/DJJDSOtjowTmSD/jZgyMfmAMT4wY5afbFTLqfnp5LW2BrVGjw9CfjUym7uZjLRHSg5Kr9AMSKpQobDHuDC180kn3G6uDQNEViheJwsWZkLsj8ynUMrNLF5VVuTpdWZSVDFVLbncDvfcQnEsrHJJLzhAVWGw0rtG8Xxamy7qCQa3ZgLBCjfoG+w2mSpwX1B/KonOFt058BRf6iI7ew8qyayeb5nbSXPXUYilegr0xNR8G1FVldZI41KrGECGmXT+IQxvYbABRYurAqm8D4PnIpo5FlihBBVY2jkd541FgTlWVVPUg1qXUfUqZbxHJzIn1LmcpmCukSwmRlb2LwKxKbn41UizVXeO6p62FwDC4Yhz7sjvWF9i7LRSvCeB5bKg/dYo4xIdTMvV+tW25PU1v3OEPFPhyDNQ6syARD511mQxKRRLPEpAfYVv2sWAThnwLxJlosvDAhllZY9tMcxDCOgxEsqqumyNyQN6GPONx5vNKqhBDESpaPUjM4sDTMVaqF6iqEg6T5m+E2z1cUH3uF+C8uCLKAijVyzLpRCkYGhFjBkiZjzVFAdOULoA8sEbVi5/Z/xSaeKZpzKW5prWqqFGhRpQrswFFiRYBciyQcVKPwtLmJgiyxJqDyI6l5aZSqONtHkbVupsWD0ONB8NcBXKQLEpBrc1qC2f2VLHQu3wjbGXZ4ke507jk7d5K2pfGWtYzO29S2DBgw3WJGIXxV4ojyMPMk8zE1Gg6u1XXsB1J7YmHahZ2GMl4nk04hK+blIZfgiiY7LF2IToS3xG/YdsSawuyBtu8dFEzRxEGQEjgNSqZ4g8Vy52TVPKCAfLED+HH8l7n947/LphgHTu6j5kD+uNVy3DI40XQKbuAAAB2qhh26KVFWT+YEbfTFT9lB5F3uuSR9vC/PTgU4h/VxgbgigaGgf7Z+NtVlUeS7g2PUYcrlhVEA/PfF6znhTLONXLRWbqY7jcfMpV/XEBxHwxLF5oiZk9DQlA71VK/8AI7fmwsm2VM1uOM4hfmDlyTql/VVNUHo5xgJ45jx/ITbwxwaJOVmZWmMK8xXCUWjdHZNd1q0eWvLuuq7qyt0myYgkimTKRZaJqQhCnPkaZ1C8xYwVYKTZp2I1MboG4vwM6/c7IJ1SS6e1fjONwf6HEJwDNgExFYQ0WZAhmomcR/eTGY472CqtKQKHLkO3lvG7aDelpSJAc22z39W+XYuRh/fkDNGuOnDFZaRgwYMfH09RgwYMCEYSmSwR6iv12wrjh8SabG6Ey4A15aG+vLUfVRR/pjubgmXd+Y8ELSftmNC3+Ii8IeHQREVP5Zpl+nOcr/ylcSmNM73RzPwm2Z0UGi4C5bpiO4ZvLmT/ALxR+kSH/PDjic7pGSgBaxsVdupr4U3P8vmMR/hjWVmMl6zO12FBFJGKpCQAK2FnbqSd8TjYRA+S+uXPUFBOYCm8GDBjCpowYMGBCMQfidCEZwVC8tgzPG0gUKC61pNoSwUFqIobjYYnMQnjTPLFkpix+JdIFi2LEChfteGOy5HMqoy3ebdxyKoqP23HkpnhXHEzOlonQrp86E1Kj7bMvat+vthbMQjTJQMuoi0LChsBQvZdt8Y6Mgv3gmRwHRdQlipysjqGXQ37oCC+3vvi+cC8dwaT94XkymtbhCY5WAA1BlsjYDZqIruBeOhrNndE4up7ub2Z2vl8CRU9a2XqvyPb6KyQ5CFC0YiHnW3YrYko1+I53ZvneHQjOu9Xl01oobG+t9em1Yp2c8eOyiPJqs01EtIUcRgLZ8qEhnNe4Hv2xBL44zLoXCwK8ihTMiSKwUXQCszLqGo72aJ6Yzt2fPJmcu31+Zqx9bCzU/OGS0HwPxFMw+acAiSOdoaNeWOMkLprsx1MfUk+gxbMY74F4qmWzkQUMFmXlSliD57ZomHetR072bkxsN47WlDREGt3ZKqGYTNxBe4MGDGlXKtfaLxMwcOnYXbARijR/EYIaPbYnfGJy8amY7yFB+zH5QB6aviP6j5Y137WoieHMR+WWMn5awP88YkcYaqplj6jHWB4LrNgbMpaljppmBzgbC+YGXDRO1jV+oLfxFmP6sThxBlAvw6l/hZl/wCkjHGRTD7CN08gOTj4rqn0tP8Ab0Y8AnOW4xmIz5ZS4/ZlGsfRtnHzs/LFiynjJHjIlHLaJC2kkEMANzGw+IXtVAixY3xVMOeE8DGbc6weTGdyNi0v5Qp/c+In10j1GG2zauokmaw9bt3c7rktu7KoIqd01sB/538raLnhM02VCz6G0SsTIu2mRidTlfRxvR71R7EN+C54CaDMLveY1D+HMSMhv+7Kb+WFM5lZta5N2JJak38pR7t1HY6QxI7EEdCMOvFHDxBPEyKeXLJGdI7NG6NJXzjUt/cY98MNpwSSwZ7jpyOXpqqXVFDFMOjt/kjOY0y+2/PIg8wtLwY9OPMfGyqwjBgwYEIxw+O8cPj0L1MOFH8TML6Sgj5PFG39bxJYreYzrQ5xwHhAkjjISVuXqKtIrFHo+YLXlI323GLJjXVsILX7iB6C6qadQk5MMeCG1lPrPL/Jyv8A/OH74jvDq1EfeaY/4p5DiLP2Xdo91I6hSmDBgxlUkYMGM58R+PpmkZMqyxopI5mkM7kGiRq2C3dbEnrjZSUclU6zN28q2GCSd2CMXK0OWZVBZiFA6kkAD5k4ZZMNLPzYNEyKlHUSEBJAqJh5dRGrVYPQCxeKPwz7RLRo84peRRrjeMUWZTa3VBTdHVsOt+85w77VIRl5VlfMGVYvIsyR6pHqiEaElTbEGiARv17dNsvY7WvcZzp4EHgdVlq4Z47gsNhvt8CrTtbSFIVRZ5CyDSLAD6QEINC9gasY9kgkNpywDCG10AGAvcub3omsR+SzlxhXBYhQIzbLp7t5JALBG+3rdYXndFRTbFiTa6TQ/Zojre9+mHmEg2+fLL5/MCXm+/56+ScT6yI2YgBhoQ7ClQ6fNp3HXqdzhKKGUu0EYeYK2pRGCyW9hiDsAGKk2a646jWJnIWXy1uxQg6tN0U6jfa8OuF8UlgR+RKEaQqpXQGIoGmVm8o61vY6Yg64b1RnzyXsYbitJkOWZyVpyvhbLxBZM6EMshGmFf7NW20rFGN3YGvMb33GnGgcJVxDGJb1hAGsgm63sjYnFb8PZZZsq1rU7AxzNepuaho05J8oamUDYAjbFm4Zm+bEjnYlfMPRhsw+hBH0xsoaZ0QL3vxE+A7F0oDGtAYLBOsGDBhihR/iDhIzWWlgY0JEK3+ySNj9DR+mPnHMZdkdkddLqxVh6Mux/wDvoRj6dOM2+03wXqJzkCFmA/HRRbMqjZ1A6soABHUj3AGMdXCZG3bqF0GwtotpJSyT7XeR4rPcou2HOPctk5WrRBMfcoVWj31PQI+ROJnJ+D5Go5htCnoiE23zk2r5Lv8AvYUxbOqJnAYbX45Loazb1FA0uxhx4NzP8d6i+HcPfMvojsKPjkqwv7q/tSH07dT2BvWSiTLx6FVQirXm/KBuSSe/Ukn544mlhyiAq6JGgFHoAfQDufbcnFO43x9s0SCCsV3pOzSehkHYeifr6B81tPQw9bPEL7w4m+ltwXDvdWbeqbNFmtPa1o433leZzj5bMrmVB5cQKqK3eJq5rdLtqDKOtIvTURi/cNyYzs1tTRwxGm2rXNGUWj6iNmJ9pFxnnDMjJmZRDCLdu9HSi92cjoP6nYY2vw9wNMnl44I+iAWe7N3J+f8ALpiilqJJw50o35Hhxt5LXtbZ1NSPjZCcwLEceBPPVVzhUpaGMt8WgavZgKb+YOHWGRfkSSxvHNQldlYQyuhRzrFOikbFiKu9senjEQ+Jwv8AEGX/AKgMfNaugmjmeAw2udxVscrS0Zp5gwzi4zA3wzwn5SJ/3w5SZT0YH5EH+mF7o3t1CtxBd44fClY4kxEL0KNk/wDNxggFXhku9xaPEV/kzH6YlMRmd2my7fvsv+OJz/VRiTxpnvhYeXuVAalcN1wx4B/5dD66j+rsf88PnOI3w5KPuWXckAGFGs7DzKG6n54Gg9AbcR6FenVSuDDNOKo20WqY9PwlaQX7so0j6kYdxZDNP0iSIesr2w/uR2D/AIxjRBsurn+xh78vVVumY3Ur3GHZjJGF2ibYxsVP06H6ij9cb3F4VY/22Ykb92MCJf1Fv/zYqnjz7NdQE2SS3AqSPUxaQDowZySXGw3O4rfbHU7P2RUUrHF5Ge4cv7TDZO1IoKiz8muFr8OCylPiP0/zwSx2PfqD6EdN+2H+Y8P5qNTLJl5o4xSszoVok+XZqNdRdV0wzxscHNIJXawvinY5rSCLkG2fNWrgGbaeJeYyhdWhvIPKSUKlib0qT5tSjVGzEjbUMLce4c0TO8iCRJGZdcgBMUli1YgBQ24KtQDKel4ivB6My5tFVnulCIrMSSrHoo2+IbnGsZDKylZVkyxYSaQRIYwjARIh17sdyDtpO1YnTtkfK5hHV3HhoV8w2zRxF5a053PcVlMWVqo1jPM1Gj5tZB6JpPYHcfPC2tNVtFQC6SoZhTgVqJPvuR07Y0KT7L1d2kaeWNmIOlG1qlejyhnP6gChQGHnDvs1y8YYSNLMHrUrkBWo2NQQC9997xs+mff+1y30EhdmcvlslE/Z7MsGVfWyhpJC6oWCmiiIl3spfTYB7MMWHwjxPmGddJGmTUdjpVnHmX2awWK9i/yJm4ciiJy1VQlVprb6+uO8vlVjXSiqq+igAb+wwwa3CLJwxuBgYNyVwYMGJKSMeEY9wYEKr8V8INbPlGRGNkxOCYmY/s1vGSetWNydNm8Uri54so0nKUF6NHqzC/QDSf1XGu48rEi95AANraaZdl1FkcQdicwHtv7ELBF8P52ZwzZfNSP2MkZQL/CH0qv0xYuFfZXmZDeYdIE9FqSQj/oX/mxrOPcYvpGF2J5LjzTr/wCxO2Po4QGN/wCRZRfAPDcOTj0QJV7sxJZ3PqzHc/0HbEpgwY1AWyCUOcXG5NyjHhXHuDHq8SMmTRviRD81Bwzl8N5VuuXhP/DT/tiSwY8sChQ7eEsr2iC/ws6/9JGEv/BsA+Fswv8A+ROf+pzidwYqdTxO1aPAKWIjeq1nPBmoApPMGVgy69LrqW61CgSNyDRHXDV450NPl3J9YijoflZVh8iP1xb8eYX1WyKWoADm2twyVjJ3t3qpRcLzE22j7uh6s5VpP7qKSoNXux2/ZOJLh3g3KwqqrFr0ABTKzSkBQAK5hNdO1Ym8e40Uuz4KVuGNvuVF8rn6lcqgAoChjrBgxuVaMFYMGBCRzWUWRGR1DIwIZSLDA9QRig5r7GIGkuOaWNCfgpWr2V23H1vGiYMQfG1/3C60QVU1OSYnEX4JhwbgsWViWKFQqL+pJ6lj3J9cP8GDE1QSSblGDBgwLxGDBgwIRgwYMCF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4" name="AutoShape 6" descr="data:image/jpeg;base64,/9j/4AAQSkZJRgABAQAAAQABAAD/2wCEAAkGBxQSERUUEhQVFBUXGBwaFxcYFxgXGBwYHxoYGBoYGxcbHCggHhwlHBgaIjEiJSkrLi4uHCAzODMsNygtLisBCgoKDg0OGxAQGywkICYyNDQsNCwvLC0tMDQsLywsLCw0LywsLCwsLCwsLCwsLCwvLCwsLCwsLCwsLCwsLCwsLP/AABEIAL4BCgMBEQACEQEDEQH/xAAcAAEAAgMBAQEAAAAAAAAAAAAABQYDBAcCAQj/xABKEAACAQIEAwQFCAUKBQUBAAABAgMAEQQSITEFBkETIlFhBzJxgZEUI0JSYnKhsTOCkqLBJENTY3OywtHS4TRkk6OzRIO0w/AX/8QAGwEBAAIDAQEAAAAAAAAAAAAAAAQFAgMGAQf/xABAEQABAwIDBAkCBAQGAQUBAAABAAIDBBEFITESQVFhBhMicYGRobHRwfAUMjPhIzRCUhUkYnLC8bIHNWNzoiX/2gAMAwEAAhEDEQA/AO4URKIlESiJREoiURKIlESiLHPiFQZnZVHixAHxNEVfxXPvDY/WxuHP3XD/ANy9bhTyu0YfIry4URP6XeFqbCd3+7FJ/FRWz8FP/b6hebQWhivTTgV/RxYmT2Rqo+LMK3swqqfowrEytG9Rs3pvT6OCkI8WlRfwANSRgFYRcgDvNlj17F03gWNkmw8cssRgdxmMZOYqDsCbDW1jbpe1UxFjZblv14iURKIlESiJREoiURKIlESiJREoiURKIlESiJREoiURKIlESiJREoiURKIlEX589M3MYxmNGGQ3hwpIbwaY6Md9co7vkc/jXS4DhjZndZIMvu3nr3d6jzy7IsFRBEv1R8BXZCjgGjB5BQi93FegK3BrW6BY6oK9DgdEsumeiHkr5Q4xs6/Mo3zKkevID65+yp28W+7ryHSHFb3pYj/uP0+fLiplPFbtFdwrkFLSiJREoiURKIlESiJREoiURKIlESiJREoiURKIlESiJREoiURQ2N5lgjViC0oS+YxLnAtuM/q5vs3v5VFlrIInBj3gE7t/ksg0laTCSfvTFkT6MKsQAP6xlPfYjdb5RtZrZjx+KdIpHuMdMbN47z3cB6qQyEalffkIXWImJhsUNl98fqMPaPZaqymxusgdtbZcODsx+3gszE07lL8IxxlQ5hZ0bI4GwYAG48ipVh5ML63r6JR1TKqFszND6cQojm7Jst6pKxVX9JHMPyHh8sqm0jWji8e0bQEewXb3Vup4etkDPv74c1442C/NMa2GupOpO5J6mvp9HTiCIN8/vloqyR2066+38Pj0rIyuedmPz3fuvNm2q+ZPHX2/5V6KdpN39o89PLRNvhks+E7MSRmUMYg6mQLoxS/eC+dr1GxGOXqCYMnDTyzWURG12l+oeW+LYWeIDByRvHGAuVNMgtopXcaV80ljkYbSAg65ixVkCDopata9SiJREoiURKIlESiJREoiURKIlESiJREoiURKIlESiJRFWOb+JYmBo2gDZRfOSiPFa+uZi6tGQNQ2q7g23rVM8sYXAXPIE+gzXoFyvhgGIUPLJ26MAVUWEJBGhyAkOCNe8WHUWrgK/H6yUmMdjiBr56+yltiaM1r4nh0rzKe0jEKWKxdk1ww+kW7QAkdBlsN7EgEV8dVCyIjZO0dTf00888+5ZlpupaoCyWDEY6OM2eREPgzKp/E1tZBK8XY0nuBXhIUbxPtQwkgllRZAodokikyqMx7TK6sXJzAWUeB1tY9JgWJdQfw8jgwXvmDe+QtwGm9aZWXzCt2GmV0VkYOrAFWFiCCNDcaa13N1FX5/9L3M3yzHdjGbw4UldNmmOjnzC2yj2HxrrOjtCS7rXD73fPkotQ/Kyo711tQezYmwOp+9L6XUNmq+1mHMb2BkhB1W7wrhU2JfJAhdtz0VR4sx0AqtxfHKLCousqn2voNXHuH10XrWEq+cK9GS2viZiTb1Yu6AevfNyfcBXyrFP/Uuqlu2ijDBxObvgeqzAaFauBcswYMs2H7SNmADESvcgG/j41yVR0oxOe3WSXtpk3f4LYJSNFM5n/pZf+o/+dRv8drv7/RvwveuevJMnSaYfrk/neshj9cP6/QfCdc9fe1nG2JmHuhP96M1sb0irBrsnw+LL3r3LKMfiRtMD9+NT/dy1vb0mnH5mN9flZfiDwXifjmJjV3ZoWVVLW7J1NgLkXEh8PCpcPSR0jwzqsybZHj4LJs9zaytcDEqpYWYgXG9jbUX9tdUpCyURKIlESiJREoiURa+Cx0cwJiYOFZkJHRlJVh7iDRFsURKIlESiJREoiURVfH4dZMVIs/fAVGjRrlMhFicnqswcHvEEi48q5HpNU1ULmCNxawjdln3jPSykQAHVb1cSVJSiKMkmaVwqiTs7kFo9C1iA5z3GRFJtcHMTfLbKSeuwjBWlgnnF75gfU/QLS5+4LZxuChWIxGH5qQhXyAC19A7EENe9u+LkHXpeuoaLDLJYFY+FynsiJCLxs6M2gvkYrnPQXUBiNhevnmK03U1b42ZjIjxF7eq3MNxdQvMXMR4fwh5k0eaST5OOvzru6vb7t5LeYBr6Xg9JJ1UUL8yAL/fp3qFI4XJC4ty7y7icWcuGieU37z/AEAepaQ6D438q+k/jqXDogx7u1vAzP3uF9wVcY3yOuul8C9DVhmxs1/6qHr5GRhc38gPbVDV9JppLthaGjnmfj3W9lM0arnnDOB/K5nMMZgh7RRYszlMzKojDNcl7G5vt8BWOI43HgtK0bW3O8Ei+dhbU8srAb7cAsmwOlDn6Nb6rs/CeFxYaMRQqFUa+ZPVmO5PnXw+ur6iunM9Q4ucd59hwHAKKSStyoS8SiJREoiURKItLjGYxERgF2ZFUN6pLSIoBt011qywhm3WxjnfyBP0W2IXeF6PMWJa4LqhU2ZRGFIPgwctY10NRjNVE8tdGB33+QulioIXt2g4nyWEcw4htFnbUXDKkdjYgGxKEG16xlxetZGHuY0A6ZH5XrKGnc4tBJt3fCsfKLyvG8ksryBnIQMF0C3Vjoo3a/uAq8w+SWSAPlOZz8NyrqprGyFrNAp6pqjpREoiofMvOE8cmRI+wF7BpFEkj9Ayxq3dXzYHzAqFVzyxNuxoPMkAfJUqnhjkNnOt3BaS80YsH9Kp8jGtvwsfxqlGOTf2t9flWX+FxcT6fC0+A8XnwpupSQMbyoRlDG1sym5yNYKOoNhoN69p8X6t5uOyTfmL/Tkk2H7bRY9oDwK6BwjmCDEWCPZ7XMbd1x+r1Hmtx510MM8czdphuqeSJ8Zs4WUrW1a0oiURKIvgoig+JYuaDEh7l8PIoXLYDJICdVb7YIFjoSuhBIDRqmo6hu24XbvIztztvHHgsgLrnPOHpAmTFZezjTsnYxgrJ2jp1F7jR1tplIU23KioNUI66EsFiw7wdOfK3Aq0pqOF0YcZLPzytw3cc+ICvGH4wsi5okklSwJZACouA1rkjMbHZbke2uMjwKrkBcABbibXso5eBktRMbKxkBUx9oYxCDowRyUzsLd03Vny7gAXsSQJjcG6uaCN++5d4ZkeVgsdvVanMgWBgshJiaJkw0Ki5+UfNRxBPB1uxBBFgWPS9dvFayjvBus3NXFmikyiYRSBYjEMrOGZnkEpaNSC6rHHoLgXPjlrFgbskleucb2Whwqd3SGCbvLiJiGlzKRI5Mk08YygDKFAjU2GYBiAAATRx4a6aubWPFmk5A7gANgnmdbbsl6X2bshWTmjgEGKxODOITtVVpAsbH5vMULhmT6RHZ2F7jU6V07XObmDZaVY4YVRQqKFUbKoAA9gGlYovdEXMcRgo4sbIsSBFfFliB9bsAzH3uhNcjjchdO+/wDSwDzP7qZJ2aA8yp6uUKoUrxEoiURKIlESiLwReSFfGZP3T2n+CrrAG3rmHgD7H5W2H8y2+O4GKSWUuiM4GGVWKqWUtKy6EjS9xXf2B1U4EhR/NEo+VN0CRov95z+DLXLdIH7UjIxuF/P/AKVzhjbMc77yVn5chyYWFTv2ak/eIzN+JNdPEzYYGDcLeSp3u2nEqRrNYpRFSua+arM8GHbvID2zqMzILXKqADY23c6LtvqsGrnlb2IW3cfIfvwUunhYe1KbN91TsI6sudQQG17wZWPm2bvEnxOprk6gyF56w3PfdX8QZs9gWHks1aFsSvEXmSMN6wBsbjyPQjwI8RWyN7mHaabLFzWuFnC6tPLfNLIyxYlsyMbJKfWUnZZD1B2D77Xve9dNh+J9cerk/N7/ALqkrKLqxts09leauFXJREoiURVnm/BBzGe0kznuxxDIYiw73aOrow7mhzb7AakVXYnJFHTl8pNuANib7suKzYDfJR/EsRBLhxGWjnaS8cYLAZ5AchsV9Uh7XK+r7q4aipKo1YaxpZmL8ADmL8rcdVL6zY7QOY0UZw3gE0EOGgxJZZkZhC8MsixPeTt2STLlIdkjZSSCtibXJtX0NzdnTRR3SGR5cdSb+eanMeQcdhuoYOdNRdFe2v65qE5gMjXHcD67Kyvms2P5jw8LOsj2dCAVALNqocEKtzbKd/8Aat9t62MY55s0XULxbA4eTh+KbDZAhRiojHZZWWzMF0uhcqt7AdDY9fdu2blrewi4ORUDytw2bhjDtYleaQZEAkWLCXFu+7lb5x0uoIBYLfU1Dw7EKedxbG435/8AefgpNdUunDbsAsLZDX9uAV649xqOGbApMbO7k9xXdR82Yr3A0XPMgBNhrVwq5WWiJRFzWKTPizf+kxLe9ZeyH4NXD4w68sx5tHp+ylVp2aKMcT8qarnlRpXiJRF5leyk2vYE2HlWbG7TgF6FAcG4/KzJHjMOcNJICY++HR7C5S49VwNcp6eyrKpw+NrXSU79trdcrEc+Y5rY5gtdpVhqqWpKIvmGQnFYW3SRifZ2Ey/mwroujbb1RPBp9wt8A7Sk+JLeSTx7XCj9mVXt8D+NdwpaqnHWzy4n7UhQe2yxae8VyVeOtxNrDpdo+qvKbsUZd3rpAFq61Ua+0RKIue8xSmadsLhYrpG2aRIlADTHvFnOi6E37x1a53UVVV/XzfwYRlvOg7r+9lPo+qjHWSHuH1UXxDgsySQwyGONp2yraYiQCxZmUZLEhVOgJubDrUKLB3xkOe4Hla6kvxJrhZoN1M4/lLKL4dybfzchzE+QkOoP3r+0DbOfDYpM2dk+n33LGKtez82Y9VXPEEEEGxBFiD1BHQ1QyxOidsuFirZj2vG03RR+PSUsREdSFOuwOf1vgNR1H4yad0QYDJuJ9tPhapQ6/Z5e633QMCpFwdCD1B0IqICWm4W4jaFir7yPxz5Th1Xvs8UcaySMtlaTL3gD1bQE6W7wtvXdxv22g/fNcrIzZcQrJWxYJREoiisdwUTTiSRiUCZeytoe9mOY7lT3brscovcaVolp45XNc8X2dOF+Pfw4L0EjRQGI5exMYHZDCyydq0geXOpVs7lAircXAckkmxZm0sQKCHY2izUm5vx/YZAcFjIXFvZtfmqXx2aV5THii0kqEd1yrBdrsiqRHmCm+mU7XtVNO6pbKOvdZv8Ap+7+a5+o/Fska6dxay+rdPTf3qV4JjHVsKsMRmSGGfsyCikoZkjiDiwKnIGBAW11002uRFtC7cwVfxzNDGklRvHnw8+JMjxzRtcGRckLnMFVDklWayMVRQRra2wNRpJ44jsudnyz+i2OxmGBvVuIvuyJIvwsveL432uSGFFhiD5lggN5XYEvckA3IPfy2IJXvFlJqOKkyv2BGS05HuPsq04nNLINiNxbvJB+vyrvy5wISRPLiYnSWZ2Zh2kqnKO4ndD90FQGydM1qk0+HQRRNjc0O2dCQFZF5JuqV6SOVcfPisOMDCEggVIoSGVQjaOZLXuEXKgudboLA1f0dTDDG9r2glw3j24E3Oe7JanNJK6zgFcRIJWDSBVEjKLKXsMxA6Am+lV5tuWaz0Rcy4R3plbr2chPtd42P4g18/xJxJlv/f7bSk4plBEOXwp2qVUix4mcIpZr2AvoLk+AA6knQDxrbFGZHBoXoF1F8MkxrTMZ0gSArdFVnaYNcWDn1T3b3t18d6mVDaNsYERcX3zvbZPdvWR2AMlLk1XgXWCwYjCxyhMwDBXDqb7MuzAj2n41ujlkhuG5XFj3FZAkLYrQsUoizcIH8rj8opT+MQv+P411HRj9V/d9VIp9St2ZbznzxKD9mAP+YrslKVTwi9pPH4vic3wmMp/dU1ykQ63FjfcT6CyunnYoRbgPVdJrq1SpREoixwYdUvkVVzMWNgBdibljbck7miKA44sMuMw8UmR2VJJAhsxVleEo+XpYg2NapTYLNguVJVFUhczxgczzGRy7CR0BOX1EkYJfKou2WwubnS3SqDFJXGXYNrDTjmAVbULAI9sb1iljDAqdiLGxI/EVWscWuDgpjhcWXq9eb16rr6NonGEJZ8ytNKVW1stpXU63N8xXN0sSa7ei/QYRwC5mq/VcFa6lKOlEXw0RfaIuZ88YiOTEs11cRoFvuFcM5ZVP1vVvbqLbjSqr3nbaGnPkrzC4x1b3PbkeO9Q0cCNEq2GWwtrf3hr3vf6V731vVY5zw8k6q2MEMkPVloLSNNy0sMLNNh1KhmZJGlsDIIwCAi/VbtC7FwBo/i1xYsq+qpQAM1QR4FGybqmuPVjTPPPdfl52styLh0S7IDbYt3j8WuaretduP0V5Bh9NALRsA8M/PUrLOq5ddANQQSpFuqkagjoRr4V5G97XbTTmt8rI3M2XjJWfkN2E8i5iQY7sGYtdgwAbU72JudzperfD5HvLto30VDi0McexsC32Feqs1TpRF8c2BPhRFzHls3a/9REf2i/+VfO8SNy48Xu+ikYtk2IcvhT9VKpV4dCxRFIDOwVSRexsWLWPUKrEeYFWWF0hqqgR7tT3fvotkbdorR45NFhcfhsMjzNJOjl1ZsyZVUkSa6q5ZSLLZSCbjRa6LGcNp46QvjaGlv1yst0rGhuSlODYFcRLI0gDRwsFVDqplyhyzDZgoZAt9Acx3CkZdH6BjYvxDh2jpyAy9V7CzLaKi8bh5IeKSKsaR4Z4UZci5Q0t2zNppcAWOlzmjv0p0kgYYGy/1A28Df4ScC11I1xKiJRFscCW+Lv1WFv3nT/RXYdF29mU931UmnGq28QMs0JP0sU5PsGFmX3+qK6pSVVeVELTYQ+F3P8A0ZBf4uK5fDBt4jI//d6lXNZZtK1vd7Lo9dQqZKIlESiKsYDC3xWJluCM5VdNb5Iu0JN9bFFUbWCmo0xzst0YUhjJHWNjGodwDkUnKC3QFugvufDxrSFsOi53w3hJSdosZ208jykKQXgiZWkBeYFNSbyNZMx7qXNt6xdSxFxkLQb+O4fCyFRIGhgJFl74jhRFPLEpJVGGW5uQGRXyk9bZrXOtrXubmufxGFkclmZXF1b0crpI7u4rBFGzuI41LyNso/Mn6K+LHT8q0U1JJUOsweO4LZNUMibdxXT+AcO+TYeOG4YqO8wFszklna3S7FjbzrtmMDGho0At5LmnOLnFx3qQrJYpREoigubuJtBAcrZXkORDsVJBLNrpcKCRpvatNRL1cZcpNJB10wZu3rlfFZlOGkWMGS0bWCXNiAbd8aCxsbk3qmp6adzxJY21JVzXYpQ08ZidI2+gbfPlkM1r9rkkMaEqCmZ7AXuD9EbBiNzboOutRGPJj2jnnYX+9OC4WgxOtpMPe6M9kuDWk7ja5sFE8Cw4M8rN2l2UGzFxYnLe2bXyufq1IrJXNibYjXdZTMaqTBTxfh5y437RDtTZpOnepiTEMrrGrNlbe5uRvbKTrrY3ve2lrVGZIXRl5FyNPvklFi+J/wCGTTbQIYQLnNwv72yzPHes3yFHIBHUNc6tdSGHeOu4rTHUP273+yq7BaqWoxOLr3udnvJ4EhTmAxzQSrKlzl0ZfrIbZlt46AjzA6XvOpJzE++46r6XX0onisNRouo4edZEV0N1YBlPiCLg/CujXI2WSiLW4lJlhkbwRj8FJoi55wBbSMPCGEfjNpXzarN4x/ud/wAVIxr87ByU5VcqVYmlKSRShSwje7KNypR0OXXcZgfMAjc1c4JWR0tRtSaEWvwzB+i2xODXZr1xGZcTiFlEeVYlIRmTLIzNcE6jMqKCQAdyzG2ik2OO4pHNGIYTcbyPQffJbJZAcgt7lrGpG08cjKpzdquY2vGVUE3O9mVgfAZb7irfApmvo2tH9NwfO/1WyE3atPF49cTN2kZDRxq0aMPpFirSEfZ7iAHrYnYgmn6R1geWwN3Zn6LVO++SMbC50A3NcwGkmwWhfQa8XizcEmCTysdskC+d3lkUe65Fdp0ZH8B55/RS4NCpPjklmTwVJpP2Uy/466Vb1WeTY/5TEPqwOfxhX+JrmMBG1NI/7zP7K4xLKNgV9rp1TpREoi0eNcQOHhaURSTZfoRAF7dSASL28tfI160XIC9AubKkcmc3RzvMjlYi0jSRAsCCjd5hmNrsGzG3gwtexrZiOHyUxa7UEajRTHwOhAvmDvV1tVWsbqm898yfJ1IiWTtRlHaosTBFLIWQl7hWfRQCL6gjatjIXynq47bRyF/fuGqwa9hkDDqd29c4x/F5Spscg3azEu2upMrAkE+Nr31uath0SjhjkqapxkcATYZDTzPoFeFjms2W2b97yrvwX0k4aFuz+R9itxmMTiRrkaFgVUt7bk1URVMQAAGyN3BRZ8GqAT2mudlcA5594U/ifSXgl9TtpTvZYmW3tMmUe6962OqoQL7S0R4PWvds9WR35BZeB+kLDYiRYiskLsbJ2gXKx6DMrEAnztevY6mOQ2aV5VYTVUzduRuXEG6t1b1Wqkc3caxHath4LIFILtmYSMAnbMiEWCllBUG+/hWYbltHS6gT1LjMaaPJxaXA+Nrfe5QzYWN7Mw7XqrSEyn2hnJO1TgxvAL53NiVY8kPkdzzt6BOIxZoZFGl0YD4G1JW7bC3iCo9K/ZnY48R7qBCgkPYXI362Otr+FfNS5wGzuXQFzgNi+V9Oa04/+Jb+zA/e/wB6kOP+WHerFzf/AOY0/wDyO/8AFq23hUkMRqux/wD2+/Wo7ZHNaWg5FQWVErI3RtcQ12o3G2YXvtMvePQE+6vYxdwUjDJuprIpDucFICpa+1q08hcUy3wzlrgloSTmGQBQUBOoKm5sSdDpoLL0FFUCRmydQuWxKkMUm2B2SrnU1VqjeZXy4PEH+qf+6RWL3bLSVk0XICpXCR89L4dnEPfmm/2r5rUW6pve7/ituN/rN7vlS9QVTJXqJRFq8R4dFOoWaNZFBuAwvY7XHhoSPYTW+nqpad21E4g8lk1xabhbEcYUWUAAbACwHuFanOc83JuV4qBzbzIMViI+GYVgxlbLiJAbgRi5dFI65Q1/h1Nulw2g/CxOrZx+UXaDx3Hz0W9jLDaK6CBXME3N1oXzBx3Mp/rcIv7Mwf8AxV3PRsWpCf8AUfYKXB+VSHNbWWRh0weK+NorflV847LSVvaLkBR/JqfyiQ29WNBf7zNcfuD4Vz/R5vYe7iR6f9qzxQ9poVxrolVpREoiq/EcfK8rLHM0ID9mmVEcswUO7NnBsALqLbEXN7gDnMVxiSmm6uMAhou6/PQeoPwt0cYcLlUbnjl9YpYJ1N+0mVZs6rIGdj65RlyagMCAAL5SLHWpPR3HZa6OakqXX7Jey2Vi3UZbt/gt8oBp3xkm1iRnvGakOHcKByl4plcesFleKBTfUCNZLMPcwNb3Sncflcw+pkGTX5eq1uZuGyYiSPDwBUjjR5GC2BL5SEVR6u5AudO+DWMWMjDD11gXmwF9Bc5nyvZWGDbTS6bU6C65yW0bO7dVy2UE20I9XTvAjfpVvJ0gxB4LLix1y3Hx4Lv4oKZ7Nt0h2TpoLi2d8srm9lZubOVmwiROO+Gy5jbVZrXax6K1msDtte1qidHsXZidNNhrmtDgCY+Y+Rrf4VXBVudLtu1vtD6jyVR43j2sqQ5s7WIyjTIb3JOpHTQDx98OlpmAEy7jbPkrHF8SqNpkVLfMXuBc56Lf4Jis0sSlgS0gKtZ1FhMF+lr9U6kkXPhWUkLGzNdHxF/vmtdLWzyUUsdR/a4tJ1NgQfIr9MVZrkVRObyY8UZLbRxyD7WRmzj3rZT5NUiMbTHBc3irzBiFPNu/KfE2+qieGw9mgi/o+6PCw008gQyjyWt0DrtXPdIqTqKwkaOz+fX3WPjuIMeHlZRdspCj7Td1fxIrKaTq43O4BV+GQiarjY42F8ydwGZKr2A7XXtFCrYZFB1G4IPltre++g2r55UCIfkNzvXS1zaUECnc5xz2iRYE8Rvt3rDGf5U33P8ARWR/lh3/ACpr/wD2Zn/2u/8ABq28YjlbRtla41028NQQL+w1qgdGHfxBcKuo3wMmBqGlzN4Bsfsarzg5Xa4kSxFhfofYPh1I19oGUzGNsWHX0WddDTRvBppNtpzzFiOR59y2uF4juKjaMCygE6sEJUML73ABNut/CpsjHH+IBkc/PX1X1bCK9lVSxuv2rZ941W48xSzqwVlIKMejdPbfa3UEjrXkEjo37TdynVTI3xEPNgun8F4omJiDpvpnU3DI1gSrKdQdfeLHaulZI17dppuOS4xYOa/+Dn+4R7joawqf0X9x9lsi/Ub3hVHhX6WX7qfnJXzip/SZ4/RZY1+uO75UpUNU60madToscgvvmMbAdBlswJ87r7BUq1M4alp7rj6H3WfZXl8e43w8x+6YSPxkFBTxnSRvjcfRebI4rT4zxuWHDyTLhmPZqWIeREuALm2Uve3nbat9NRxSytjMgzNsgT72+qyawE2uuU8c5m4jjUALLBG/83GSpK+LNctba+oGu1dbS0FFSOJaC5w3nPyV9BgVQ5rXADtaXOduPd+yuXot5P8AkqHES2M0gso+pHv16tofIWHjVLj2J9c7qGflGvM/sqapNnFgN7bxoVf65pRk4dos5/5mD/6a77o8P8kO8qbD+RecTxD5Xw1cSD68GR1tYh3eIOPKxB08xVpUu/gPI/tPsVJhzkb3j3WzySvexB80X4Bm/wAdVmAj/Kk/6j7BTcTP8bwVpq7VclEWlxPHiJRpmdjZE8T5+CjcnoPE2Bj1VVHTRGWQ5D15d5WTW3NlzXmrjcmDmjSLIziJmdmUnvyPdnygjUlCd9L1WdG8Ajx9k1RUucBtDS3DTO+lwrSmpw/wVfbjGIxssMU0l07VHKqiqLqwIJ0va/nV9XdGKDBoevp9rbJ2buO4g3yAG4LXiMDYqdzgT9g8l0s1QLhFRsVzU+Hxk5SNJL2XvMVsVJU2sDvlHwFT4uipxmIvMuxsm2l75A8RpddjhFIXU4N7KE5GjWTiSh0W2ZmymzDRJGTUgZiAV1tuPKq3pFSzUET43HMAZjmR+6vZ3/5PYNgQWg87A2Psr7zTiVxIlwEQD4jsxJqQqpZgVLN43toAdD51zmCmXD5YsSfkwO4XvxA7xldVQfsuFtQufcR5fkwhBdo3VyVDRsWAdSzMhuAQRc/A7WroqjEoq+Z8kbSy52rHgbZ8wdfHeunwSsbI8xnI2y7gSfS/korh3DZZnRcPG8kgUtZVJ3PU7AXPUgaVKiD3OdsjePReVboIY2dabAh3jfUeq/S0N8ozWDWGa21+tvK9Wy4lQHOuFvCJgNYTmP8AZHSS/kB3/wBQVsidsuCrMXpPxNI5o1GY7x8i4VJwj5ZRGTqIytr69wqFJ8bqwYnxY1viGy9wXNY1KKqhgqN+h77Z+oWXiuEMsZUMFOZGBIuO6wex8jltWdREJonR3tcLn6KXqZQ8i4sR5i31VcxGOWOTs5AQ1ibgFlsDlJBsDa4IvbcEdDXHyYFVBxEY27cNfL/tdZS4VVVbOsp2Fwtfgbcbb/BReHxv8oMjAohzKpIJJGWPKSBsDZrddNbVMmwOrZSN7BJyy353P1zXQz4JXswpkPUkna2stcxa1uW9Sh4jH9Y+5WP8KrW4NXk26l3kqNmAYm42ED/JasnGls/Zozlbg37gva9jfX8KnU/RuskuXWaBrc5+QVjS9EsRmBc8Bobrc55Z2sLq08a4O2HSCF3DPJI86qoJysqwplQes1wTc2G50GpMh8DoYGwt7Wfyr7BIWUw2XuyaNfFZ+XcBLKwnjGGdSoy3mOeO9zcqqMAWB2vewGu9V9RhZkjDC8t45Xv7fC24lKat42TZo3fVSPB+KyQYphiIXVskinsxnEih17Bxr3QwMtg50Ia5r2jbHhrnte/sEAi/HMEW8tFWhvVGxXjjuKxGMiZwRFh42UkDXOc6jLmBGYg7kdxdR3zqk2SZ88D3gbLNk2vqcteTfU8lvpyTI3vC+cI9eX9X8jXD1P6bPH3WeNfzA7vlSdQVUJRF5e9jYXPQE2F/bY2+FZNtfM5IqH6SOYHGG+TRQzGWbuuBGxCpfvWYAhi2wyk6E7HSukwegZ13Xve3Zbpnqd2WospELBtAuOSct8oMzLLiFyIvqxn1mttn+qvXLudL2AsfK3E2saY4jdx37h3cTz3LpcZx9soMNLkLWLt5HAcuPFX6ubuuSSvEXzApdZNbBsUo+EKH8xX0HARahb4+6mw/kVWhw74eLsIQTE8cDFTcG6iKRim92Ubr9JWUA/N65V0v4cODvyvBA5OI9ne91tjeGSNJ0uFb+QpAwxBBBBkXUG/81HTBGltLY8Sp2IODprjgp/iPFIcOAZpFjB2LG2258gOpOg61alzRqbKCtGTjLt+hiPk8pyLbxCi7n2ELfxqjq+kNJAS1pLyOGnn8XW1sLitLh2CZBmlkaaUqAztoNtQi/RUtc2ufabCuMxLE5a193flF7Dh8nddSWMDVyrm3E9pjpz0DZB+oAp/eDV9u6EUvUYPGbZuu7zOXoArSkFo78f8ApYuXBfGQjxYH4MrfkK2dK/5aMf6r/wD5d8qDjjtmlK6rXBdy4Fci4nJmnlbxcn3EAj86+i9GWBtCDxc70Nvovo2Ft2aZv3wUjyMFHEYWIFyroCfNS2nn3d/M+NU3/qBTbeFmUDNpF+6/zZZ1jAQHLa5qxTYHjBxEQQtLGCQwOqlchFwbjWK/v2rnejmGR43gopHnZLHmxGe648Mzko0UQky0N9fD9lCcQ43JiZACsccYLuI41sM7EXdidWaxIvpudKlYr0fhwmBh6xz5HZEn+1oyAG4DLeVeYPSiOovrkfcK1+huS2JkUm2aHQeOVxf4ZvxqNQntPHcoePtPVQu3dr6Lr1WK5lfHUEEEXB0IOxHhRFzPjnLE0GIjaAO6jMqEIZLobnsn7wsykDLIxsRe+u8hkgyJ1HquarcJd2mRN2mPINrgbLhv7iNwWePlXFOyloolPaZi0jB1ePsgoikRRqRKM9h3RbfvGtMji4mxyVnh1A2nhY14G00ki26/PXRRPNfJa4LDRSLLLKwYI5cgizAksBuLydL27219anYW/ZntxFvqus6PyiOrDdARb6j2VOzHPboQT+Qt8Teuhu7rLbtfbJdkHPE+xuzPtl5rNW1S1t8CwAlxcKW/SSKG+6DmbT7qmoNbsxxPeNSLKnxXYgp5ZQO04W+i6n6QZCsCXCGMvllDkqpQqxszBWOUkWy27xKgm1weKxDrBAerJB5C59xbv3L56+9slD8jgCfEC4NliKWjMQEbGUZUQm+TMhsepv0ygV+H2MN7Z3sc7k2tqeOa2U2i2S0OK4gq58yZGjdFNszozNlc7lUs4IFh84t7hrVYfhY5XNdI25Gl17I1rjdTfN6BcEwAsA0QAAsAO1j0t0FZV38tIeR9lspv1m94VZ4P60vjmX4ZB/G9fPam+wzx915jP8wO75UnUJVCURKIle3RKIleIlEWXl9Mz5TsXmcfeUQxfxavo2Ci1DH3H3KnRflCxc08N7LCgKxDdpBlcAXBQBb+8KbjqCQdCa3Yk4NpXki4594UmCISyBjtCo7huKaNJJYGjgYk9sHXPFnFgXZQyG9h6wYXBF76W5elxSekeIrbbTpuOeljn3WzUSTbgkMbs7LU4ksrB58Q7CLs2a5yhmZFMqowH6OLKh7tgSTZiTveGlkn7cx7eeyBo249TxPlktzYyTtOVxB8K+buuDmrFV7mXm2LCqyqRJN0QHRfOQ/RHlufxro8C6MVeKvBaNmPe46c7cT9my2RxukOS5PHOZB2jG7OS7ECwJYliQOgua++YbAyCkjiZo1oAVlB+m3uUzydFmx0Wvqq7W8e7l/AkVQdKnDqmDmqTpE+1OBxXTmawv4VwoFyuKGq4227Am9iRf7vd/IV9OwAD/DoiN4J8yT9V9LoxaFoW1wbDvJiYVjz5u0U3jtmUA+vciwANr33FxuRULpZUxQ4XLtluYsA7fyyzvwO45pWECO28rpvMXJ+HxjiSQyLIAFDI1rKCxtlYMv0jra9fFcI6R1uFZU5Fr3sRcXItfjpzVe1zmm7SuQrAElIBLeutybkhWAU6afhX0vH3umoaaeT87gCfEAnwuukwYHrdokklufmFZvRpNl4hB9oyp7rOw/uiqOjP8bvHwsMaZeg/wBrz7u/Zdyq2XGJREoiURQXPGBM2AnRQSwXOoG5ZCJAPflt762wSdXI1/ArfSzdTMyTgQuHxG7MRtoB8M3+KusaQXEjl8/VfR4iHSOcOQ9L/VZq2qSrh6LcHnxjyH+aj0+9IbA/so499UuMSZNZ4rlOk036cQ5k+w+q6ZxTAieJoySt7EEbgqwYHXQ6gaVQSxiRhY7Qi3muSIuLKCh5SJkzzzdoCoDKiGEHKxdbMHLizHN6x1VbFe8Gh0OHxUjC1lzfj92XjG7AsFZIIFRQqAKqiwA0AA6VPWSiOc/+Eb78X/mjqJX/AMtJ3Fb6X9ZveqtwX1pvvKP3FP8AGvntV+RncfdYYz/MeAUpUJVKURKIlESiJREr1Fm5V9ZPP5X/APJQV9LwwWpIx/pCnx/lC2edv0MZ/rl/uuP41rxcXo3+HuFNof12/e5UyJ1EkhzEESQgCylVdmRe0swILHMiqCDqrEC63FNRAx0TqhrQXC9u7f8AU/stmJ2Eu0BnZe5MYvyM4V8zSCIhlUNcSoLoWyDRZXWwJtmzga3IrfhDpnTSP1Ye0PE6fI5KthJzvoVnx/o/xZciHGEQ37qs8qlE6JlU5WAFh00rrYf8PaAX0kbnbzYZ+hzVlHVsDQHMBKk+Aej2DCjtJT28i3YXGWNSNbhLm582J8bCt9TiUszerFmt4D7/AGWE1Y+QbIyHALj+D/Rp90fkK7WDKNo5BXzB2R3K0+jqPNip26JEg97MxP4KPjXFdKpbzMZwHuuV6SP7TGK78WnCQSMxAARtzbWxsPbXLRi7guZYCXALk3EpMrzseksvltI9fRsDeI8IhcdzAfRfSoSGQgrr/LPBY8LAqrZmIBkkA9dupv8AV8B0FvbXwTGcWqMSqnTTE65D+0cAq4kuO0dVq86cd+SwEKfnZAVj8vF/YoPxsKm9GMEfita1n9Dc3nlw7zp67lkxhe7ZC49A1nBvZMhC+FlI71/O/wAAK77pDXMqpdiL8rMh9fDcuqw2Pq3h7sg4G3cCM/H2U7yZLlx+GbcduACDfRgU6ebVU0ptM0clhi42qCQjS4I8wu/1crhEoiURKIhoi4HxrCLDisQieqJpLDwBYkKPIA2A8AK6nDj/AJdvivoOB50TD3+5C1Kmq2XUfRTg8uFklP8AOym33UAS37Yf41zGJSbdQeWS+f45N1lY4cLD6+5V2qAqhKIlEUJzkt8KfJ4j/wB1P86h4iL0sncVIpD/ABm96qvAd8R/bD/ww18/rPyx/wC3/k5acY/mT3BStQVVpXqJXiJREoiURK9CLY5ZGuHPQx4k/tYiMg19PohamjH+kewVg3QLHzA1+H4c/ag/EAfxrTiv8pJ3fUKZR/rtVVXCZp2uxEbLGkiiwuT22Rs+67FNN+0tVBTTSx4bIY9QfQ2utuL3DgRwV35JwoXDK92ZnJu7G7Mqsyob+GUA+8ncmukoY2sgbsttcAm3EgXVc0WCn6lrJa+PwizRPE98siMjWJU2YFTYjUGx3oi5DzLyFPhEeWNhNCilidFkVQLm6+q1h1BH3a6akx0WDZm58R8K2ixNoH8UeIWHkfi8EEbmTOrOQSSuYHew7mYi17a2uAD1rncSo6ypndOG3BJtY3sBkPMC/iuUxWrZUT3afPL3W9x/jccisI88hKsB3TGouLG7kCS3klr7EgVhSYLVPd2m7I4n4VcJ44hmfI3/AGVKx5Lu+XUvI5AHW7M2/RdRrXSYM+2FQAa207vYDeu8lrIqWkEkhsPU5nJTXK/NZwaBZMzhLxiNRbNocot6qsraZtyp1DGxHEY10bdVS3j1ccyf6TfPw5eW8Klp69jgS+w9rHf8rPhOA47izPPZVFyM0hKIQpIEUYAZrA7kjxvck1fNhgw2hNDR3Dj+ZxGZ4+e7gFc09fTMDXMG2L57r/tyVi5U9H8y4hZMYkBjUMOzJEuYspXYrlAF7338hVNS0phJJKk4tjEdZG2NjCLG9z7ZK5Ybk3BRzLNHAqOhuuUsFB2vkvlvr4VKEbAbgC6qXVU7mdW55LeBKnqzUdKIlESiJRFxLnePLxHEgEEZkbToWjUlTpvfX2MtdHhTyYdm2hXb9HZS6mLCNDlzvmoWrNdAV0H0Q8WHZvhmOtzLHf6rm7qPYxB/X8q5nEIS14k/uz8VwOMUpjkE25+fj/1b1XRqr1TJREoihOch/JG8niP/AHUqJXi9NJ3H2W+m/Wb3qrcEFjP5yg/9qIfwr57Vnsx93/IrXjA/zPgFJSyBVLMbKoJJ8ANSfhUVjS5waNSqsC6hsBxWVkOdB2pmyKuoADIJVzbm6xt3rblTarGWkiD+yeyG3Pgdk27zp3rMtF1sS494r9sFIysyslxfKMxUqbkG21iQbHbS+ptPHNbqiQbgEHnle+/71XgaDovXy+RVXtIrSObIiPnv3cxJYquUCxuT5WuSAcfwrC47L+yNSRblpc3umyNxXscSAVjIpRky5l0YnMcqZbetmbQed9q8/COLgGG4N7HTTW99Lb02bnJZDi27Nn7JwwvaNrZiemqlhYk79NfCsRA3rAzbFjvGnrZeWztdZsM5ZVLLlJAJW97E9L2rVIwNeWtNx7rw5FbnAXAjwx/5N2+JhN/bvX1CAWiaOQ9lYDRaPFnI4cq5SSsuHXyAvEST5WJHttUbErfhJL8FKpL9e23FfeVYFeaZHUMrQqGUi4IzPoR76quj2bJBzH1UzFfzNVyhiCKFUBVAAAAsABoAB4V0aql7oiURaPHMF2+Gnh27SJ0v95Cv8aA2N0XCUGdEZbLezjTTUX1Gnia7fZD4wW5b1w9yyRzX56he8G5MasdyAfjrWUNzGCdVjOAJCG7slHcHsJJFsAbkD7qsVt+RPiTUelgbDk3fc+puOW5XuMxv/DU8tyWlvqs/EMIrFTY3LKDlNuua58dvxryphaXA8SNFWUtQ5rXAnIA658vBdl9HMZXh8d/pPK3uMr2/C1czXG9Q8jiuloW7NOwclZqiqWlESiJREoiURQvNfH1wcBc2MjXESfWfz+yNyfDzIrdBC6Z4Y1SKWlfUyiNmvtzXFJJGZizsWZiWZjuWOpJ99dZFG2NgY3QL6RTwMgjEbBkFrz4gLca3ylvhf/Ktck7Gv6r+qxPgF5NOGXbvsStnA4h4WR4myOlip3sbW26gjQjqDSWBssfVuWqejjqKfqn6W8ua7JyfzMuNjY5CkkdhIN1uRcFG6g2OhsRbbYnmKindA/YcuAraN9JL1b+/LgrBWhREoiieaMO0mGYKCxzI1l1JCurHTroNt/bUasjfJA9jNSFup3tZK1ztAqVwziEaySxu6o91bI5yNYqAO61juprhKuiqGNaXMO8ac1hizg+baZmLLahhVw6vKJQ7XsCNFuGy6Hbp5i3vjvlLS1zGbNh+1/veq29tAs0/DlbMbspZlbMCLhlAUMtwdbAA3uDWtlS5thkbAjPeDnYrwOKxycMDhhI7uWRkv3VsrWzWCqBc2GpvtWbavYI2GgWN++3em1wWXGYZmKsjBHUmxK5lIOjKy3FwdDoRqB0uDrhmazaa4XB5200IOfsgPFa0nDWa7FwZSUIOWyDIxZVyZibElrm5OvkBW5tW1tmhtm578+0LE3t9F6HDRbuGz2JkCA9ApLW/WIF/gLedRpTHkI7+Px+6xNtyzVqCKKwfGiIoVhjzhcKIizMY1zHLmt3WLZco6Ab619DmxanpwGZk2Gm5XsFDJK0O0HNJ+Js2GeIxWd5YWGU5owqvDm7xCkELGx28BrUWoxamqKZ7bkEjIHf5XUiKhlimadQpLlB/5U48Yr/Bx/q/GtfR38snh9VliurPH6K510iqUoiURKIuDcfw5gfExrp2byKg8BcmMfsstdXRy7VEDwBH0XJ1cQbXWOhIPnmV4C2FhsNKs2iwAVYXXNyvCQKCWCgE7kAXPtNYhjQbgLY6V7mhhJIGiwTt381v0aM1/bpt7AajyOHWXP8ASCVujaeq2R/UQPv0Xd+A4LsMLDF1jjRT7QoBPvN64xzi4kneu0a0NAA3LfrxepREoiURKIvhoi4NzRx18RipHmV0ysURGsCiA6KVvcMdz5nwArosPEcUV951OXzddpgoip4NrUnU5eWt8vdRkeJV75GUkdL7e0b2qe2Vj/yEEq6bUxyAiNwv9+K1MOTJ2jHKBpGoGYk3Griy5cuu5YHc2qrhk62ofJa+WxcZgb/qFVNqJpJXB8ZsRYEZjTXu4FbSzgRq52Kg+eoGgHU1YunZFD1jzYWVoydoha928Dxy0V/9E3MMag4SRMk0jNIrjUPp6p8GVBbwIW/iK5A1oq5HP++S43HKSeKbrpSO1pbdbd4cdF0+vVSJREoi8tGDuAfaKIoHm7DpHgcRJHFFnSJ2QmNGswUm+Uix11oc9UXG+D8YxCSWcxShjpmiSLX6t4ilr9DcDXWostMx2ew094HusS1dF5bxeExR7Nlmw822Tt5rMRe4Us24sbqwBFjoQL1EZS0UxLTEARqLWPpu5rANYdyhOO4rEYLFPE7Sujhmw5+bta4ILMUvlS+Vh612Qj1tIdRhNHGS5zMt1ideGv3msXRtGoU/yxw/F4jDrNJLCA/ejHZMSUtoxIlAGbcAA2Fr66DWOjsD2A3LT5/ROoaVJS8IxQ9VYHHUmR0PuHZN+dR3dGDbsy+Y/dYmn4Fa80M6ethpGHUxtG4Huzhz7lNRX9G6pv5S0+J+oWPUOWXhHKSfJocxljfs1zAODlawuLMpGh0tXTOwqlfm9me/M/KtGVk7QAHey+YnlKQaxTB/syra/l2ibD9Q1DlwGBw7BI9fvzUlmJyD8wB9Fk5b4HNHiDNMFW0ZjVVbMTmZGZr2FgOzAHU3O1tZGGYe6kDtog3tpyWqsqhPawtZWmrVQkoiURKIuVelThpjxCTAdycorG20ikb/AHox+4fGrfDKiwMJ3kW+voqjFKe9pxuBv5G3qqzXULll8JrwmwXozWfkvAfKcVGu6u/aNpb5qM3+DGw/XqjrZw2nc7e/Tu4/fFXlJBt1DW2yYM+/h98F3WudXRpREoiURKIlEUXzRhZpcHPHhn7OZkIje9rN97pfa/S96Ivzlj+ITQytHicLEstxnDxtHJ7Q8bKDe3rd4HzrB8bX5OCkU9XNAbxOt9+S2IJsPOLK3Zvb9HOVCk63EeIFlvtpIse+jGojqMtO1ESCr+n6QB/Yq2AjiBY+XxbuWRQ8LlZFbYaEWYb2JXqPMb2G9T8IxFlEXRzAgHyur+KYO/ixu22W3ai3Ed3jyWFUVVaRiFhU92RzYWID5UXdmsfVQHS17A3rXikT5p7Nfdm7lyVb/i1JSNOz23f09xz13W0tqrT6H+asM2KEQw87TSEhZAFZFW3rMBqt7b62vbxLeRRNjbZq5WsrJauQySHu4DkF3KtiipREoiURY8TCHRkYXVlKsPEEWI+Boi/O3EMC0EskL6tGxQ+dtj7GWx9hoi2sFKZTkILSW7njIqj1PHtVAuh3YArusd4dXTGUbTMnDT4WDm3zC2+LcTlxCL2rdoqxhEf6WVm72Y9TbL3uuXXUXNVJUul2A78zb38slqLr2Vg5Y5ukwY7J1MsAHdVSBJH9lcxCsn2SRl6EiwG+lxMAbMvn8rJsnFXzhHNmFxLBEkIkOyOrIxNmawJFmNkY6E6KfA1bRyskF2G62gg6KcrYvUoiURKIlESiJREoiqfpNjJwV+iyxk+wkp+bCpuHODalhKhYi0upngcPY3XMK7JcYsOMv2b5SQcpsQLkG24HWtU9+rdbgt1PbrW34jVa/DuNy4Vu2w7BWAESi2cGMBWkGX6wI312A61TVMTJ2A8LWtwtn99yuaWV8LyONyb8b9n75ldw5Q4x8rwcUpYM+ULLZSgEoAEgAPQNfy8KoZGFji0iyv2ODmhwUzWCySiJREoiURKIuV+kP0g8Iu2GxELYx0JHcUWRtjaYkEHzS9EXCMdxZDITDGyR9FdxIw8s4Rbi1ul/M0RfYuPOq5QSF6C9wD4gHb3WvWLmNcLELbDPJC7ajcQeS7V6K+Wo8ZFJJjuH90FewknJdmUg5lCkAZFIuLKBZra2ufWt2RYLyWQyvL3anW2S6tgOHRQLkhijiUfRRQo+AFerWtqiJREoiURKIue+lbl8NH8sTRoltL5xfW9qE/sk72Aoi5aDsQfAgg6g7gg+IOoNEUxifnIu0At2mdXHRZwMxA+y6kSKOlpB9EVT19PsvEw45rVIMwV9gYvly6lhm1NgF0Jd2+igvqfYBckA10NI+WQsG7UrWASbLqHJnLoiUSuDmOq5gQ2otnZSe6SNAu6qSN2eujghbCwMapAFhZWuty9SiJREoiURKIlESiLmfPfPWmJwccLX1iZ2YAWNg9lsT6pIBNvGp9NRPktJlbvzUGprWR3Zv7rhUODHroGup8WtY/rA/na9dNHUAWD8vviuZkpibuZn3fB+l1mxkmVCdb9LDr/vt76zqH7LCtVOzaeFocM4ZJNN2MCmSQkqN8qqO6WY/RQWuT+ZsKq5JWU4Ljru8Mv+1bRRvqCGgWGp8c/PPJda5Jl7LES4HDky4bDp85K24xLNd0UgagnOxB9VrgaWAoZQ49t+rs/3+F0Yj2GADTcrvWlEoiURKIlESiKn8Y9GPDMS7SSYYB2JLMjPHcnUkhSBc+yiLSX0O8JH/p2P/vS/66Ip7hPJeAwxBgwkKMNmyBm/aa5oin6IlESiJREoiURKIqN6VsHK2HWWNJZhESTFHl3/AKRszahRcWCsdRbLqa1yxiRpafReEXXDoePwFtGK5jqrJkynxBDsCpN/Ag9LHT2Nmw3ZvfvQCym8PjezV9e4wF9dMynNGw873T7sj15LH1jCw716cwo/hHGeKRyK2EwryInd0geZWZdLuwHrLYgDTLrYAkk+xsawWAXgFl3zkXiWOnw5biGGXDS3sAp9ZbetkuSuuliazXqsdESiJREoiURKIlEVL9KXMcuDwyiFGJmYxmVSB2Qte4+2RfLttvewOTbXzS11z7lfg/D8bKVGNxEc77RyxxKzEfase0/avapn4qWI3bs25D7PmoslCx7Rtknnde+YeScVhAWy9vEP5yIEkDxeLVl92YDqRVhDiTH9mTL2VbNhr2dqM391WoZcuU3LRrchRrr0IH0gOg6dL9JmbSDq0bvvVQXDaDm2s479O/uPPzUzxL0h4bA4MYfhgbtnUGedlKuXI7+jahsxPQAfRHUc+bXMkuZ4b/HgPVdXEyNjRa1twH3op30Oc7tMUwiYF1jAJfEKzOO00JaQlABf72gAAB0rRLIZHFzvvl3BevcXG5XYawWKURKIlESiJREoiURKIlESiJREoiURKIlEXLfTDydxLiDJ8llVoFTWAuYyZLk5jfutpa1yLW86IuS//wAn4te3yNr/ANrDb49paiKycE9CvEnGWeaPDRkd5cxlb9he7+9RF2rkvlePhuFXDRMzgMWZmtcsbXNhoBoNPLrvRFPURKIlESiJREoiURKIsGOwcc0bRyosiMLMrC4Ioi4zz7yFh8KMyYqFEOohxMgVv1H1LW8xf7VEVe5V9Jk+DIUS/KItuylYlhrbuSm5H4jyraCx2TsufyPhZDZORyVh4xx3hGPjaVGbBYixIJS8btbTPkuLE6ZjlapUTp4G3YQW99/TULRPQslG04eI+/dX3krh/DsTgoJYIIpFyBc8kMfaFk7rF+7YtmBJI0J2qASTqtgFtFbYolQBVUKBsAAB8BRer3REoiURKIlESiJREoiURKIlESiJREoiURKIlESiJREoiURKIlESiJREoiURKIseJQlGCtkYggNYHKSLBrHQ2OtqIvz7xn0M8RkxDM2KgmLG/aSPKHNz1GRrey5oi2cH6AZyfnMXEov9BGc29+XWiK9cu+h/AYfKZQ+KYbdqe4PZENPjeiLoEMSooVQFUCwAAAA8ABtRF7oiURKIlEX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 descr="D:\Дошкольник\книжечка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3000372"/>
            <a:ext cx="271464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ФЭМП</a:t>
            </a:r>
            <a:endParaRPr lang="ru-RU" b="1" i="1" dirty="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18488" cy="4530725"/>
          </a:xfr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ru-RU" sz="2000" dirty="0"/>
              <a:t>Дидактические игры</a:t>
            </a:r>
            <a:r>
              <a:rPr lang="ru-RU" sz="2400" dirty="0"/>
              <a:t> </a:t>
            </a:r>
          </a:p>
          <a:p>
            <a:pPr lvl="1">
              <a:buFontTx/>
              <a:buChar char="•"/>
            </a:pPr>
            <a:r>
              <a:rPr lang="ru-RU" sz="2000" dirty="0"/>
              <a:t>Лабиринт</a:t>
            </a:r>
          </a:p>
          <a:p>
            <a:pPr lvl="1">
              <a:buFontTx/>
              <a:buChar char="•"/>
            </a:pPr>
            <a:r>
              <a:rPr lang="ru-RU" sz="2000" dirty="0"/>
              <a:t>Составь животное, насекомое из  палочек, геометрических фигур</a:t>
            </a:r>
          </a:p>
          <a:p>
            <a:pPr lvl="1">
              <a:buFontTx/>
              <a:buChar char="•"/>
            </a:pPr>
            <a:r>
              <a:rPr lang="ru-RU" sz="2000" dirty="0"/>
              <a:t>Помоги Мухе-Цокотухе сосчитать гостей</a:t>
            </a:r>
          </a:p>
          <a:p>
            <a:r>
              <a:rPr lang="ru-RU" sz="2000" dirty="0"/>
              <a:t>Игра-занятие «Путешествие по сказкам  Чуковского»</a:t>
            </a:r>
          </a:p>
          <a:p>
            <a:pPr>
              <a:buFontTx/>
              <a:buChar char="•"/>
            </a:pPr>
            <a:endParaRPr lang="ru-RU" sz="2400" dirty="0"/>
          </a:p>
          <a:p>
            <a:endParaRPr lang="ru-RU" sz="2400" dirty="0"/>
          </a:p>
        </p:txBody>
      </p:sp>
    </p:spTree>
  </p:cSld>
  <p:clrMapOvr>
    <a:masterClrMapping/>
  </p:clrMapOvr>
  <p:transition advTm="5000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/>
              <a:t>Мир природы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2588" cy="4530725"/>
          </a:xfrm>
        </p:spPr>
        <p:txBody>
          <a:bodyPr/>
          <a:lstStyle/>
          <a:p>
            <a:r>
              <a:rPr lang="ru-RU" sz="2000"/>
              <a:t>Беседы:</a:t>
            </a:r>
          </a:p>
          <a:p>
            <a:pPr lvl="1">
              <a:buFontTx/>
              <a:buChar char="•"/>
            </a:pPr>
            <a:r>
              <a:rPr lang="ru-RU" sz="2000"/>
              <a:t>Животные Африки» (на примере сказки «Айболит») </a:t>
            </a:r>
          </a:p>
          <a:p>
            <a:pPr lvl="1">
              <a:buFontTx/>
              <a:buChar char="•"/>
            </a:pPr>
            <a:r>
              <a:rPr lang="ru-RU" sz="2000"/>
              <a:t>«Знакомство с  миром насекомых» (на примере  сказки «Муха-Цокотуха») </a:t>
            </a:r>
          </a:p>
          <a:p>
            <a:r>
              <a:rPr lang="ru-RU" sz="2000"/>
              <a:t>Дидактическая игра «У кого медведь  забрал хвосты» (по сказке «Топтыгин и лиса») </a:t>
            </a:r>
          </a:p>
        </p:txBody>
      </p:sp>
      <p:pic>
        <p:nvPicPr>
          <p:cNvPr id="110596" name="Picture 4" descr="P105073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3824288"/>
            <a:ext cx="3600450" cy="2700337"/>
          </a:xfrm>
          <a:noFill/>
          <a:ln/>
        </p:spPr>
      </p:pic>
      <p:pic>
        <p:nvPicPr>
          <p:cNvPr id="5" name="Picture 4" descr="P105073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57224" y="3796896"/>
            <a:ext cx="3571900" cy="267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5000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/>
              <a:t>Социализация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ru-RU" sz="2000" dirty="0"/>
              <a:t>Этические беседы:</a:t>
            </a:r>
          </a:p>
          <a:p>
            <a:pPr lvl="1">
              <a:buFontTx/>
              <a:buChar char="•"/>
            </a:pPr>
            <a:r>
              <a:rPr lang="ru-RU" sz="2000" dirty="0"/>
              <a:t>По сказкам Чуковского </a:t>
            </a:r>
          </a:p>
          <a:p>
            <a:pPr lvl="1">
              <a:buFontTx/>
              <a:buChar char="•"/>
            </a:pPr>
            <a:r>
              <a:rPr lang="ru-RU" sz="2000" dirty="0"/>
              <a:t>«Книга жалуется» </a:t>
            </a:r>
          </a:p>
          <a:p>
            <a:r>
              <a:rPr lang="ru-RU" sz="2000" dirty="0"/>
              <a:t>Сюжетно-ролевые игры: </a:t>
            </a:r>
          </a:p>
          <a:p>
            <a:pPr lvl="1">
              <a:buFontTx/>
              <a:buChar char="•"/>
            </a:pPr>
            <a:r>
              <a:rPr lang="ru-RU" sz="2000" dirty="0"/>
              <a:t>Ветеринарная  клиника Доктора Айболита</a:t>
            </a:r>
          </a:p>
          <a:p>
            <a:pPr lvl="1">
              <a:buFontTx/>
              <a:buChar char="•"/>
            </a:pPr>
            <a:r>
              <a:rPr lang="ru-RU" sz="2000" dirty="0"/>
              <a:t>Чаепитие: сервируем стол для гостей Мухи-Цокотухи</a:t>
            </a:r>
          </a:p>
          <a:p>
            <a:pPr lvl="1">
              <a:buFontTx/>
              <a:buChar char="•"/>
            </a:pPr>
            <a:r>
              <a:rPr lang="ru-RU" sz="2000" dirty="0"/>
              <a:t>Библиотека</a:t>
            </a:r>
          </a:p>
        </p:txBody>
      </p:sp>
    </p:spTree>
  </p:cSld>
  <p:clrMapOvr>
    <a:masterClrMapping/>
  </p:clrMapOvr>
  <p:transition advTm="5000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/>
              <a:t>Труд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/>
              <a:t>Наведём порядок в книжном уголке</a:t>
            </a:r>
          </a:p>
          <a:p>
            <a:r>
              <a:rPr lang="ru-RU" sz="2000"/>
              <a:t>Ремонт книг в книжном уголке, </a:t>
            </a:r>
          </a:p>
          <a:p>
            <a:r>
              <a:rPr lang="ru-RU" sz="2000"/>
              <a:t>Вымоем посуду для Федоры</a:t>
            </a:r>
          </a:p>
          <a:p>
            <a:r>
              <a:rPr lang="ru-RU" sz="2000"/>
              <a:t>Создание картотеки и формуляров к сюжетно-ролевой  игре «Библиотека»</a:t>
            </a:r>
          </a:p>
        </p:txBody>
      </p:sp>
      <p:pic>
        <p:nvPicPr>
          <p:cNvPr id="4" name="Рисунок 3" descr="C:\Users\1\Pictures\2012-04-09\0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3214686"/>
            <a:ext cx="2428892" cy="3071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69" name="Picture 1" descr="D:\Фото05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3751071"/>
            <a:ext cx="3643337" cy="2731954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/>
              <a:t>Художественно-творческая деятельность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1643050"/>
            <a:ext cx="8291513" cy="4530725"/>
          </a:xfr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ru-RU" sz="2000" dirty="0"/>
              <a:t>Рисование:</a:t>
            </a:r>
          </a:p>
          <a:p>
            <a:pPr>
              <a:buFontTx/>
              <a:buChar char="•"/>
            </a:pPr>
            <a:r>
              <a:rPr lang="ru-RU" sz="2000" dirty="0" smtClean="0"/>
              <a:t>«Герои сказок К.Чуковского» </a:t>
            </a:r>
          </a:p>
          <a:p>
            <a:pPr>
              <a:buFontTx/>
              <a:buChar char="•"/>
            </a:pPr>
            <a:r>
              <a:rPr lang="ru-RU" sz="2000" dirty="0" smtClean="0"/>
              <a:t>«Портрет писателя»</a:t>
            </a:r>
            <a:endParaRPr lang="ru-RU" sz="2000" dirty="0"/>
          </a:p>
          <a:p>
            <a:pPr>
              <a:buFontTx/>
              <a:buChar char="•"/>
            </a:pPr>
            <a:r>
              <a:rPr lang="ru-RU" sz="2000" dirty="0"/>
              <a:t>«Укрась посуду для Федоры» </a:t>
            </a:r>
          </a:p>
          <a:p>
            <a:r>
              <a:rPr lang="ru-RU" sz="2000" dirty="0"/>
              <a:t>Аппликация:</a:t>
            </a:r>
          </a:p>
          <a:p>
            <a:pPr>
              <a:buFontTx/>
              <a:buChar char="•"/>
            </a:pPr>
            <a:r>
              <a:rPr lang="ru-RU" sz="2000" dirty="0"/>
              <a:t>«Наряжаем бабочек в гости к Мухе-Цокотухе» </a:t>
            </a:r>
          </a:p>
          <a:p>
            <a:r>
              <a:rPr lang="ru-RU" sz="2000" dirty="0"/>
              <a:t>Лепка:</a:t>
            </a:r>
          </a:p>
          <a:p>
            <a:pPr>
              <a:buFontTx/>
              <a:buChar char="•"/>
            </a:pPr>
            <a:r>
              <a:rPr lang="ru-RU" sz="2000" dirty="0"/>
              <a:t>«Путаница» </a:t>
            </a:r>
          </a:p>
          <a:p>
            <a:pPr>
              <a:buFontTx/>
              <a:buChar char="•"/>
            </a:pPr>
            <a:r>
              <a:rPr lang="ru-RU" sz="2000" dirty="0"/>
              <a:t>«Животные Африки» </a:t>
            </a:r>
          </a:p>
          <a:p>
            <a:r>
              <a:rPr lang="ru-RU" sz="2000" dirty="0" smtClean="0"/>
              <a:t>Коллаж «Чудо-дерево»</a:t>
            </a:r>
            <a:endParaRPr lang="ru-RU" sz="2000" dirty="0"/>
          </a:p>
          <a:p>
            <a:pPr>
              <a:buNone/>
            </a:pPr>
            <a:endParaRPr lang="ru-RU" sz="2000" dirty="0"/>
          </a:p>
        </p:txBody>
      </p:sp>
      <p:pic>
        <p:nvPicPr>
          <p:cNvPr id="115716" name="Picture 4" descr="P105047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38" y="3929066"/>
            <a:ext cx="1741884" cy="2322513"/>
          </a:xfrm>
          <a:noFill/>
          <a:ln/>
        </p:spPr>
      </p:pic>
      <p:pic>
        <p:nvPicPr>
          <p:cNvPr id="5121" name="Picture 1" descr="D:\Фото05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4158" y="3929066"/>
            <a:ext cx="1513385" cy="2357453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ru-RU" b="1" dirty="0"/>
              <a:t>Подведение итогов проекта: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114800" cy="5068888"/>
          </a:xfr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sz="2000" dirty="0" smtClean="0"/>
              <a:t>Драматизация сказки «Телефон» для старшей группы.</a:t>
            </a:r>
            <a:endParaRPr lang="ru-RU" sz="2000" dirty="0"/>
          </a:p>
        </p:txBody>
      </p:sp>
      <p:pic>
        <p:nvPicPr>
          <p:cNvPr id="117764" name="Picture 4" descr="P105045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364692" y="1484313"/>
            <a:ext cx="3310466" cy="2482850"/>
          </a:xfrm>
          <a:noFill/>
          <a:ln/>
        </p:spPr>
      </p:pic>
      <p:pic>
        <p:nvPicPr>
          <p:cNvPr id="117766" name="Picture 6" descr="P105065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tretch>
            <a:fillRect/>
          </a:stretch>
        </p:blipFill>
        <p:spPr>
          <a:xfrm>
            <a:off x="4284927" y="4076700"/>
            <a:ext cx="3337984" cy="2503488"/>
          </a:xfrm>
          <a:noFill/>
          <a:ln/>
        </p:spPr>
      </p:pic>
    </p:spTree>
  </p:cSld>
  <p:clrMapOvr>
    <a:masterClrMapping/>
  </p:clrMapOvr>
  <p:transition advTm="5000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ru-RU" dirty="0" smtClean="0"/>
              <a:t>Литературная игра по произведениям К.Чуковского </a:t>
            </a:r>
            <a:endParaRPr lang="ru-RU" dirty="0"/>
          </a:p>
        </p:txBody>
      </p:sp>
      <p:pic>
        <p:nvPicPr>
          <p:cNvPr id="43010" name="Picture 2" descr="D:\Фото05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857628"/>
            <a:ext cx="3236907" cy="2427193"/>
          </a:xfrm>
          <a:prstGeom prst="rect">
            <a:avLst/>
          </a:prstGeom>
          <a:noFill/>
        </p:spPr>
      </p:pic>
      <p:pic>
        <p:nvPicPr>
          <p:cNvPr id="43011" name="Picture 3" descr="D:\Фото057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8058" y="1600200"/>
            <a:ext cx="2918884" cy="2189163"/>
          </a:xfrm>
          <a:prstGeom prst="rect">
            <a:avLst/>
          </a:prstGeom>
          <a:noFill/>
        </p:spPr>
      </p:pic>
      <p:pic>
        <p:nvPicPr>
          <p:cNvPr id="43012" name="Picture 4" descr="D:\Фото0578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8058" y="3941763"/>
            <a:ext cx="2918883" cy="2189162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Результаты: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ru-RU" sz="2000" dirty="0"/>
              <a:t>Дети приобрели и углубили знания о жизни и творчестве К. И. Чуковского. </a:t>
            </a:r>
          </a:p>
          <a:p>
            <a:pPr marL="533400" indent="-533400">
              <a:lnSpc>
                <a:spcPct val="90000"/>
              </a:lnSpc>
            </a:pPr>
            <a:r>
              <a:rPr lang="ru-RU" sz="2000" dirty="0"/>
              <a:t>Желание у дошкольников обращаться к книге не только для развлечения, но и для приобретения знаний, значительно возросло.</a:t>
            </a:r>
          </a:p>
          <a:p>
            <a:pPr marL="533400" indent="-533400">
              <a:lnSpc>
                <a:spcPct val="90000"/>
              </a:lnSpc>
            </a:pPr>
            <a:r>
              <a:rPr lang="ru-RU" sz="2000" dirty="0"/>
              <a:t>Увеличился интерес детей к чтению литературных произведений.</a:t>
            </a:r>
          </a:p>
          <a:p>
            <a:pPr marL="533400" indent="-533400">
              <a:lnSpc>
                <a:spcPct val="90000"/>
              </a:lnSpc>
            </a:pPr>
            <a:r>
              <a:rPr lang="ru-RU" sz="2000" dirty="0"/>
              <a:t>В группах созданы необходимые условия по ознакомлению детей с творчеством К. И. Чуковского. </a:t>
            </a:r>
          </a:p>
          <a:p>
            <a:pPr marL="533400" indent="-533400">
              <a:lnSpc>
                <a:spcPct val="90000"/>
              </a:lnSpc>
            </a:pPr>
            <a:r>
              <a:rPr lang="ru-RU" sz="2000" dirty="0"/>
              <a:t>Созданы библиотеки произведений К. И. Чуковского. </a:t>
            </a:r>
          </a:p>
          <a:p>
            <a:pPr marL="533400" indent="-533400">
              <a:lnSpc>
                <a:spcPct val="90000"/>
              </a:lnSpc>
            </a:pPr>
            <a:r>
              <a:rPr lang="ru-RU" sz="2000" dirty="0"/>
              <a:t>Проведена выставка поделок «Сказочный мир Корнея Чуковского».</a:t>
            </a:r>
          </a:p>
          <a:p>
            <a:pPr marL="533400" indent="-533400">
              <a:lnSpc>
                <a:spcPct val="90000"/>
              </a:lnSpc>
            </a:pPr>
            <a:r>
              <a:rPr lang="ru-RU" sz="2000" dirty="0"/>
              <a:t>Укреплены взаимосвязи участников образовательного процесса.</a:t>
            </a:r>
          </a:p>
        </p:txBody>
      </p:sp>
    </p:spTree>
  </p:cSld>
  <p:clrMapOvr>
    <a:masterClrMapping/>
  </p:clrMapOvr>
  <p:transition advTm="500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ru-RU" b="1"/>
              <a:t>Проблематизация:</a:t>
            </a:r>
            <a:r>
              <a:rPr lang="ru-RU"/>
              <a:t>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844675"/>
            <a:ext cx="8229600" cy="4530725"/>
          </a:xfr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ctr"/>
          <a:lstStyle/>
          <a:p>
            <a:pPr>
              <a:buFont typeface="Wingdings" pitchFamily="2" charset="2"/>
              <a:buNone/>
            </a:pPr>
            <a:r>
              <a:rPr lang="ru-RU" dirty="0"/>
              <a:t>		</a:t>
            </a:r>
            <a:r>
              <a:rPr lang="ru-RU" sz="2000" dirty="0"/>
              <a:t>Неустойчивый интерес детей к произведениям художественной литературы, отсутствие традиции семейного чтения, а также недостаточное развитие коммуникативных навыков и навыков совместной деятельности. Книги К.И.Чуковского пронизаны гуманизмом, верой в победу добра и справедливости, в торжество правды. Увлекательное общение с творчеством К.И.Чуковского будет способствовать развитию интереса к книге, что будет являться неотъемлемой частью системы образования дошкольников на этапе становления современной личности. </a:t>
            </a:r>
          </a:p>
        </p:txBody>
      </p:sp>
      <p:pic>
        <p:nvPicPr>
          <p:cNvPr id="58376" name="Picture 8" descr="Безимени-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64388" y="404813"/>
            <a:ext cx="1800225" cy="1985962"/>
          </a:xfrm>
          <a:noFill/>
          <a:ln/>
        </p:spPr>
      </p:pic>
    </p:spTree>
  </p:cSld>
  <p:clrMapOvr>
    <a:masterClrMapping/>
  </p:clrMapOvr>
  <p:transition advTm="500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Цель: 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435975" cy="4530725"/>
          </a:xfr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marL="533400" indent="-533400">
              <a:buFont typeface="Wingdings" pitchFamily="2" charset="2"/>
              <a:buNone/>
            </a:pPr>
            <a:r>
              <a:rPr lang="ru-RU" sz="2400" dirty="0"/>
              <a:t>		</a:t>
            </a:r>
            <a:r>
              <a:rPr lang="ru-RU" sz="2000" dirty="0"/>
              <a:t>Создать условия для развития детской любознательности, познавательной активности и инициативности, используя образовательные области:</a:t>
            </a:r>
          </a:p>
          <a:p>
            <a:pPr marL="533400" indent="-533400"/>
            <a:r>
              <a:rPr lang="ru-RU" sz="2000" dirty="0"/>
              <a:t>Коммуникация</a:t>
            </a:r>
          </a:p>
          <a:p>
            <a:pPr marL="533400" indent="-533400"/>
            <a:r>
              <a:rPr lang="ru-RU" sz="2000" dirty="0"/>
              <a:t>Познание</a:t>
            </a:r>
          </a:p>
          <a:p>
            <a:pPr marL="533400" indent="-533400"/>
            <a:r>
              <a:rPr lang="ru-RU" sz="2000" dirty="0"/>
              <a:t>Социализация</a:t>
            </a:r>
          </a:p>
          <a:p>
            <a:pPr marL="533400" indent="-533400"/>
            <a:r>
              <a:rPr lang="ru-RU" sz="2000" dirty="0"/>
              <a:t>Безопасность </a:t>
            </a:r>
          </a:p>
          <a:p>
            <a:pPr marL="533400" indent="-533400"/>
            <a:r>
              <a:rPr lang="ru-RU" sz="2000" dirty="0"/>
              <a:t>Здоровье</a:t>
            </a:r>
          </a:p>
          <a:p>
            <a:pPr marL="533400" indent="-533400"/>
            <a:r>
              <a:rPr lang="ru-RU" sz="2000" dirty="0"/>
              <a:t>Художественная литература</a:t>
            </a:r>
          </a:p>
          <a:p>
            <a:pPr marL="533400" indent="-533400"/>
            <a:r>
              <a:rPr lang="ru-RU" sz="2000" dirty="0"/>
              <a:t>Художественно-творческая.</a:t>
            </a:r>
          </a:p>
        </p:txBody>
      </p:sp>
    </p:spTree>
  </p:cSld>
  <p:clrMapOvr>
    <a:masterClrMapping/>
  </p:clrMapOvr>
  <p:transition advTm="5000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Задачи:</a:t>
            </a:r>
            <a:r>
              <a:rPr lang="ru-RU"/>
              <a:t> 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dirty="0"/>
              <a:t>Дать целостное представление о творчестве К. И. Чуковского, в разнообразных литературных жанрах. </a:t>
            </a:r>
          </a:p>
          <a:p>
            <a:pPr>
              <a:lnSpc>
                <a:spcPct val="80000"/>
              </a:lnSpc>
            </a:pPr>
            <a:r>
              <a:rPr lang="ru-RU" sz="1600" dirty="0"/>
              <a:t>Учить понимать занимательность сюжетов сказок К.И. Чуковского, особенность его языка.</a:t>
            </a:r>
          </a:p>
          <a:p>
            <a:pPr>
              <a:lnSpc>
                <a:spcPct val="80000"/>
              </a:lnSpc>
            </a:pPr>
            <a:r>
              <a:rPr lang="ru-RU" sz="1600" dirty="0"/>
              <a:t>Пробуждать у дошкольников желание самостоятельно обращаться к книге, как источнику содержательного и занимательного проведения досуга; формировать устойчивый интерес к чтению, вырабатывать навыки грамотного читателя.</a:t>
            </a:r>
          </a:p>
          <a:p>
            <a:pPr>
              <a:lnSpc>
                <a:spcPct val="80000"/>
              </a:lnSpc>
            </a:pPr>
            <a:r>
              <a:rPr lang="ru-RU" sz="1600" dirty="0"/>
              <a:t>Приобщать детей и родителей  к совместному семейному чтению художественной литературы и творческой деятельности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body" sz="half" idx="2"/>
          </p:nvPr>
        </p:nvSpPr>
        <p:spPr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1600" dirty="0"/>
              <a:t>Воспитывать у детей чувство сострадания к слабым и беззащитным.</a:t>
            </a:r>
          </a:p>
          <a:p>
            <a:pPr>
              <a:lnSpc>
                <a:spcPct val="90000"/>
              </a:lnSpc>
            </a:pPr>
            <a:r>
              <a:rPr lang="ru-RU" sz="1600" dirty="0"/>
              <a:t>Развивать коммуникативные навыки, формировать доброжелательное отношение друг к другу.</a:t>
            </a:r>
          </a:p>
          <a:p>
            <a:pPr>
              <a:lnSpc>
                <a:spcPct val="90000"/>
              </a:lnSpc>
            </a:pPr>
            <a:r>
              <a:rPr lang="ru-RU" sz="1600" dirty="0"/>
              <a:t>Воспитывать уважение к сверстникам, умение проявлять взаимопомощь в совместной коллективной деятельности.</a:t>
            </a:r>
          </a:p>
          <a:p>
            <a:pPr>
              <a:lnSpc>
                <a:spcPct val="90000"/>
              </a:lnSpc>
            </a:pPr>
            <a:r>
              <a:rPr lang="ru-RU" sz="1600" dirty="0"/>
              <a:t>Использовать сказки К.И.Чуковского в различных видах деятельности.</a:t>
            </a:r>
          </a:p>
          <a:p>
            <a:pPr>
              <a:lnSpc>
                <a:spcPct val="90000"/>
              </a:lnSpc>
            </a:pPr>
            <a:r>
              <a:rPr lang="ru-RU" sz="1600" dirty="0"/>
              <a:t>Формировать навыки приобретения знаний из книги и применение их в практической деятельности. </a:t>
            </a:r>
          </a:p>
          <a:p>
            <a:pPr>
              <a:lnSpc>
                <a:spcPct val="90000"/>
              </a:lnSpc>
            </a:pPr>
            <a:endParaRPr lang="ru-RU" sz="1600" dirty="0"/>
          </a:p>
        </p:txBody>
      </p:sp>
    </p:spTree>
  </p:cSld>
  <p:clrMapOvr>
    <a:masterClrMapping/>
  </p:clrMapOvr>
  <p:transition advTm="5000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Продукт деятельности: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91513" cy="4530725"/>
          </a:xfr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ru-RU" sz="2000" dirty="0"/>
              <a:t>Поделки, изображающие героев сказок</a:t>
            </a:r>
          </a:p>
          <a:p>
            <a:r>
              <a:rPr lang="ru-RU" sz="2000" dirty="0"/>
              <a:t>Книжная выставка в группе</a:t>
            </a:r>
          </a:p>
          <a:p>
            <a:r>
              <a:rPr lang="ru-RU" sz="2000" dirty="0"/>
              <a:t>Спектакль на ширме </a:t>
            </a:r>
            <a:r>
              <a:rPr lang="ru-RU" sz="2000" dirty="0" smtClean="0"/>
              <a:t>«Телефон» </a:t>
            </a:r>
            <a:r>
              <a:rPr lang="ru-RU" sz="2000" dirty="0"/>
              <a:t>для детей </a:t>
            </a:r>
            <a:r>
              <a:rPr lang="ru-RU" sz="2000" dirty="0" smtClean="0"/>
              <a:t>старшей группы</a:t>
            </a:r>
            <a:endParaRPr lang="ru-RU" sz="2000" dirty="0"/>
          </a:p>
          <a:p>
            <a:r>
              <a:rPr lang="ru-RU" sz="2000" dirty="0" smtClean="0"/>
              <a:t>Литературная игра «Что? Где? Когда?» по произведениям К.И.Чуковского</a:t>
            </a:r>
            <a:endParaRPr lang="ru-RU" sz="2000" dirty="0"/>
          </a:p>
        </p:txBody>
      </p:sp>
      <p:pic>
        <p:nvPicPr>
          <p:cNvPr id="76806" name="Picture 6" descr="P105039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tretch>
            <a:fillRect/>
          </a:stretch>
        </p:blipFill>
        <p:spPr>
          <a:xfrm>
            <a:off x="5500695" y="3357562"/>
            <a:ext cx="3174994" cy="2650728"/>
          </a:xfrm>
          <a:noFill/>
          <a:ln/>
        </p:spPr>
      </p:pic>
    </p:spTree>
  </p:cSld>
  <p:clrMapOvr>
    <a:masterClrMapping/>
  </p:clrMapOvr>
  <p:transition advTm="5000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Участники проекта: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z="2400" dirty="0"/>
          </a:p>
          <a:p>
            <a:r>
              <a:rPr lang="ru-RU" sz="2000" dirty="0"/>
              <a:t>Воспитатели</a:t>
            </a:r>
          </a:p>
          <a:p>
            <a:r>
              <a:rPr lang="ru-RU" sz="2000" dirty="0"/>
              <a:t>Дети </a:t>
            </a:r>
            <a:r>
              <a:rPr lang="ru-RU" sz="2000" dirty="0" smtClean="0"/>
              <a:t> группы 3-к «Солнышко»</a:t>
            </a:r>
            <a:endParaRPr lang="ru-RU" sz="2000" dirty="0"/>
          </a:p>
          <a:p>
            <a:r>
              <a:rPr lang="ru-RU" sz="2000" dirty="0"/>
              <a:t>Родители воспитанников</a:t>
            </a:r>
          </a:p>
        </p:txBody>
      </p:sp>
      <p:pic>
        <p:nvPicPr>
          <p:cNvPr id="21506" name="Picture 2" descr="D:\Фото05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284346"/>
            <a:ext cx="4143404" cy="3106928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ru-RU" b="1"/>
              <a:t>Этапы работы: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413" cy="5068888"/>
          </a:xfr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lIns="198000"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u="sng" dirty="0"/>
              <a:t>1 этап – подготовительный</a:t>
            </a:r>
            <a:endParaRPr lang="en-US" sz="2000" u="sng" dirty="0"/>
          </a:p>
          <a:p>
            <a:pPr lvl="1">
              <a:lnSpc>
                <a:spcPct val="90000"/>
              </a:lnSpc>
            </a:pPr>
            <a:r>
              <a:rPr lang="ru-RU" sz="2000" dirty="0"/>
              <a:t>Создание условий для реализации проекта</a:t>
            </a:r>
          </a:p>
          <a:p>
            <a:pPr lvl="1">
              <a:lnSpc>
                <a:spcPct val="90000"/>
              </a:lnSpc>
            </a:pPr>
            <a:r>
              <a:rPr lang="ru-RU" sz="2000" dirty="0"/>
              <a:t>Обсуждение целей  и задач</a:t>
            </a:r>
          </a:p>
          <a:p>
            <a:pPr lvl="1">
              <a:lnSpc>
                <a:spcPct val="90000"/>
              </a:lnSpc>
            </a:pPr>
            <a:r>
              <a:rPr lang="ru-RU" sz="2000" dirty="0"/>
              <a:t>Опрос детей</a:t>
            </a:r>
          </a:p>
          <a:p>
            <a:pPr lvl="1">
              <a:lnSpc>
                <a:spcPct val="90000"/>
              </a:lnSpc>
            </a:pPr>
            <a:r>
              <a:rPr lang="ru-RU" sz="2000" dirty="0"/>
              <a:t>Анкетирование родителей</a:t>
            </a:r>
            <a:endParaRPr lang="en-US" sz="20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u="sng" dirty="0"/>
              <a:t>2 этап – основной </a:t>
            </a:r>
            <a:endParaRPr lang="en-US" sz="2000" u="sng" dirty="0"/>
          </a:p>
          <a:p>
            <a:pPr lvl="1">
              <a:lnSpc>
                <a:spcPct val="90000"/>
              </a:lnSpc>
            </a:pPr>
            <a:r>
              <a:rPr lang="ru-RU" sz="2000" dirty="0"/>
              <a:t>Работа воспитателей с детьми</a:t>
            </a:r>
          </a:p>
          <a:p>
            <a:pPr lvl="1">
              <a:lnSpc>
                <a:spcPct val="90000"/>
              </a:lnSpc>
            </a:pPr>
            <a:r>
              <a:rPr lang="ru-RU" sz="2000" dirty="0"/>
              <a:t>Работа с родителями</a:t>
            </a:r>
          </a:p>
          <a:p>
            <a:pPr lvl="1">
              <a:lnSpc>
                <a:spcPct val="90000"/>
              </a:lnSpc>
            </a:pPr>
            <a:r>
              <a:rPr lang="ru-RU" sz="2000" dirty="0"/>
              <a:t>Совместная работа детей с </a:t>
            </a:r>
            <a:r>
              <a:rPr lang="ru-RU" sz="2000" dirty="0" smtClean="0"/>
              <a:t>родителями</a:t>
            </a:r>
            <a:endParaRPr lang="en-US" sz="20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u="sng" dirty="0"/>
              <a:t>3 этап – заключительный</a:t>
            </a:r>
            <a:r>
              <a:rPr lang="ru-RU" sz="2000" dirty="0"/>
              <a:t> 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ru-RU" sz="2000" dirty="0"/>
              <a:t>Подведение итогов проведения  проекта</a:t>
            </a:r>
          </a:p>
        </p:txBody>
      </p:sp>
    </p:spTree>
  </p:cSld>
  <p:clrMapOvr>
    <a:masterClrMapping/>
  </p:clrMapOvr>
  <p:transition advTm="5000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Работа с родителями:</a:t>
            </a:r>
            <a:r>
              <a:rPr lang="ru-RU"/>
              <a:t> 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537075"/>
          </a:xfr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2000" dirty="0"/>
              <a:t>Анкетирование родителей.</a:t>
            </a:r>
          </a:p>
          <a:p>
            <a:pPr>
              <a:lnSpc>
                <a:spcPct val="90000"/>
              </a:lnSpc>
            </a:pPr>
            <a:r>
              <a:rPr lang="ru-RU" sz="2000" dirty="0"/>
              <a:t>Оформление информационного стенда: внесение информации о ценности традиции семейного чтения, а также рекомендации о чтении книг К. И. Чуковского. </a:t>
            </a:r>
          </a:p>
          <a:p>
            <a:pPr>
              <a:lnSpc>
                <a:spcPct val="90000"/>
              </a:lnSpc>
            </a:pPr>
            <a:r>
              <a:rPr lang="ru-RU" sz="2000" dirty="0"/>
              <a:t>Консультация для родителей «К. И. Чуковский». Повышение информационного уровня, осведомленности родителей в данном вопросе.</a:t>
            </a:r>
          </a:p>
          <a:p>
            <a:pPr>
              <a:lnSpc>
                <a:spcPct val="90000"/>
              </a:lnSpc>
            </a:pPr>
            <a:r>
              <a:rPr lang="ru-RU" sz="2000" dirty="0"/>
              <a:t>Организация совместной деятельности детей и родителей по созданию выставки поделок «Сказочный мир Корнея Чуковского».</a:t>
            </a:r>
          </a:p>
          <a:p>
            <a:pPr>
              <a:lnSpc>
                <a:spcPct val="90000"/>
              </a:lnSpc>
            </a:pPr>
            <a:r>
              <a:rPr lang="ru-RU" sz="2000" dirty="0"/>
              <a:t>Создание усилиями детей и родителей книжного уголка с произведениями К.И.  Чуковского.</a:t>
            </a:r>
          </a:p>
        </p:txBody>
      </p:sp>
    </p:spTree>
  </p:cSld>
  <p:clrMapOvr>
    <a:masterClrMapping/>
  </p:clrMapOvr>
  <p:transition advTm="5000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/>
              <a:t>Коммуникация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62950" cy="4530725"/>
          </a:xfr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ru-RU" sz="2000" dirty="0"/>
              <a:t>Беседы </a:t>
            </a:r>
          </a:p>
          <a:p>
            <a:pPr lvl="1">
              <a:buFontTx/>
              <a:buChar char="•"/>
            </a:pPr>
            <a:r>
              <a:rPr lang="ru-RU" sz="2000" dirty="0"/>
              <a:t>	по сказкам Чуковского</a:t>
            </a:r>
          </a:p>
          <a:p>
            <a:pPr lvl="1">
              <a:buFontTx/>
              <a:buChar char="•"/>
            </a:pPr>
            <a:r>
              <a:rPr lang="ru-RU" sz="2000" dirty="0"/>
              <a:t>	«Все работы хороши»</a:t>
            </a:r>
          </a:p>
          <a:p>
            <a:pPr lvl="1">
              <a:buFontTx/>
              <a:buChar char="•"/>
            </a:pPr>
            <a:r>
              <a:rPr lang="ru-RU" sz="2000" dirty="0"/>
              <a:t>	«В гостях у бабушки Федоры»</a:t>
            </a:r>
          </a:p>
          <a:p>
            <a:r>
              <a:rPr lang="ru-RU" sz="2000" dirty="0"/>
              <a:t>Дидактическая игра «Расскажи сказку по картинкам»</a:t>
            </a:r>
          </a:p>
          <a:p>
            <a:pPr>
              <a:buFont typeface="Wingdings" pitchFamily="2" charset="2"/>
              <a:buNone/>
            </a:pPr>
            <a:endParaRPr lang="ru-RU" sz="2400" dirty="0"/>
          </a:p>
        </p:txBody>
      </p:sp>
      <p:pic>
        <p:nvPicPr>
          <p:cNvPr id="100358" name="Picture 6" descr="P105061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627313" y="3574058"/>
            <a:ext cx="3960812" cy="2970609"/>
          </a:xfrm>
          <a:noFill/>
          <a:ln/>
        </p:spPr>
      </p:pic>
    </p:spTree>
  </p:cSld>
  <p:clrMapOvr>
    <a:masterClrMapping/>
  </p:clrMapOvr>
  <p:transition advTm="5000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Уровень">
  <a:themeElements>
    <a:clrScheme name="Уровень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Уровень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Уровень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417</TotalTime>
  <Words>629</Words>
  <Application>Microsoft PowerPoint</Application>
  <PresentationFormat>Экран (4:3)</PresentationFormat>
  <Paragraphs>118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Уровень</vt:lpstr>
      <vt:lpstr>           Удивительный мир     К.Чуковского </vt:lpstr>
      <vt:lpstr>Проблематизация: </vt:lpstr>
      <vt:lpstr>Цель: </vt:lpstr>
      <vt:lpstr>Задачи: </vt:lpstr>
      <vt:lpstr>Продукт деятельности:</vt:lpstr>
      <vt:lpstr>Участники проекта:</vt:lpstr>
      <vt:lpstr>Этапы работы:</vt:lpstr>
      <vt:lpstr>Работа с родителями: </vt:lpstr>
      <vt:lpstr>Коммуникация</vt:lpstr>
      <vt:lpstr>Знакомство с художественной литературой</vt:lpstr>
      <vt:lpstr>Познание</vt:lpstr>
      <vt:lpstr>ФЭМП</vt:lpstr>
      <vt:lpstr>Мир природы</vt:lpstr>
      <vt:lpstr>Социализация</vt:lpstr>
      <vt:lpstr>Труд</vt:lpstr>
      <vt:lpstr>Художественно-творческая деятельность</vt:lpstr>
      <vt:lpstr>Подведение итогов проекта:</vt:lpstr>
      <vt:lpstr>Слайд 18</vt:lpstr>
      <vt:lpstr>Результаты: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Удивительный мир Чуковского </dc:title>
  <dc:creator>Алла</dc:creator>
  <cp:lastModifiedBy>User</cp:lastModifiedBy>
  <cp:revision>23</cp:revision>
  <dcterms:created xsi:type="dcterms:W3CDTF">2013-09-18T15:01:20Z</dcterms:created>
  <dcterms:modified xsi:type="dcterms:W3CDTF">2015-09-01T18:55:12Z</dcterms:modified>
</cp:coreProperties>
</file>