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2"/>
  </p:notesMasterIdLst>
  <p:sldIdLst>
    <p:sldId id="256" r:id="rId2"/>
    <p:sldId id="257" r:id="rId3"/>
    <p:sldId id="258" r:id="rId4"/>
    <p:sldId id="259" r:id="rId5"/>
    <p:sldId id="261" r:id="rId6"/>
    <p:sldId id="40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2" r:id="rId27"/>
    <p:sldId id="283" r:id="rId28"/>
    <p:sldId id="281" r:id="rId29"/>
    <p:sldId id="284" r:id="rId30"/>
    <p:sldId id="285" r:id="rId31"/>
    <p:sldId id="286" r:id="rId32"/>
    <p:sldId id="287" r:id="rId33"/>
    <p:sldId id="289" r:id="rId34"/>
    <p:sldId id="302" r:id="rId35"/>
    <p:sldId id="301" r:id="rId36"/>
    <p:sldId id="290" r:id="rId37"/>
    <p:sldId id="318" r:id="rId38"/>
    <p:sldId id="319" r:id="rId39"/>
    <p:sldId id="320" r:id="rId40"/>
    <p:sldId id="321" r:id="rId41"/>
    <p:sldId id="291" r:id="rId42"/>
    <p:sldId id="292" r:id="rId43"/>
    <p:sldId id="293" r:id="rId44"/>
    <p:sldId id="294" r:id="rId45"/>
    <p:sldId id="296" r:id="rId46"/>
    <p:sldId id="295" r:id="rId47"/>
    <p:sldId id="297" r:id="rId48"/>
    <p:sldId id="298" r:id="rId49"/>
    <p:sldId id="299" r:id="rId50"/>
    <p:sldId id="300" r:id="rId51"/>
    <p:sldId id="303" r:id="rId52"/>
    <p:sldId id="306" r:id="rId53"/>
    <p:sldId id="307" r:id="rId54"/>
    <p:sldId id="308" r:id="rId55"/>
    <p:sldId id="309" r:id="rId56"/>
    <p:sldId id="310" r:id="rId57"/>
    <p:sldId id="311" r:id="rId58"/>
    <p:sldId id="404" r:id="rId59"/>
    <p:sldId id="312" r:id="rId60"/>
    <p:sldId id="313" r:id="rId61"/>
    <p:sldId id="315" r:id="rId62"/>
    <p:sldId id="314" r:id="rId63"/>
    <p:sldId id="316" r:id="rId64"/>
    <p:sldId id="317" r:id="rId65"/>
    <p:sldId id="304" r:id="rId66"/>
    <p:sldId id="305" r:id="rId67"/>
    <p:sldId id="327" r:id="rId68"/>
    <p:sldId id="328" r:id="rId69"/>
    <p:sldId id="322" r:id="rId70"/>
    <p:sldId id="329" r:id="rId71"/>
    <p:sldId id="324" r:id="rId72"/>
    <p:sldId id="323" r:id="rId73"/>
    <p:sldId id="325" r:id="rId74"/>
    <p:sldId id="326" r:id="rId75"/>
    <p:sldId id="359" r:id="rId76"/>
    <p:sldId id="360" r:id="rId77"/>
    <p:sldId id="361" r:id="rId78"/>
    <p:sldId id="362" r:id="rId79"/>
    <p:sldId id="402" r:id="rId80"/>
    <p:sldId id="365" r:id="rId81"/>
    <p:sldId id="366" r:id="rId82"/>
    <p:sldId id="367" r:id="rId83"/>
    <p:sldId id="368" r:id="rId84"/>
    <p:sldId id="369" r:id="rId85"/>
    <p:sldId id="403" r:id="rId86"/>
    <p:sldId id="371" r:id="rId87"/>
    <p:sldId id="382" r:id="rId88"/>
    <p:sldId id="383" r:id="rId89"/>
    <p:sldId id="384" r:id="rId90"/>
    <p:sldId id="385" r:id="rId91"/>
    <p:sldId id="397" r:id="rId92"/>
    <p:sldId id="398" r:id="rId93"/>
    <p:sldId id="399" r:id="rId94"/>
    <p:sldId id="380" r:id="rId95"/>
    <p:sldId id="379" r:id="rId96"/>
    <p:sldId id="381" r:id="rId97"/>
    <p:sldId id="370" r:id="rId98"/>
    <p:sldId id="372" r:id="rId99"/>
    <p:sldId id="373" r:id="rId100"/>
    <p:sldId id="374" r:id="rId101"/>
    <p:sldId id="375" r:id="rId102"/>
    <p:sldId id="376" r:id="rId103"/>
    <p:sldId id="377" r:id="rId104"/>
    <p:sldId id="401" r:id="rId105"/>
    <p:sldId id="330" r:id="rId106"/>
    <p:sldId id="331" r:id="rId107"/>
    <p:sldId id="332" r:id="rId108"/>
    <p:sldId id="333" r:id="rId109"/>
    <p:sldId id="334" r:id="rId110"/>
    <p:sldId id="335" r:id="rId111"/>
    <p:sldId id="336" r:id="rId112"/>
    <p:sldId id="337" r:id="rId113"/>
    <p:sldId id="338" r:id="rId114"/>
    <p:sldId id="364" r:id="rId115"/>
    <p:sldId id="339" r:id="rId116"/>
    <p:sldId id="340" r:id="rId117"/>
    <p:sldId id="342" r:id="rId118"/>
    <p:sldId id="358" r:id="rId119"/>
    <p:sldId id="386" r:id="rId120"/>
    <p:sldId id="387" r:id="rId121"/>
    <p:sldId id="388" r:id="rId122"/>
    <p:sldId id="389" r:id="rId123"/>
    <p:sldId id="390" r:id="rId124"/>
    <p:sldId id="391" r:id="rId125"/>
    <p:sldId id="392" r:id="rId126"/>
    <p:sldId id="396" r:id="rId127"/>
    <p:sldId id="343" r:id="rId128"/>
    <p:sldId id="344" r:id="rId129"/>
    <p:sldId id="405" r:id="rId130"/>
    <p:sldId id="349" r:id="rId131"/>
    <p:sldId id="350" r:id="rId132"/>
    <p:sldId id="352" r:id="rId133"/>
    <p:sldId id="353" r:id="rId134"/>
    <p:sldId id="354" r:id="rId135"/>
    <p:sldId id="351" r:id="rId136"/>
    <p:sldId id="355" r:id="rId137"/>
    <p:sldId id="356" r:id="rId138"/>
    <p:sldId id="393" r:id="rId139"/>
    <p:sldId id="394" r:id="rId140"/>
    <p:sldId id="395" r:id="rId1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3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C6FCD-35EB-4701-8FD7-1DDD347D2E4E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CA8A1-6AE7-4E83-A7C6-653665865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CA8A1-6AE7-4E83-A7C6-653665865872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CA8A1-6AE7-4E83-A7C6-653665865872}" type="slidenum">
              <a:rPr lang="ru-RU" smtClean="0"/>
              <a:pPr/>
              <a:t>116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D78E9E-77F5-486A-B01A-B592B3F4AE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Экономика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4176464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Constantia" pitchFamily="18" charset="0"/>
              </a:rPr>
              <a:t>План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Constantia" pitchFamily="18" charset="0"/>
              </a:rPr>
              <a:t>Понятие экономики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Constantia" pitchFamily="18" charset="0"/>
              </a:rPr>
              <a:t>Понятия «благо», «факторы производства»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Constantia" pitchFamily="18" charset="0"/>
              </a:rPr>
              <a:t>Зачем нужна специализация?</a:t>
            </a:r>
          </a:p>
          <a:p>
            <a:pPr marL="514350" indent="-514350" algn="l">
              <a:buAutoNum type="arabicPeriod"/>
            </a:pPr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Экономическая деятельность*</a:t>
            </a:r>
          </a:p>
          <a:p>
            <a:pPr marL="514350" indent="-514350" algn="l">
              <a:buAutoNum type="arabicPeriod"/>
            </a:pPr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Измерители экономической деятельности*</a:t>
            </a:r>
            <a:endParaRPr lang="ru-RU" sz="3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ограниченности факторов производства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1844824"/>
          <a:ext cx="91440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761"/>
                <a:gridCol w="1152128"/>
                <a:gridCol w="1080120"/>
                <a:gridCol w="1656184"/>
                <a:gridCol w="284380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Земля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Труд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Капитал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Предпринимательские</a:t>
                      </a:r>
                      <a:r>
                        <a:rPr lang="ru-RU" sz="1800" baseline="0" dirty="0" smtClean="0"/>
                        <a:t> способности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Причина ограниченности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sz="2000" dirty="0" smtClean="0"/>
                        <a:t>Какие последствия имела ограниченность ресурсов для дальнейшего</a:t>
                      </a:r>
                      <a:r>
                        <a:rPr lang="ru-RU" sz="2000" baseline="0" dirty="0" smtClean="0"/>
                        <a:t> развития общества?</a:t>
                      </a:r>
                    </a:p>
                    <a:p>
                      <a:r>
                        <a:rPr lang="ru-RU" sz="2000" baseline="0" dirty="0" smtClean="0"/>
                        <a:t>1.</a:t>
                      </a:r>
                    </a:p>
                    <a:p>
                      <a:r>
                        <a:rPr lang="ru-RU" sz="2000" baseline="0" dirty="0" smtClean="0"/>
                        <a:t>2.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sz="2000" dirty="0" smtClean="0"/>
                        <a:t>Какими правами собственника обладает</a:t>
                      </a:r>
                      <a:r>
                        <a:rPr lang="ru-RU" sz="2000" baseline="0" dirty="0" smtClean="0"/>
                        <a:t> человек (каждую позицию проиллюстрируйте примером)</a:t>
                      </a:r>
                    </a:p>
                    <a:p>
                      <a:r>
                        <a:rPr lang="ru-RU" sz="2000" dirty="0" smtClean="0"/>
                        <a:t>1.</a:t>
                      </a:r>
                    </a:p>
                    <a:p>
                      <a:r>
                        <a:rPr lang="ru-RU" sz="2000" dirty="0" smtClean="0"/>
                        <a:t>2.</a:t>
                      </a:r>
                    </a:p>
                    <a:p>
                      <a:r>
                        <a:rPr lang="ru-RU" sz="2000" dirty="0" smtClean="0"/>
                        <a:t>3.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3854239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Появление собственности</a:t>
            </a:r>
          </a:p>
          <a:p>
            <a:r>
              <a:rPr lang="ru-RU" dirty="0" smtClean="0"/>
              <a:t>Появление проблемы выбора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ru-RU" sz="3600" dirty="0" smtClean="0"/>
              <a:t>ФУНКЦИОНАЛЬНАЯ СИСТЕМА МЕНЕДЖМЕНТА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433338" y="1428736"/>
            <a:ext cx="421352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ТОПМЕНЕДЖЕР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014753"/>
            <a:ext cx="192882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ИСПОЛНИТЕЛЬ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500306"/>
            <a:ext cx="385765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МЕНЕДЖЕР СРЕДНЕГО ЗВЕНА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3786190"/>
            <a:ext cx="264320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МЛАДШИЙ МЕНЕДЖЕР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2500306"/>
            <a:ext cx="385765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МЕНЕДЖЕР СРЕДНЕГО ЗВЕНА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71802" y="3786190"/>
            <a:ext cx="264320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МЛАДШИЙ МЕНЕДЖЕР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857884" y="3786190"/>
            <a:ext cx="264320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МЛАДШИЙ МЕНЕДЖЕР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71736" y="5014753"/>
            <a:ext cx="192882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ИСПОЛНИТЕЛЬ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5014753"/>
            <a:ext cx="192882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ИСПОЛНИТЕЛЬ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572264" y="5014753"/>
            <a:ext cx="192882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ИСПОЛНИТЕЛЬ</a:t>
            </a:r>
            <a:endParaRPr lang="ru-RU" sz="1600" dirty="0"/>
          </a:p>
        </p:txBody>
      </p:sp>
      <p:cxnSp>
        <p:nvCxnSpPr>
          <p:cNvPr id="23" name="Соединительная линия уступом 22"/>
          <p:cNvCxnSpPr>
            <a:stCxn id="4" idx="2"/>
            <a:endCxn id="8" idx="0"/>
          </p:cNvCxnSpPr>
          <p:nvPr/>
        </p:nvCxnSpPr>
        <p:spPr>
          <a:xfrm rot="5400000">
            <a:off x="3231201" y="1191406"/>
            <a:ext cx="363684" cy="225411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4" idx="2"/>
            <a:endCxn id="12" idx="0"/>
          </p:cNvCxnSpPr>
          <p:nvPr/>
        </p:nvCxnSpPr>
        <p:spPr>
          <a:xfrm rot="16200000" flipH="1">
            <a:off x="5481497" y="1195225"/>
            <a:ext cx="363684" cy="224647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  <a:endCxn id="9" idx="0"/>
          </p:cNvCxnSpPr>
          <p:nvPr/>
        </p:nvCxnSpPr>
        <p:spPr>
          <a:xfrm flipH="1">
            <a:off x="1607323" y="3331303"/>
            <a:ext cx="678661" cy="4548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2"/>
          </p:cNvCxnSpPr>
          <p:nvPr/>
        </p:nvCxnSpPr>
        <p:spPr>
          <a:xfrm>
            <a:off x="2285984" y="3331303"/>
            <a:ext cx="2286017" cy="4548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2" idx="2"/>
          </p:cNvCxnSpPr>
          <p:nvPr/>
        </p:nvCxnSpPr>
        <p:spPr>
          <a:xfrm flipH="1">
            <a:off x="4572002" y="3331303"/>
            <a:ext cx="2214576" cy="3834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2" idx="2"/>
            <a:endCxn id="16" idx="0"/>
          </p:cNvCxnSpPr>
          <p:nvPr/>
        </p:nvCxnSpPr>
        <p:spPr>
          <a:xfrm>
            <a:off x="6786578" y="3331303"/>
            <a:ext cx="392909" cy="4548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9" idx="2"/>
            <a:endCxn id="7" idx="0"/>
          </p:cNvCxnSpPr>
          <p:nvPr/>
        </p:nvCxnSpPr>
        <p:spPr>
          <a:xfrm flipH="1">
            <a:off x="1535885" y="4124744"/>
            <a:ext cx="71438" cy="8900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9" idx="2"/>
            <a:endCxn id="17" idx="0"/>
          </p:cNvCxnSpPr>
          <p:nvPr/>
        </p:nvCxnSpPr>
        <p:spPr>
          <a:xfrm>
            <a:off x="1607323" y="4124744"/>
            <a:ext cx="1928826" cy="8900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5" idx="2"/>
            <a:endCxn id="17" idx="0"/>
          </p:cNvCxnSpPr>
          <p:nvPr/>
        </p:nvCxnSpPr>
        <p:spPr>
          <a:xfrm flipH="1">
            <a:off x="3536149" y="4124744"/>
            <a:ext cx="857256" cy="8900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5" idx="2"/>
            <a:endCxn id="19" idx="0"/>
          </p:cNvCxnSpPr>
          <p:nvPr/>
        </p:nvCxnSpPr>
        <p:spPr>
          <a:xfrm>
            <a:off x="4393405" y="4124744"/>
            <a:ext cx="1143008" cy="8900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6" idx="2"/>
            <a:endCxn id="19" idx="0"/>
          </p:cNvCxnSpPr>
          <p:nvPr/>
        </p:nvCxnSpPr>
        <p:spPr>
          <a:xfrm flipH="1">
            <a:off x="5536413" y="4124744"/>
            <a:ext cx="1643074" cy="8900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6" idx="2"/>
            <a:endCxn id="20" idx="0"/>
          </p:cNvCxnSpPr>
          <p:nvPr/>
        </p:nvCxnSpPr>
        <p:spPr>
          <a:xfrm>
            <a:off x="7179487" y="4124744"/>
            <a:ext cx="357190" cy="8900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ru-RU" sz="3600" dirty="0" smtClean="0"/>
              <a:t>СМЕШАННАЯ СИСТЕМА МЕНЕДЖМЕНТА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433338" y="1428736"/>
            <a:ext cx="421352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ТОПМЕНЕДЖЕР</a:t>
            </a:r>
            <a:endParaRPr lang="ru-RU" sz="4000" dirty="0"/>
          </a:p>
        </p:txBody>
      </p:sp>
      <p:cxnSp>
        <p:nvCxnSpPr>
          <p:cNvPr id="6" name="Shape 5"/>
          <p:cNvCxnSpPr>
            <a:stCxn id="4" idx="2"/>
            <a:endCxn id="10" idx="0"/>
          </p:cNvCxnSpPr>
          <p:nvPr/>
        </p:nvCxnSpPr>
        <p:spPr>
          <a:xfrm rot="5400000">
            <a:off x="2623978" y="1012811"/>
            <a:ext cx="792312" cy="303993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4282" y="5786454"/>
            <a:ext cx="25717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КОНСТРУКТОРСКОЕ БЮРО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5786454"/>
            <a:ext cx="25717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ДИЗАЙНЕРСКИЙ ОТДЕЛ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5786454"/>
            <a:ext cx="25717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ЭКОНОМИЧЕСКИЙ ОТДЕЛ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928934"/>
            <a:ext cx="257176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МЕНЕДЖЕР ПО ПЕРСОНАЛУ (контроль за конструкторами, инженерами, техниками)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000364" y="2928934"/>
            <a:ext cx="257176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МЕНЕДЖЕР ПО ПЕРСОНАЛУ (контроль за дизайнерами, рекламщиками)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2928934"/>
            <a:ext cx="257176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МЕНЕДЖЕР ПО ПЕРСОНАЛУ (контроль за экономистами, бухгалтерами)</a:t>
            </a:r>
            <a:endParaRPr lang="ru-RU" sz="1600" dirty="0"/>
          </a:p>
        </p:txBody>
      </p:sp>
      <p:cxnSp>
        <p:nvCxnSpPr>
          <p:cNvPr id="15" name="Соединительная линия уступом 14"/>
          <p:cNvCxnSpPr>
            <a:stCxn id="4" idx="2"/>
            <a:endCxn id="11" idx="0"/>
          </p:cNvCxnSpPr>
          <p:nvPr/>
        </p:nvCxnSpPr>
        <p:spPr>
          <a:xfrm rot="5400000">
            <a:off x="4017019" y="2405852"/>
            <a:ext cx="792312" cy="25385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4" idx="2"/>
            <a:endCxn id="12" idx="0"/>
          </p:cNvCxnSpPr>
          <p:nvPr/>
        </p:nvCxnSpPr>
        <p:spPr>
          <a:xfrm rot="16200000" flipH="1">
            <a:off x="5374340" y="1302382"/>
            <a:ext cx="792312" cy="246079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2"/>
            <a:endCxn id="7" idx="0"/>
          </p:cNvCxnSpPr>
          <p:nvPr/>
        </p:nvCxnSpPr>
        <p:spPr>
          <a:xfrm>
            <a:off x="1500166" y="4006152"/>
            <a:ext cx="0" cy="17803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2"/>
            <a:endCxn id="8" idx="0"/>
          </p:cNvCxnSpPr>
          <p:nvPr/>
        </p:nvCxnSpPr>
        <p:spPr>
          <a:xfrm>
            <a:off x="4286248" y="4006152"/>
            <a:ext cx="0" cy="17803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  <a:endCxn id="9" idx="0"/>
          </p:cNvCxnSpPr>
          <p:nvPr/>
        </p:nvCxnSpPr>
        <p:spPr>
          <a:xfrm>
            <a:off x="7000892" y="4006152"/>
            <a:ext cx="71438" cy="17803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ФУНКЦИИ МЕНЕДЖМЕНТА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424006"/>
            <a:ext cx="5357850" cy="93342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ФУНКЦИЯ  ОРГАНИЗАЦИИ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2357430"/>
            <a:ext cx="5357850" cy="10001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ПЛАНИРОВАНИЕ – КРАТКОСРОЧНОЕ И ДОЛГОСРОЧНОЕ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3357562"/>
            <a:ext cx="535785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РУКОВОДСТВО – ИНОГДА ЕЁ НАЗЫВАЮТ МОТИВАЦИЕЙ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4357694"/>
            <a:ext cx="5357850" cy="10715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КОНТРОЛЬ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428736"/>
            <a:ext cx="3000396" cy="4000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lvl="0"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lvl="0"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lvl="0"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lvl="0"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lvl="0" algn="ctr"/>
            <a:r>
              <a:rPr lang="ru-RU" b="1" dirty="0" smtClean="0">
                <a:solidFill>
                  <a:sysClr val="windowText" lastClr="000000"/>
                </a:solidFill>
              </a:rPr>
              <a:t>МЕНЕДЖМЕНТ-  ЭТО ДЕЯТЕЛЬНОСТЬ  ПО ОРГАНИЗАЦИИ И КООРДИНАЦИИ РАБОТЫ ПРЕДПРИЯТИЯ.</a:t>
            </a:r>
          </a:p>
          <a:p>
            <a:pPr lvl="0"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lvl="0"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lvl="0"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lvl="0" algn="ctr"/>
            <a:endParaRPr lang="ru-RU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4000" dirty="0" smtClean="0"/>
              <a:t>Понятие маркетинг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643314"/>
            <a:ext cx="9144000" cy="30718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</a:rPr>
              <a:t>Первый  принцип маркетинга-  изучение рынка. </a:t>
            </a:r>
          </a:p>
          <a:p>
            <a:pPr algn="ctr"/>
            <a:r>
              <a:rPr lang="ru-RU" sz="2000" dirty="0" smtClean="0">
                <a:solidFill>
                  <a:sysClr val="windowText" lastClr="000000"/>
                </a:solidFill>
              </a:rPr>
              <a:t>Один из методов – сегментация – разделение рынка на отдельные части</a:t>
            </a:r>
          </a:p>
          <a:p>
            <a:pPr algn="ctr"/>
            <a:r>
              <a:rPr lang="ru-RU" sz="2000" dirty="0" smtClean="0">
                <a:solidFill>
                  <a:sysClr val="windowText" lastClr="00000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ysClr val="windowText" lastClr="000000"/>
                </a:solidFill>
              </a:rPr>
              <a:t>Географическая сегментация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ysClr val="windowText" lastClr="000000"/>
                </a:solidFill>
              </a:rPr>
              <a:t>Демографическая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solidFill>
                  <a:sysClr val="windowText" lastClr="000000"/>
                </a:solidFill>
              </a:rPr>
              <a:t>Психографическая</a:t>
            </a:r>
            <a:endParaRPr lang="ru-RU" sz="2800" dirty="0" smtClean="0">
              <a:solidFill>
                <a:sysClr val="windowText" lastClr="00000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ysClr val="windowText" lastClr="000000"/>
                </a:solidFill>
              </a:rPr>
              <a:t>Поведенческая 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7922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ysClr val="windowText" lastClr="000000"/>
                </a:solidFill>
              </a:rPr>
              <a:t>Маркетинг – это деятельность , направленная  на формирование и удовлетворение  потребностей человека посредством обмена</a:t>
            </a:r>
            <a:endParaRPr lang="ru-RU" sz="32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496"/>
            <a:ext cx="3000364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ИЗУЧЕНИЕ РЫНКА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857496"/>
            <a:ext cx="3071834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ПРОНИКНОВЕНИЕ НА РЫНОК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2857496"/>
            <a:ext cx="3071802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РАСПРОСТРАНЕНИЕ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" y="3667148"/>
            <a:ext cx="9144000" cy="31908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2. Принцип – проникновение на рынок и разработка  стратегии сбыта – самый  важный  принцип.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Этот принцип: четыре  </a:t>
            </a:r>
            <a:r>
              <a:rPr lang="en-US" sz="2000" dirty="0" smtClean="0">
                <a:solidFill>
                  <a:schemeClr val="tx1"/>
                </a:solidFill>
              </a:rPr>
              <a:t>p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u="sng" dirty="0" smtClean="0">
                <a:solidFill>
                  <a:schemeClr val="tx1"/>
                </a:solidFill>
              </a:rPr>
              <a:t>Продукт-  цена-  - распространение- стимулирование.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Продукт- должен удовлетворять потребности человека,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Цена должна учитывать затраты на производство , прибыль , а также учитывать  спрос и предложение.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5536" y="5949280"/>
          <a:ext cx="856895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60486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Метод снятия сливок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высокой стоимости к постепенному снижению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Цена проникновения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низкой стоимости к постепенному увеличению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3717032"/>
            <a:ext cx="9144000" cy="30003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Распространение- это каналы сбыта:</a:t>
            </a:r>
          </a:p>
          <a:p>
            <a:pPr marL="457200" indent="-457200" algn="ctr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Торговые лавки</a:t>
            </a:r>
          </a:p>
          <a:p>
            <a:pPr marL="457200" indent="-457200" algn="ctr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Крупные торговые сети</a:t>
            </a:r>
          </a:p>
          <a:p>
            <a:pPr marL="457200" indent="-457200" algn="ctr">
              <a:buAutoNum type="arabicPeriod"/>
            </a:pPr>
            <a:r>
              <a:rPr lang="ru-RU" sz="2000" dirty="0" err="1" smtClean="0">
                <a:solidFill>
                  <a:schemeClr val="tx1"/>
                </a:solidFill>
              </a:rPr>
              <a:t>Интернет-магазины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Стимулирование  сбыта – связано в основном с рекламой.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0" grpId="0" animBg="1"/>
      <p:bldP spid="1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регистрации фирмы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</p:spPr>
        <p:txBody>
          <a:bodyPr/>
          <a:lstStyle/>
          <a:p>
            <a:r>
              <a:rPr lang="ru-RU" dirty="0" smtClean="0"/>
              <a:t>Государство в экономике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6876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План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Дискуссии о роли государства в экономике 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Функции государства в рыночной экономике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Направления государственной политики в экономике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Механизмы государственной политики в экономике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Бюджет и налоги</a:t>
            </a:r>
          </a:p>
          <a:p>
            <a:pPr marL="342900" indent="-342900" algn="ctr">
              <a:buAutoNum type="arabicPeriod"/>
            </a:pPr>
            <a:endParaRPr lang="ru-RU" sz="3200" dirty="0" smtClean="0"/>
          </a:p>
          <a:p>
            <a:pPr marL="342900" indent="-342900" algn="ctr">
              <a:buAutoNum type="arabicPeriod"/>
            </a:pPr>
            <a:endParaRPr lang="ru-RU" sz="3200" dirty="0" smtClean="0"/>
          </a:p>
          <a:p>
            <a:pPr marL="342900" indent="-342900" algn="ctr">
              <a:buAutoNum type="arabicPeriod"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2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Дискуссии о роли государства в экономике</a:t>
            </a:r>
            <a:endParaRPr lang="ru-RU" sz="3600" dirty="0"/>
          </a:p>
        </p:txBody>
      </p:sp>
      <p:pic>
        <p:nvPicPr>
          <p:cNvPr id="4" name="Picture 2" descr="&amp;Kcy;&amp;acy;&amp;rcy;&amp;tcy;&amp;icy;&amp;ncy;&amp;kcy;&amp;acy; 1 &amp;icy;&amp;zcy; 41715"/>
          <p:cNvPicPr>
            <a:picLocks noChangeAspect="1" noChangeArrowheads="1"/>
          </p:cNvPicPr>
          <p:nvPr/>
        </p:nvPicPr>
        <p:blipFill>
          <a:blip r:embed="rId2" cstate="print"/>
          <a:srcRect l="7001" r="8999"/>
          <a:stretch>
            <a:fillRect/>
          </a:stretch>
        </p:blipFill>
        <p:spPr bwMode="auto">
          <a:xfrm>
            <a:off x="7143736" y="857232"/>
            <a:ext cx="2000264" cy="2857500"/>
          </a:xfrm>
          <a:prstGeom prst="rect">
            <a:avLst/>
          </a:prstGeom>
          <a:noFill/>
        </p:spPr>
      </p:pic>
      <p:pic>
        <p:nvPicPr>
          <p:cNvPr id="5" name="Picture 4" descr="&amp;Kcy;&amp;acy;&amp;rcy;&amp;tcy;&amp;icy;&amp;ncy;&amp;kcy;&amp;acy; 1 &amp;icy;&amp;zcy; 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2143140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768" y="3714752"/>
            <a:ext cx="2000232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КЕЙНС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14752"/>
            <a:ext cx="2143108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ФРИДМЕН</a:t>
            </a:r>
            <a:endParaRPr lang="ru-RU" sz="28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267744" y="1484784"/>
            <a:ext cx="4805156" cy="2246769"/>
          </a:xfrm>
          <a:prstGeom prst="wedgeRectCallout">
            <a:avLst>
              <a:gd name="adj1" fmla="val -54814"/>
              <a:gd name="adj2" fmla="val 591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рынок сам себя отрегулирует, </a:t>
            </a:r>
            <a:r>
              <a:rPr lang="ru-RU" sz="2800" dirty="0" smtClean="0">
                <a:latin typeface="+mj-lt"/>
              </a:rPr>
              <a:t>поэтому  налоги надо уменьшить  и  сократить государственные расходы.</a:t>
            </a:r>
            <a:endParaRPr lang="ru-RU" sz="2800" dirty="0">
              <a:latin typeface="+mj-lt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627784" y="4581128"/>
            <a:ext cx="6026980" cy="1815882"/>
          </a:xfrm>
          <a:prstGeom prst="wedgeRectCallout">
            <a:avLst>
              <a:gd name="adj1" fmla="val 30101"/>
              <a:gd name="adj2" fmla="val -752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вмешательство государства в экономику необходимо</a:t>
            </a:r>
            <a:r>
              <a:rPr lang="ru-RU" sz="2800" dirty="0" smtClean="0">
                <a:latin typeface="+mj-lt"/>
              </a:rPr>
              <a:t>, особенно в  сферы, не приносящие дохода, но жизненно важные для общества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Функции государства в рыночной экономике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Стабилизация экономики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Поддержание конкуренции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Защита прав собственности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Регулирование денежного обращения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Перераспределение доходов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Регулирование взаимоотношений между работодателями и  наёмными  работниками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Компенсация внешних эффектов производства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Производство общественных благ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23528" y="4869160"/>
            <a:ext cx="8496944" cy="1815882"/>
          </a:xfrm>
          <a:prstGeom prst="wedgeRectCallout">
            <a:avLst>
              <a:gd name="adj1" fmla="val -18637"/>
              <a:gd name="adj2" fmla="val -55682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Это товары и услуги, которые государство предоставляет всем гражданам на равных условиях – бесплатное образование и здравоохранение, библиотеки, парки, дороги, улицы 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11156"/>
          </a:xfrm>
          <a:noFill/>
        </p:spPr>
        <p:txBody>
          <a:bodyPr>
            <a:noAutofit/>
          </a:bodyPr>
          <a:lstStyle/>
          <a:p>
            <a:r>
              <a:rPr lang="ru-RU" sz="3600" dirty="0" smtClean="0"/>
              <a:t>Внешние эффекты производства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1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воздействия, которые отражаются на третьих лицах (не участвующих в производстве)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5" y="1764105"/>
            <a:ext cx="42484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ПОЛОЖИТЕЛЬНЫЕ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1772816"/>
            <a:ext cx="450056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ОТРИЦАТЕЛЬНЫЕ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42886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ВПК</a:t>
            </a:r>
            <a:r>
              <a:rPr lang="ru-RU" sz="2400" dirty="0" smtClean="0"/>
              <a:t>– способствует научно -техническому прогрессу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2442985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Целлюлозный комбинат</a:t>
            </a:r>
            <a:r>
              <a:rPr lang="ru-RU" sz="2400" dirty="0" smtClean="0"/>
              <a:t>– загрязнение окружающей среды</a:t>
            </a:r>
            <a:endParaRPr lang="ru-RU" sz="2400" dirty="0"/>
          </a:p>
        </p:txBody>
      </p:sp>
      <p:sp>
        <p:nvSpPr>
          <p:cNvPr id="10" name="Стрелка вниз 9"/>
          <p:cNvSpPr/>
          <p:nvPr/>
        </p:nvSpPr>
        <p:spPr>
          <a:xfrm rot="12138008">
            <a:off x="5032130" y="3337727"/>
            <a:ext cx="634920" cy="3106309"/>
          </a:xfrm>
          <a:prstGeom prst="downArrow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1" name="Стрелка вниз 10"/>
          <p:cNvSpPr/>
          <p:nvPr/>
        </p:nvSpPr>
        <p:spPr>
          <a:xfrm rot="9441730">
            <a:off x="3397629" y="3343649"/>
            <a:ext cx="620617" cy="3076740"/>
          </a:xfrm>
          <a:prstGeom prst="downArrow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" name="TextBox 8"/>
          <p:cNvSpPr txBox="1"/>
          <p:nvPr/>
        </p:nvSpPr>
        <p:spPr>
          <a:xfrm>
            <a:off x="1979712" y="6021288"/>
            <a:ext cx="501073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ГОСУДАРСТВО КОМПЕНСИРУЕТ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 rot="3982102">
            <a:off x="3014495" y="4787340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СУБСИДИИ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7548697">
            <a:off x="4447920" y="4709302"/>
            <a:ext cx="1828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ОЧИСТКА ВОДЫ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6942"/>
            <a:ext cx="9144000" cy="785794"/>
          </a:xfrm>
          <a:noFill/>
        </p:spPr>
        <p:txBody>
          <a:bodyPr>
            <a:noAutofit/>
          </a:bodyPr>
          <a:lstStyle/>
          <a:p>
            <a:r>
              <a:rPr lang="ru-RU" sz="4000" dirty="0" smtClean="0"/>
              <a:t>Направления экономической политики государства</a:t>
            </a:r>
            <a:endParaRPr lang="ru-RU" sz="40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0" y="2429976"/>
          <a:ext cx="91440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СТАБИЛИЗАЦИОННОЕ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СТРУКТУРНОЕ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</a:rPr>
                        <a:t>направлено на оздоровление экономики. Включает в себя политику:</a:t>
                      </a:r>
                    </a:p>
                    <a:p>
                      <a:pPr marL="514350" indent="-514350" algn="ctr">
                        <a:buFont typeface="+mj-lt"/>
                        <a:buAutoNum type="arabicPeriod"/>
                      </a:pPr>
                      <a:r>
                        <a:rPr lang="ru-RU" sz="2800" dirty="0" smtClean="0">
                          <a:latin typeface="+mj-lt"/>
                        </a:rPr>
                        <a:t>бюджетно-фискальную</a:t>
                      </a:r>
                    </a:p>
                    <a:p>
                      <a:pPr marL="514350" indent="-514350" algn="ctr">
                        <a:buFont typeface="+mj-lt"/>
                        <a:buAutoNum type="arabicPeriod"/>
                      </a:pPr>
                      <a:r>
                        <a:rPr lang="ru-RU" sz="2800" dirty="0" smtClean="0">
                          <a:latin typeface="+mj-lt"/>
                        </a:rPr>
                        <a:t>кредитно-денежную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</a:rPr>
                        <a:t>направлено на обеспечение сбалансированного развития: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+mj-lt"/>
                        </a:rPr>
                        <a:t>государственная поддержка особо важных отраслей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Новости Владивостока, Новости Приморского края &quot; Страница 1843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691680" y="1340768"/>
            <a:ext cx="1029098" cy="1029098"/>
          </a:xfrm>
          <a:prstGeom prst="rect">
            <a:avLst/>
          </a:prstGeom>
          <a:noFill/>
        </p:spPr>
      </p:pic>
      <p:pic>
        <p:nvPicPr>
          <p:cNvPr id="1028" name="Picture 4" descr="Интерьер для весов - Статьи - Мебель66"/>
          <p:cNvPicPr>
            <a:picLocks noChangeAspect="1" noChangeArrowheads="1"/>
          </p:cNvPicPr>
          <p:nvPr/>
        </p:nvPicPr>
        <p:blipFill>
          <a:blip r:embed="rId3" cstate="print"/>
          <a:srcRect t="14286" b="19048"/>
          <a:stretch>
            <a:fillRect/>
          </a:stretch>
        </p:blipFill>
        <p:spPr bwMode="auto">
          <a:xfrm>
            <a:off x="6156176" y="1412776"/>
            <a:ext cx="151216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/>
              <a:t>Последствия ограниченности ресурсов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187624" y="1052736"/>
            <a:ext cx="6984776" cy="1224136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Появление собственности</a:t>
            </a:r>
          </a:p>
          <a:p>
            <a:pPr algn="ctr"/>
            <a:endParaRPr lang="ru-RU" sz="24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87624" y="2132856"/>
            <a:ext cx="6984776" cy="1512168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Возникновение конфликтов за обладание собственности</a:t>
            </a:r>
            <a:endParaRPr lang="ru-RU" sz="24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187624" y="3429000"/>
            <a:ext cx="6984776" cy="1656184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Появление правовых норм, регулирующих обладание собственностью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5085184"/>
          <a:ext cx="914400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Право</a:t>
                      </a:r>
                      <a:r>
                        <a:rPr lang="ru-RU" sz="2800" baseline="0" dirty="0" smtClean="0"/>
                        <a:t> владения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Право пользования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Право распоряжения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Механизмы государственной политики в экономике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2132856"/>
          <a:ext cx="8856984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/>
                <a:gridCol w="44284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Прямое воздействие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Косвенное воздействие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Контроль</a:t>
                      </a:r>
                      <a:r>
                        <a:rPr lang="ru-RU" sz="3200" baseline="0" dirty="0" smtClean="0"/>
                        <a:t> за ценами</a:t>
                      </a:r>
                    </a:p>
                    <a:p>
                      <a:pPr algn="ctr"/>
                      <a:r>
                        <a:rPr lang="ru-RU" sz="3200" baseline="0" dirty="0" smtClean="0"/>
                        <a:t>Тарифное регулирование торговли</a:t>
                      </a:r>
                    </a:p>
                    <a:p>
                      <a:pPr algn="ctr"/>
                      <a:r>
                        <a:rPr lang="ru-RU" sz="3200" baseline="0" dirty="0" smtClean="0"/>
                        <a:t>Установление МРОТ</a:t>
                      </a:r>
                      <a:endParaRPr lang="ru-R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Фискальная политика</a:t>
                      </a:r>
                    </a:p>
                    <a:p>
                      <a:pPr algn="ctr"/>
                      <a:r>
                        <a:rPr lang="ru-RU" sz="3200" dirty="0" smtClean="0"/>
                        <a:t>Монетарная</a:t>
                      </a:r>
                      <a:r>
                        <a:rPr lang="ru-RU" sz="3200" baseline="0" dirty="0" smtClean="0"/>
                        <a:t> политика</a:t>
                      </a:r>
                      <a:endParaRPr lang="ru-RU" sz="320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>
            <a:stCxn id="2" idx="2"/>
          </p:cNvCxnSpPr>
          <p:nvPr/>
        </p:nvCxnSpPr>
        <p:spPr>
          <a:xfrm>
            <a:off x="4572000" y="1417638"/>
            <a:ext cx="1584176" cy="57120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flipH="1">
            <a:off x="2987824" y="1417638"/>
            <a:ext cx="1584176" cy="57120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Монетарная политика</a:t>
            </a:r>
            <a:br>
              <a:rPr lang="ru-RU" sz="3200" dirty="0" smtClean="0"/>
            </a:br>
            <a:r>
              <a:rPr lang="ru-RU" sz="3200" dirty="0" smtClean="0"/>
              <a:t>(денежно-кредитная)</a:t>
            </a:r>
            <a:endParaRPr lang="ru-RU" sz="3200" dirty="0"/>
          </a:p>
        </p:txBody>
      </p:sp>
      <p:pic>
        <p:nvPicPr>
          <p:cNvPr id="4" name="Picture 2" descr="Bank P3 - vector clip art online, royalty free &amp; public do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24744"/>
            <a:ext cx="2232671" cy="22326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3140968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ЦБ</a:t>
            </a:r>
            <a:endParaRPr lang="ru-RU" sz="4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688552"/>
          <a:ext cx="9144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Обязательная норма резерва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Учетная</a:t>
                      </a:r>
                      <a:r>
                        <a:rPr lang="ru-RU" sz="3600" baseline="0" dirty="0" smtClean="0"/>
                        <a:t> ставка %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>
            <a:stCxn id="5" idx="2"/>
          </p:cNvCxnSpPr>
          <p:nvPr/>
        </p:nvCxnSpPr>
        <p:spPr>
          <a:xfrm>
            <a:off x="4403387" y="3910409"/>
            <a:ext cx="2040821" cy="67071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2"/>
          </p:cNvCxnSpPr>
          <p:nvPr/>
        </p:nvCxnSpPr>
        <p:spPr>
          <a:xfrm flipH="1">
            <a:off x="2267744" y="3910409"/>
            <a:ext cx="2135643" cy="67071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Фискальная политика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1064" y="663079"/>
            <a:ext cx="4757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ГОСУДАРСТВЕННЫЙ БЮДЖЕТ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85835"/>
            <a:ext cx="914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Сводный план  доходов и расходов государства. Его утверждает парламент, а Правительство РФ отвечает за его исполнение.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010008"/>
          <a:ext cx="9144000" cy="293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ДОХОДЫ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Национальная оборона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Правоохранительная деятельность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Судебная власть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Государственное управление 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страны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долга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Социальное обеспечение 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Трансферт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Налогообложение</a:t>
                      </a:r>
                    </a:p>
                    <a:p>
                      <a:r>
                        <a:rPr lang="ru-RU" dirty="0" smtClean="0"/>
                        <a:t>Прибыль</a:t>
                      </a:r>
                      <a:r>
                        <a:rPr lang="ru-RU" baseline="0" dirty="0" smtClean="0"/>
                        <a:t> с экспорта </a:t>
                      </a:r>
                    </a:p>
                    <a:p>
                      <a:r>
                        <a:rPr lang="ru-RU" baseline="0" dirty="0" smtClean="0"/>
                        <a:t>Доходы с аренды государственной собственности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39952" y="2924944"/>
            <a:ext cx="8066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=</a:t>
            </a:r>
            <a:endParaRPr lang="ru-RU" sz="88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5445224"/>
            <a:ext cx="4321183" cy="646331"/>
          </a:xfrm>
          <a:prstGeom prst="wedgeRectCallout">
            <a:avLst>
              <a:gd name="adj1" fmla="val -4423"/>
              <a:gd name="adj2" fmla="val -2724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Сбалансированный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139249" y="2924944"/>
            <a:ext cx="8066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&gt;</a:t>
            </a:r>
            <a:endParaRPr lang="ru-RU" sz="8800" dirty="0"/>
          </a:p>
        </p:txBody>
      </p:sp>
      <p:sp>
        <p:nvSpPr>
          <p:cNvPr id="10" name="TextBox 9"/>
          <p:cNvSpPr txBox="1"/>
          <p:nvPr/>
        </p:nvSpPr>
        <p:spPr>
          <a:xfrm>
            <a:off x="2555072" y="5445224"/>
            <a:ext cx="4321183" cy="646331"/>
          </a:xfrm>
          <a:prstGeom prst="wedgeRectCallout">
            <a:avLst>
              <a:gd name="adj1" fmla="val -4423"/>
              <a:gd name="adj2" fmla="val -2724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Дефицитный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2924944"/>
            <a:ext cx="8066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&lt;</a:t>
            </a:r>
            <a:endParaRPr lang="ru-RU" sz="8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5445224"/>
            <a:ext cx="4320480" cy="646331"/>
          </a:xfrm>
          <a:prstGeom prst="wedgeRectCallout">
            <a:avLst>
              <a:gd name="adj1" fmla="val -4423"/>
              <a:gd name="adj2" fmla="val -2724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Профицитный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Решения для преодоления дефицита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484784"/>
          <a:ext cx="8640960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Способ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Последствия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Сокращение расходов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Социальная напряженность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Повышение</a:t>
                      </a:r>
                      <a:r>
                        <a:rPr lang="ru-RU" sz="2400" baseline="0" dirty="0" smtClean="0"/>
                        <a:t> налогов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Снижение бизнес-активности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 Эмиссия необеспеченных</a:t>
                      </a:r>
                      <a:r>
                        <a:rPr lang="ru-RU" sz="2400" baseline="0" dirty="0" smtClean="0"/>
                        <a:t> денег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Инфляция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 Одалживание денег через государственные долговые бумаги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Рост государственного долга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Налоги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571612"/>
            <a:ext cx="6786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Функции: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фискальная,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контролирующая,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регулирующая,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распределительная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dirty="0" smtClean="0"/>
              <a:t>Налоги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84784"/>
          <a:ext cx="914400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1880"/>
                <a:gridCol w="565212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Налоговые</a:t>
                      </a:r>
                      <a:r>
                        <a:rPr lang="ru-RU" sz="2800" baseline="0" dirty="0" smtClean="0"/>
                        <a:t> системы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Прогрессивная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%</a:t>
                      </a:r>
                      <a:r>
                        <a:rPr lang="ru-RU" sz="2800" baseline="0" dirty="0" smtClean="0"/>
                        <a:t> ставка растет возрастает по мере роста дохода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Пропорциональная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% ставка единая,</a:t>
                      </a:r>
                      <a:r>
                        <a:rPr lang="ru-RU" sz="2800" baseline="0" dirty="0" smtClean="0"/>
                        <a:t> независимо от величины дохода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Регрессивная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% ставка снижается по мере </a:t>
                      </a:r>
                      <a:r>
                        <a:rPr lang="ru-RU" sz="2800" baseline="0" dirty="0" smtClean="0"/>
                        <a:t>роста дохода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836712"/>
            <a:ext cx="9144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обязательный, индивидуально безвозмездный платёж.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Налог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24744"/>
          <a:ext cx="91440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Прямой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Косвенный (акциз)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Взимается с дохода физического</a:t>
                      </a:r>
                      <a:r>
                        <a:rPr lang="ru-RU" sz="2400" baseline="0" dirty="0" smtClean="0"/>
                        <a:t> или юридического лица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Прибавляется к стоимости конкретного товара или услуги, и позже перечисляется в пользу государства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 descr="Stack Of Coins Фотография, картинки, изображения и сток-фотография без роялти. Image 128969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978" y="5013176"/>
            <a:ext cx="989699" cy="1484548"/>
          </a:xfrm>
          <a:prstGeom prst="rect">
            <a:avLst/>
          </a:prstGeom>
          <a:noFill/>
        </p:spPr>
      </p:pic>
      <p:pic>
        <p:nvPicPr>
          <p:cNvPr id="11" name="Picture 4" descr="Stack Of Coins Фотография, картинки, изображения и сток-фотография без роялти. Image 128969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0093" y="5013176"/>
            <a:ext cx="989699" cy="1484548"/>
          </a:xfrm>
          <a:prstGeom prst="rect">
            <a:avLst/>
          </a:prstGeom>
          <a:noFill/>
        </p:spPr>
      </p:pic>
      <p:pic>
        <p:nvPicPr>
          <p:cNvPr id="12" name="Picture 4" descr="Stack Of Coins Фотография, картинки, изображения и сток-фотография без роялти. Image 128969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221" y="5013176"/>
            <a:ext cx="989699" cy="1484548"/>
          </a:xfrm>
          <a:prstGeom prst="rect">
            <a:avLst/>
          </a:prstGeom>
          <a:noFill/>
        </p:spPr>
      </p:pic>
      <p:pic>
        <p:nvPicPr>
          <p:cNvPr id="1030" name="Picture 6" descr="Французская бутылка с соблазн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077072"/>
            <a:ext cx="1355226" cy="2441848"/>
          </a:xfrm>
          <a:prstGeom prst="rect">
            <a:avLst/>
          </a:prstGeom>
          <a:noFill/>
        </p:spPr>
      </p:pic>
      <p:pic>
        <p:nvPicPr>
          <p:cNvPr id="14" name="Picture 4" descr="Stack Of Coins Фотография, картинки, изображения и сток-фотография без роялти. Image 128969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013176"/>
            <a:ext cx="989699" cy="14845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948264" y="4797152"/>
            <a:ext cx="8066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+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12691 -0.3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06406 -0.286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Налоги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00808"/>
          <a:ext cx="91440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Федеральные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Региональные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Местные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НДС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Акцизы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Подоходный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Налог</a:t>
                      </a:r>
                      <a:r>
                        <a:rPr lang="ru-RU" sz="2400" baseline="0" dirty="0" smtClean="0"/>
                        <a:t> на прибыль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на</a:t>
                      </a:r>
                      <a:r>
                        <a:rPr lang="ru-RU" sz="2400" baseline="0" dirty="0" smtClean="0"/>
                        <a:t> имущество фирмы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400" baseline="0" dirty="0" smtClean="0"/>
                        <a:t>Транспортный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400" baseline="0" dirty="0" smtClean="0"/>
                        <a:t>На игорный бизнес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Земельный и на имущество физических лиц (с 2014)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>
            <a:stCxn id="2" idx="2"/>
          </p:cNvCxnSpPr>
          <p:nvPr/>
        </p:nvCxnSpPr>
        <p:spPr>
          <a:xfrm>
            <a:off x="4572000" y="836712"/>
            <a:ext cx="2448272" cy="576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flipH="1">
            <a:off x="1979712" y="836712"/>
            <a:ext cx="2592288" cy="576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572000" y="836712"/>
            <a:ext cx="0" cy="64807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Международная экономика и торговля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Понятие мировой экономики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Предпосылки складывания мировой экономики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Международная торговля</a:t>
            </a:r>
          </a:p>
          <a:p>
            <a:pPr marL="514350" indent="-514350">
              <a:buAutoNum type="arabicPeriod"/>
            </a:pPr>
            <a:r>
              <a:rPr lang="ru-RU" dirty="0" smtClean="0"/>
              <a:t>Государственная политика в области международной торговли</a:t>
            </a:r>
          </a:p>
          <a:p>
            <a:pPr marL="514350" indent="-514350">
              <a:buAutoNum type="arabicPeriod"/>
            </a:pPr>
            <a:r>
              <a:rPr lang="ru-RU" dirty="0" smtClean="0"/>
              <a:t>Глобальные проблемы экономики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8926" y="142852"/>
            <a:ext cx="3143272" cy="1000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Мировая экономика – это…</a:t>
            </a:r>
            <a:endParaRPr lang="ru-RU" dirty="0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1571604" y="857232"/>
            <a:ext cx="5929354" cy="2428892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Мировая экономика – это следствие…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929066"/>
          <a:ext cx="9144000" cy="142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Предпосылки специализации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Предпосылки специализации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Предпосылки специализации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 стрелкой 8"/>
          <p:cNvCxnSpPr>
            <a:endCxn id="6" idx="2"/>
          </p:cNvCxnSpPr>
          <p:nvPr/>
        </p:nvCxnSpPr>
        <p:spPr>
          <a:xfrm rot="10800000">
            <a:off x="4536282" y="3286124"/>
            <a:ext cx="3036115" cy="64294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2"/>
          </p:cNvCxnSpPr>
          <p:nvPr/>
        </p:nvCxnSpPr>
        <p:spPr>
          <a:xfrm rot="5400000" flipH="1" flipV="1">
            <a:off x="4196950" y="3589736"/>
            <a:ext cx="642942" cy="3571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6" idx="2"/>
          </p:cNvCxnSpPr>
          <p:nvPr/>
        </p:nvCxnSpPr>
        <p:spPr>
          <a:xfrm flipV="1">
            <a:off x="1428728" y="3286124"/>
            <a:ext cx="3107553" cy="64294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/>
              <a:t>Виды собственности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276872"/>
          <a:ext cx="91440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Частная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Муниципальная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Государственная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1763688" y="1417638"/>
            <a:ext cx="2808312" cy="787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>
            <a:off x="4572000" y="1417638"/>
            <a:ext cx="0" cy="8592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572000" y="1417638"/>
            <a:ext cx="3096344" cy="8592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ru-RU" dirty="0" smtClean="0"/>
              <a:t>Мировая экономика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214422"/>
            <a:ext cx="9144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Совокупность экономик  отдельных стран, связанных между собой системой экономических отношений</a:t>
            </a:r>
            <a:endParaRPr lang="ru-RU" sz="3200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0" y="2714620"/>
            <a:ext cx="9144000" cy="221457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1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основе мировой экономики лежит международное разделение труда – специализация стран на производстве определенной продукции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929198"/>
            <a:ext cx="3214678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Природные условия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4929198"/>
            <a:ext cx="3214678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Уровень экономического и технического развития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4929198"/>
            <a:ext cx="2714612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традиции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Международная торговля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85860"/>
          <a:ext cx="9144000" cy="13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Экспорт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Импорт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Торговое сальдо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Выгнутая вправо стрелка 4"/>
          <p:cNvSpPr/>
          <p:nvPr/>
        </p:nvSpPr>
        <p:spPr>
          <a:xfrm rot="5400000">
            <a:off x="4286248" y="928670"/>
            <a:ext cx="1928826" cy="5357850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0000" y="4500570"/>
            <a:ext cx="2486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Разница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Международная торговля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Охарактеризуйте состояние современной международной торговли.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Какое место в международной торговле занимает Россия.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вы знаете об интеграции экономик стран бывшего СССР?</a:t>
            </a:r>
          </a:p>
          <a:p>
            <a:pPr marL="514350" indent="-514350">
              <a:buAutoNum type="arabicPeriod"/>
            </a:pPr>
            <a:r>
              <a:rPr lang="ru-RU" dirty="0" smtClean="0"/>
              <a:t>В чем суть понятия: абсолютное преимущество во внешней торговле? Есть ли оно у России?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Международная торговля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017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Страна продает товар, который производится на ее территории  эффективнее чем в других государствах</a:t>
            </a:r>
          </a:p>
          <a:p>
            <a:pPr marL="342900" indent="-342900">
              <a:buFont typeface="+mj-lt"/>
              <a:buAutoNum type="arabicPeriod"/>
            </a:pP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Страна продает тот товар, при производстве которого издержки ниже издержек производства аналогичного товара в других государствах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357298"/>
          <a:ext cx="9144000" cy="5678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89297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+</a:t>
                      </a:r>
                      <a:endParaRPr lang="ru-RU" sz="4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-</a:t>
                      </a:r>
                      <a:endParaRPr lang="ru-RU" sz="4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Граждане могут покупать качественный зарубежный  товар по более низкой цене</a:t>
                      </a:r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Отечественные товары </a:t>
                      </a:r>
                      <a:r>
                        <a:rPr lang="ru-RU" sz="2800" baseline="0" dirty="0" smtClean="0"/>
                        <a:t> не выдерживают конкуренции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800" baseline="0" dirty="0" smtClean="0"/>
                        <a:t>Разоряются собственные предприниматели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800" baseline="0" dirty="0" smtClean="0"/>
                        <a:t>Сокращается платежеспособность населения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800" baseline="0" dirty="0" smtClean="0"/>
                        <a:t>Страна зависит от иностранных товаров</a:t>
                      </a:r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Государственная политика в области внешней торговли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071678"/>
            <a:ext cx="378621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ПРОТЕКЦИОНИЗМ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2071678"/>
            <a:ext cx="378621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ФРИТРЕДЕРСТВО</a:t>
            </a:r>
            <a:endParaRPr lang="ru-RU" sz="2800" dirty="0"/>
          </a:p>
        </p:txBody>
      </p:sp>
      <p:cxnSp>
        <p:nvCxnSpPr>
          <p:cNvPr id="9" name="Прямая со стрелкой 8"/>
          <p:cNvCxnSpPr>
            <a:stCxn id="2" idx="2"/>
            <a:endCxn id="7" idx="0"/>
          </p:cNvCxnSpPr>
          <p:nvPr/>
        </p:nvCxnSpPr>
        <p:spPr>
          <a:xfrm>
            <a:off x="4572000" y="1417638"/>
            <a:ext cx="2393173" cy="6540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6" idx="0"/>
          </p:cNvCxnSpPr>
          <p:nvPr/>
        </p:nvCxnSpPr>
        <p:spPr>
          <a:xfrm flipH="1">
            <a:off x="2178827" y="1417638"/>
            <a:ext cx="2393173" cy="6540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>
            <a:off x="2178827" y="2594898"/>
            <a:ext cx="2536049" cy="76266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3429000"/>
          <a:ext cx="91440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Тарифные методы регулирования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Нетарифные методы регулирования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Тарифы на импорт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Экспортный</a:t>
                      </a:r>
                      <a:r>
                        <a:rPr lang="ru-RU" sz="2800" baseline="0" dirty="0" smtClean="0"/>
                        <a:t> тариф</a:t>
                      </a:r>
                    </a:p>
                    <a:p>
                      <a:endParaRPr lang="ru-RU" sz="2800" baseline="0" dirty="0" smtClean="0"/>
                    </a:p>
                    <a:p>
                      <a:r>
                        <a:rPr lang="ru-RU" sz="2800" baseline="0" dirty="0" smtClean="0"/>
                        <a:t>Таможенные союзы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Квоты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Эмбарго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Глобальные проблемы экономики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85860"/>
          <a:ext cx="9144000" cy="3659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8860"/>
                <a:gridCol w="2143140"/>
                <a:gridCol w="4572000"/>
              </a:tblGrid>
              <a:tr h="67151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Предпосылки</a:t>
                      </a:r>
                      <a:r>
                        <a:rPr lang="ru-RU" sz="2400" baseline="0" dirty="0" smtClean="0"/>
                        <a:t> экономической глобализации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НТП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Международное разделение труда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Международная торговля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Информационная революция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ru-RU" sz="2400" dirty="0"/>
                    </a:p>
                  </a:txBody>
                  <a:tcPr/>
                </a:tc>
              </a:tr>
              <a:tr h="67151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Последствия экономической глобализации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14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+</a:t>
                      </a:r>
                      <a:endParaRPr lang="ru-RU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-</a:t>
                      </a:r>
                      <a:endParaRPr lang="ru-RU" sz="4400" dirty="0"/>
                    </a:p>
                  </a:txBody>
                  <a:tcPr/>
                </a:tc>
              </a:tr>
              <a:tr h="671517">
                <a:tc grid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71800" y="1340768"/>
            <a:ext cx="518457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0120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Современный мир рождает проблему «Север – Юг», когда подавляющее количество экономических благ приходится на развитые страны Северного полушария</a:t>
            </a:r>
            <a:endParaRPr lang="ru-RU" sz="2800" dirty="0"/>
          </a:p>
        </p:txBody>
      </p:sp>
      <p:pic>
        <p:nvPicPr>
          <p:cNvPr id="1026" name="Picture 2" descr="фотографии Домашняя страница Дениса Тучина"/>
          <p:cNvPicPr>
            <a:picLocks noChangeAspect="1" noChangeArrowheads="1"/>
          </p:cNvPicPr>
          <p:nvPr/>
        </p:nvPicPr>
        <p:blipFill>
          <a:blip r:embed="rId2" cstate="print"/>
          <a:srcRect b="16690"/>
          <a:stretch>
            <a:fillRect/>
          </a:stretch>
        </p:blipFill>
        <p:spPr bwMode="auto">
          <a:xfrm>
            <a:off x="0" y="1052736"/>
            <a:ext cx="8964488" cy="4176464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23528" y="980728"/>
            <a:ext cx="8640960" cy="1512168"/>
          </a:xfrm>
          <a:prstGeom prst="ellipse">
            <a:avLst/>
          </a:prstGeom>
          <a:solidFill>
            <a:schemeClr val="bg2">
              <a:lumMod val="90000"/>
              <a:alpha val="68000"/>
            </a:schemeClr>
          </a:solidFill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31 000 </a:t>
            </a:r>
            <a:r>
              <a:rPr lang="en-US" dirty="0" smtClean="0"/>
              <a:t>$ </a:t>
            </a:r>
            <a:r>
              <a:rPr lang="ru-RU" dirty="0" smtClean="0"/>
              <a:t>на душу населения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300713">
            <a:off x="162793" y="2448470"/>
            <a:ext cx="7735007" cy="1604274"/>
          </a:xfrm>
          <a:prstGeom prst="ellipse">
            <a:avLst/>
          </a:prstGeom>
          <a:solidFill>
            <a:schemeClr val="accent2">
              <a:lumMod val="20000"/>
              <a:lumOff val="80000"/>
              <a:alpha val="68000"/>
            </a:schemeClr>
          </a:solidFill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500 - 1 </a:t>
            </a:r>
            <a:r>
              <a:rPr lang="en-US" dirty="0" smtClean="0"/>
              <a:t>$ </a:t>
            </a:r>
            <a:r>
              <a:rPr lang="ru-RU" dirty="0" smtClean="0"/>
              <a:t>на душу населения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Децильный коэффициент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Макроэкономические процессы в экономике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dirty="0" smtClean="0"/>
              <a:t>Экономический цикл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Понятие «экономический рост» </a:t>
            </a:r>
          </a:p>
          <a:p>
            <a:pPr marL="514350" indent="-514350">
              <a:buAutoNum type="arabicPeriod"/>
            </a:pPr>
            <a:r>
              <a:rPr lang="ru-RU" dirty="0" smtClean="0"/>
              <a:t>Факторы экономического роста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Измерители экономического роста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Понятие «экономическое развитие»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Экономический цикл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9269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Попеременное чередование подъемов и спадов в движении реального ВВП</a:t>
            </a:r>
            <a:endParaRPr lang="ru-RU" sz="2000" dirty="0">
              <a:latin typeface="+mj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071538" y="1124744"/>
            <a:ext cx="44078" cy="5161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1071538" y="6215082"/>
            <a:ext cx="714380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1088571" y="1500174"/>
            <a:ext cx="6055197" cy="4780883"/>
          </a:xfrm>
          <a:custGeom>
            <a:avLst/>
            <a:gdLst>
              <a:gd name="connsiteX0" fmla="*/ 0 w 6063343"/>
              <a:gd name="connsiteY0" fmla="*/ 4778828 h 4778828"/>
              <a:gd name="connsiteX1" fmla="*/ 957943 w 6063343"/>
              <a:gd name="connsiteY1" fmla="*/ 925285 h 4778828"/>
              <a:gd name="connsiteX2" fmla="*/ 1905000 w 6063343"/>
              <a:gd name="connsiteY2" fmla="*/ 522514 h 4778828"/>
              <a:gd name="connsiteX3" fmla="*/ 3167743 w 6063343"/>
              <a:gd name="connsiteY3" fmla="*/ 2993571 h 4778828"/>
              <a:gd name="connsiteX4" fmla="*/ 4049486 w 6063343"/>
              <a:gd name="connsiteY4" fmla="*/ 2960914 h 4778828"/>
              <a:gd name="connsiteX5" fmla="*/ 6063343 w 6063343"/>
              <a:gd name="connsiteY5" fmla="*/ 0 h 477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3343" h="4778828">
                <a:moveTo>
                  <a:pt x="0" y="4778828"/>
                </a:moveTo>
                <a:cubicBezTo>
                  <a:pt x="320221" y="3206749"/>
                  <a:pt x="640443" y="1634671"/>
                  <a:pt x="957943" y="925285"/>
                </a:cubicBezTo>
                <a:cubicBezTo>
                  <a:pt x="1275443" y="215899"/>
                  <a:pt x="1536700" y="177800"/>
                  <a:pt x="1905000" y="522514"/>
                </a:cubicBezTo>
                <a:cubicBezTo>
                  <a:pt x="2273300" y="867228"/>
                  <a:pt x="2810329" y="2587171"/>
                  <a:pt x="3167743" y="2993571"/>
                </a:cubicBezTo>
                <a:cubicBezTo>
                  <a:pt x="3525157" y="3399971"/>
                  <a:pt x="3566886" y="3459843"/>
                  <a:pt x="4049486" y="2960914"/>
                </a:cubicBezTo>
                <a:cubicBezTo>
                  <a:pt x="4532086" y="2461986"/>
                  <a:pt x="5297714" y="1230993"/>
                  <a:pt x="6063343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53955" y="2702478"/>
            <a:ext cx="18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СПАД (рецессия)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4786322"/>
            <a:ext cx="121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депрессия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85984" y="150017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ПИК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85852" y="5572140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ОЖИВЛЕНИЕ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3345420"/>
            <a:ext cx="107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ПОДЪЕМ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29454" y="120228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ПИК 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4857752" y="4071942"/>
            <a:ext cx="485778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0" idx="2"/>
          </p:cNvCxnSpPr>
          <p:nvPr/>
        </p:nvCxnSpPr>
        <p:spPr>
          <a:xfrm rot="5400000">
            <a:off x="241064" y="4200179"/>
            <a:ext cx="4702766" cy="4142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2571736" y="6502422"/>
            <a:ext cx="4714908" cy="6985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43372" y="6221576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ЦИКЛ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0" idx="2"/>
            <a:endCxn id="13" idx="1"/>
          </p:cNvCxnSpPr>
          <p:nvPr/>
        </p:nvCxnSpPr>
        <p:spPr>
          <a:xfrm rot="5400000" flipH="1" flipV="1">
            <a:off x="4530025" y="-529923"/>
            <a:ext cx="482560" cy="4316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1149281">
            <a:off x="3008908" y="1207407"/>
            <a:ext cx="371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Тенденция экономического роста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Охарактеризуйте каждый из этапов экономического кризиса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428736"/>
          <a:ext cx="8501122" cy="4357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58"/>
                <a:gridCol w="5572164"/>
              </a:tblGrid>
              <a:tr h="72628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Этап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Характеристика</a:t>
                      </a:r>
                      <a:endParaRPr lang="ru-RU" sz="3600" dirty="0"/>
                    </a:p>
                  </a:txBody>
                  <a:tcPr/>
                </a:tc>
              </a:tr>
              <a:tr h="72628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Оживление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72628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Подъем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72628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Пик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72628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Рецессия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72628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Депрессия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  <a:ea typeface="Cambria Math" pitchFamily="18" charset="0"/>
              </a:rPr>
              <a:t>Факторные доходы</a:t>
            </a:r>
            <a:endParaRPr lang="ru-RU" sz="2800" dirty="0">
              <a:latin typeface="+mn-lt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643592"/>
            <a:ext cx="8458200" cy="762000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a typeface="Cambria Math" pitchFamily="18" charset="0"/>
              </a:rPr>
              <a:t>ФАКТОРЫ  ПРОИЗВОДСТВА И ФАКТОРНЫЕ  ДОХОДЫ.</a:t>
            </a:r>
            <a:endParaRPr lang="ru-RU" b="1" dirty="0">
              <a:solidFill>
                <a:schemeClr val="tx1"/>
              </a:solidFill>
              <a:ea typeface="Cambria Math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3186648"/>
            <a:ext cx="1981184" cy="742944"/>
          </a:xfrm>
          <a:prstGeom prst="round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ea typeface="Cambria Math" pitchFamily="18" charset="0"/>
              </a:rPr>
              <a:t>ТРУД</a:t>
            </a:r>
            <a:endParaRPr lang="ru-RU" sz="1600" dirty="0">
              <a:solidFill>
                <a:sysClr val="windowText" lastClr="000000"/>
              </a:solidFill>
              <a:ea typeface="Cambria Math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22" y="3167592"/>
            <a:ext cx="1857388" cy="762000"/>
          </a:xfrm>
          <a:prstGeom prst="round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ea typeface="Cambria Math" pitchFamily="18" charset="0"/>
              </a:rPr>
              <a:t>ЗЕМЛЯ</a:t>
            </a:r>
            <a:endParaRPr lang="ru-RU" sz="1600" dirty="0">
              <a:solidFill>
                <a:sysClr val="windowText" lastClr="000000"/>
              </a:solidFill>
              <a:ea typeface="Cambria Math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48" y="3167592"/>
            <a:ext cx="1885952" cy="762000"/>
          </a:xfrm>
          <a:prstGeom prst="round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ea typeface="Cambria Math" pitchFamily="18" charset="0"/>
              </a:rPr>
              <a:t>КАПИТАЛ</a:t>
            </a:r>
            <a:endParaRPr lang="ru-RU" sz="1600" dirty="0">
              <a:solidFill>
                <a:sysClr val="windowText" lastClr="000000"/>
              </a:solidFill>
              <a:ea typeface="Cambria Math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3167592"/>
            <a:ext cx="2786082" cy="762000"/>
          </a:xfrm>
          <a:prstGeom prst="round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ea typeface="Cambria Math" pitchFamily="18" charset="0"/>
              </a:rPr>
              <a:t>ПРЕДПРИНИМАТЕЛЬСКИЕ СПОСОБНОСТИ</a:t>
            </a:r>
            <a:endParaRPr lang="ru-RU" sz="1600" dirty="0">
              <a:solidFill>
                <a:sysClr val="windowText" lastClr="000000"/>
              </a:solidFill>
              <a:ea typeface="Cambria Math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714612" y="3972466"/>
            <a:ext cx="1428760" cy="428628"/>
          </a:xfrm>
          <a:prstGeom prst="downArrow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42910" y="3972466"/>
            <a:ext cx="1428760" cy="428628"/>
          </a:xfrm>
          <a:prstGeom prst="downArrow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72000" y="3972466"/>
            <a:ext cx="1285884" cy="428628"/>
          </a:xfrm>
          <a:prstGeom prst="downArrow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3972466"/>
            <a:ext cx="1285884" cy="428628"/>
          </a:xfrm>
          <a:prstGeom prst="downArrow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615408"/>
            <a:ext cx="1928826" cy="685800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ea typeface="Cambria Math" pitchFamily="18" charset="0"/>
              </a:rPr>
              <a:t>ЗАРПЛАТА</a:t>
            </a:r>
            <a:endParaRPr lang="ru-RU" sz="1600" dirty="0">
              <a:solidFill>
                <a:sysClr val="windowText" lastClr="000000"/>
              </a:solidFill>
              <a:ea typeface="Cambria Math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4615408"/>
            <a:ext cx="1800228" cy="685800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ea typeface="Cambria Math" pitchFamily="18" charset="0"/>
              </a:rPr>
              <a:t>РЕНТА</a:t>
            </a:r>
            <a:endParaRPr lang="ru-RU" sz="1600" dirty="0">
              <a:solidFill>
                <a:sysClr val="windowText" lastClr="000000"/>
              </a:solidFill>
              <a:ea typeface="Cambria Math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4615408"/>
            <a:ext cx="2071702" cy="685800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ea typeface="Cambria Math" pitchFamily="18" charset="0"/>
              </a:rPr>
              <a:t>ПРОЦЕНТ</a:t>
            </a:r>
            <a:endParaRPr lang="ru-RU" sz="1600" dirty="0">
              <a:solidFill>
                <a:sysClr val="windowText" lastClr="000000"/>
              </a:solidFill>
              <a:ea typeface="Cambria Math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4615408"/>
            <a:ext cx="2643206" cy="685800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ea typeface="Cambria Math" pitchFamily="18" charset="0"/>
              </a:rPr>
              <a:t>ПРИБЫЛЬ</a:t>
            </a:r>
            <a:endParaRPr lang="ru-RU" sz="1600" dirty="0">
              <a:solidFill>
                <a:sysClr val="windowText" lastClr="000000"/>
              </a:solidFill>
              <a:ea typeface="Cambria Math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928926" y="2472268"/>
            <a:ext cx="2743216" cy="533400"/>
          </a:xfrm>
          <a:prstGeom prst="downArrow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Продолжительность цикла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07504" y="3140968"/>
            <a:ext cx="90364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авая фигурная скобка 5"/>
          <p:cNvSpPr/>
          <p:nvPr/>
        </p:nvSpPr>
        <p:spPr>
          <a:xfrm rot="5400000">
            <a:off x="1655676" y="1448780"/>
            <a:ext cx="1008112" cy="396044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276872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ЗАМЕНА ОСНОВНОГО </a:t>
            </a:r>
          </a:p>
          <a:p>
            <a:pPr algn="ctr"/>
            <a:r>
              <a:rPr lang="ru-RU" dirty="0" smtClean="0"/>
              <a:t>КАПИТАЛА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07707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1825- 1890г.</a:t>
            </a:r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4716016" y="2348880"/>
            <a:ext cx="1008112" cy="2160240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2420888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КРИЗИСЫ ПЕРЕПРОИЗВОДСТВА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406778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1929 – 1930-е</a:t>
            </a:r>
            <a:endParaRPr lang="ru-RU" dirty="0"/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7344308" y="1880828"/>
            <a:ext cx="1008112" cy="3096344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2204864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ФИНАНСОВЫЕ, ЭНЕРГЕТИЧЕСКИЕ И ТП. КРИЗИСЫ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4077072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2008 -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Причины циклического развития экономики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1772816"/>
          <a:ext cx="8928992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496"/>
                <a:gridCol w="4464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Экзогенные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Эндогенные</a:t>
                      </a:r>
                      <a:endParaRPr lang="ru-RU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Войны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Крупные нововведения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Внешние факторы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Природные условия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Монетарная(денежная) политика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Изменение отношения предложения и спроса.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>
            <a:stCxn id="2" idx="2"/>
          </p:cNvCxnSpPr>
          <p:nvPr/>
        </p:nvCxnSpPr>
        <p:spPr>
          <a:xfrm>
            <a:off x="4572000" y="1259632"/>
            <a:ext cx="2016224" cy="513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flipH="1">
            <a:off x="2555776" y="1259632"/>
            <a:ext cx="2016224" cy="513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«экономический рост»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9144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</a:t>
            </a:r>
            <a:r>
              <a:rPr lang="ru-RU" sz="2800" u="sng" dirty="0" smtClean="0"/>
              <a:t>долговременное увеличение объёма производства </a:t>
            </a:r>
            <a:r>
              <a:rPr lang="ru-RU" sz="2800" dirty="0" smtClean="0"/>
              <a:t>продукции в национальной экономике за определённый период времени  </a:t>
            </a:r>
            <a:endParaRPr lang="ru-RU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30993" y="3068960"/>
            <a:ext cx="2376264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4139777" y="3468513"/>
            <a:ext cx="4024064" cy="1907988"/>
          </a:xfrm>
          <a:custGeom>
            <a:avLst/>
            <a:gdLst>
              <a:gd name="connsiteX0" fmla="*/ 0 w 3092824"/>
              <a:gd name="connsiteY0" fmla="*/ 1907988 h 1907988"/>
              <a:gd name="connsiteX1" fmla="*/ 941294 w 3092824"/>
              <a:gd name="connsiteY1" fmla="*/ 195729 h 1907988"/>
              <a:gd name="connsiteX2" fmla="*/ 1676400 w 3092824"/>
              <a:gd name="connsiteY2" fmla="*/ 733611 h 1907988"/>
              <a:gd name="connsiteX3" fmla="*/ 1990165 w 3092824"/>
              <a:gd name="connsiteY3" fmla="*/ 482599 h 1907988"/>
              <a:gd name="connsiteX4" fmla="*/ 3092824 w 3092824"/>
              <a:gd name="connsiteY4" fmla="*/ 1863164 h 190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824" h="1907988">
                <a:moveTo>
                  <a:pt x="0" y="1907988"/>
                </a:moveTo>
                <a:cubicBezTo>
                  <a:pt x="330947" y="1149723"/>
                  <a:pt x="661894" y="391458"/>
                  <a:pt x="941294" y="195729"/>
                </a:cubicBezTo>
                <a:cubicBezTo>
                  <a:pt x="1220694" y="0"/>
                  <a:pt x="1501588" y="685799"/>
                  <a:pt x="1676400" y="733611"/>
                </a:cubicBezTo>
                <a:cubicBezTo>
                  <a:pt x="1851212" y="781423"/>
                  <a:pt x="1754094" y="294340"/>
                  <a:pt x="1990165" y="482599"/>
                </a:cubicBezTo>
                <a:cubicBezTo>
                  <a:pt x="2226236" y="670858"/>
                  <a:pt x="2659530" y="1267011"/>
                  <a:pt x="3092824" y="186316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5517232"/>
            <a:ext cx="2007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Это рост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39305" y="5518973"/>
            <a:ext cx="5226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Это не показатель роста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Можно ли назвать экономическим ростом продвижение СССР по шкале промышленного производства в 1930-е годы?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экономического роста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2276872"/>
          <a:ext cx="91440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Интенсивный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Экстенсивный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Увеличение производства при более эффективном использовании уже имеющихся ресурсов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Увеличение производства за</a:t>
                      </a:r>
                      <a:r>
                        <a:rPr lang="ru-RU" sz="3600" baseline="0" dirty="0" smtClean="0"/>
                        <a:t> счет увеличения ресурсов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4572000" y="1259632"/>
            <a:ext cx="2016224" cy="513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555776" y="1259632"/>
            <a:ext cx="2016224" cy="513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Факторы экономического роста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84784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Наличие в государстве факторов производства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Степень НТП в государстве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Квалификация труда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Рациональное распределение ресурсов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Экономия на масштабе (большой завод эффективнее мелких предприятий, равных по суммарной площади)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Измерители экономического роста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96752"/>
          <a:ext cx="9144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634480"/>
                <a:gridCol w="1872208"/>
                <a:gridCol w="19797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ВВП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ВВП на душу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Национальный доход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Индекс человеческого развития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Сумма рыночных  цен всех товаров и услуг, созданных в течение  года как внутри страны, так  и за рубежом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Сумма  рыночных цен всех конечных продуктов, произведенных в стране в течение года.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ВВП деленное на количество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</a:t>
                      </a:r>
                      <a:r>
                        <a:rPr lang="ru-RU" baseline="0" dirty="0" smtClean="0"/>
                        <a:t> всех доходов граждан с вычетом амортизации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Среднее</a:t>
                      </a:r>
                      <a:r>
                        <a:rPr lang="ru-RU" baseline="0" dirty="0" smtClean="0"/>
                        <a:t> число от суммы ВВП, уровня образования и продолжительности жизни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5362416"/>
          <a:ext cx="4752528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номинальный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реальный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Объем в текущих ценах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поправка на уровень инфляции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771800" y="4725144"/>
            <a:ext cx="2016224" cy="513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755576" y="4725144"/>
            <a:ext cx="2016224" cy="513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«экономическое развитие»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5301208"/>
            <a:ext cx="9144000" cy="11415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/>
              <a:t>Это качественные изменения в структуре экономики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539105" y="1700808"/>
            <a:ext cx="2376264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3789" y="4437112"/>
            <a:ext cx="1599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Это рост</a:t>
            </a:r>
            <a:endParaRPr lang="ru-RU" sz="2800" dirty="0"/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flipV="1">
            <a:off x="5076056" y="2276872"/>
            <a:ext cx="2880320" cy="201622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67300" y="4437112"/>
            <a:ext cx="2362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Это развитие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Измерители экономической деятельности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172" y="1528762"/>
            <a:ext cx="1885936" cy="1114420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ОБЪЕМНЫЕ- КОЛИЧЕСТВО  ПРОДУКТА.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714620"/>
            <a:ext cx="2000264" cy="1071570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КАЧЕСТВЕННЫЕ-  ОТНОШЕНИЕ  ДВУХ ВЕЛИЧИН.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643050"/>
            <a:ext cx="4648200" cy="857256"/>
          </a:xfrm>
          <a:prstGeom prst="rect">
            <a:avLst/>
          </a:prstGeom>
          <a:noFill/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РОССИЯ ПРОИЗВЕЛА – 130 МИЛЛИОНОВ  ТОНН УГЛЯ.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857496"/>
            <a:ext cx="4572032" cy="785818"/>
          </a:xfrm>
          <a:prstGeom prst="rect">
            <a:avLst/>
          </a:prstGeom>
          <a:noFill/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СПАД ПРОИЗВОДСТВА 90% К УРОВНЮ ПРОШЛОГО ГОДА.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3857628"/>
            <a:ext cx="4071966" cy="1524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ОБЪЕМ  ГОДОВОГО  РОИЗВОДСТВА ЧЕРЕЗ ПОКАЗАТЕЛЬ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ВАЛОВОГО  НАЦИОНАЛЬНОГО  ПРОДУКТА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077072"/>
            <a:ext cx="4714908" cy="107721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ОПРЕДЕЛЯЕТСЯ КАК СУММА РЫНОЧНЫХ  ЦЕН ВСЕХ ТОВАРОВ И УСЛУГ, СОЗДАННЫХ В ТЕЧЕНИЕ  ГОДА КАК ВНУТРИ СТРАНЫ, ТАК  И ЗА РУБЕЖОМ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Измерители экономической деятельности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500174"/>
            <a:ext cx="4071966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ОБЪЕМ  ГОДОВОГО  РОИЗВОДСТВА ЧЕРЕЗ ПОКАЗАТЕЛЬ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ВАЛОВОГО  НАЦИОНАЛЬНОГО  ПРОДУКТА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1643051"/>
            <a:ext cx="4714908" cy="1077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ОПРЕДЕЛЯЕТСЯ КАК СУММА РЫНОЧНЫХ  ЦЕН ВСЕХ ТОВАРОВ И УСЛУГ, СОЗДАННЫХ В ТЕЧЕНИЕ  ГОДА КАК ВНУТРИ СТРАНЫ, ТАК  И ЗА РУБЕЖОМ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3286124"/>
            <a:ext cx="4071966" cy="214314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ВАЛОВЫЙ ВНУТРЕННИЙ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ПРОДУКТ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3500438"/>
            <a:ext cx="4643470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ОПРЕДЕЛЯЕТСЯ КАК СУММА  РЫНОЧНЫХ ЦЕН ВСЕХ КОНЕЧНЫХ ПРОДУКТОВ, ПРОИЗВЕДЕННЫХ В СТРАНЕ В ТЕЧЕНИЕ ГОДА.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88" y="4681558"/>
            <a:ext cx="2743200" cy="16764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РАЗДЕЛИВ  ВВП НА  КОЛИЧЕСТВО ГРАЖДАН =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ВВП НА ДУШУ НАСЕЛЕНИЯ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5143512"/>
            <a:ext cx="2214578" cy="738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НОМИНАЛЬНЫЙ </a:t>
            </a:r>
            <a:r>
              <a:rPr lang="ru-RU" sz="1400" dirty="0" smtClean="0">
                <a:solidFill>
                  <a:schemeClr val="tx1"/>
                </a:solidFill>
              </a:rPr>
              <a:t>ВВП- ОБЪЕМ В В ТЕКУЩИХ ЦЕНАХ.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5143512"/>
            <a:ext cx="2357454" cy="1169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РЕАЛЬНЫЙ </a:t>
            </a:r>
            <a:r>
              <a:rPr lang="ru-RU" sz="1400" dirty="0" smtClean="0">
                <a:solidFill>
                  <a:schemeClr val="tx1"/>
                </a:solidFill>
              </a:rPr>
              <a:t>ВВП – НЕИЗМЕННЫЕ ЦЕНЫ. ПРИ РАСЧЕТЕ ПОПРАВКА НА УРОВЕНЬ ИНФЛЯЦИИ.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выбора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Важно! Выбирая вариант использования ресурсов мы теряем возможность использовать их по иному назначению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5733256"/>
            <a:ext cx="1879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Ресурс</a:t>
            </a:r>
            <a:endParaRPr lang="ru-RU" sz="4400" dirty="0"/>
          </a:p>
        </p:txBody>
      </p:sp>
      <p:cxnSp>
        <p:nvCxnSpPr>
          <p:cNvPr id="7" name="Прямая со стрелкой 6"/>
          <p:cNvCxnSpPr>
            <a:stCxn id="5" idx="0"/>
          </p:cNvCxnSpPr>
          <p:nvPr/>
        </p:nvCxnSpPr>
        <p:spPr>
          <a:xfrm flipH="1" flipV="1">
            <a:off x="1619672" y="3284984"/>
            <a:ext cx="2739816" cy="24482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5" idx="0"/>
          </p:cNvCxnSpPr>
          <p:nvPr/>
        </p:nvCxnSpPr>
        <p:spPr>
          <a:xfrm flipH="1" flipV="1">
            <a:off x="3491880" y="2852936"/>
            <a:ext cx="867608" cy="28803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355976" y="2996952"/>
            <a:ext cx="1080120" cy="27363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355976" y="3429000"/>
            <a:ext cx="2952328" cy="23042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512648">
            <a:off x="1584129" y="4557945"/>
            <a:ext cx="2559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Варианты использования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 rot="4355943">
            <a:off x="2459648" y="4075912"/>
            <a:ext cx="2559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Варианты использования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 rot="17506503">
            <a:off x="3780018" y="4151146"/>
            <a:ext cx="2559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Варианты использования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 rot="19274154">
            <a:off x="4396042" y="4769203"/>
            <a:ext cx="2559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Варианты использования</a:t>
            </a:r>
            <a:endParaRPr lang="ru-RU" sz="1600" dirty="0"/>
          </a:p>
        </p:txBody>
      </p:sp>
      <p:sp>
        <p:nvSpPr>
          <p:cNvPr id="24" name="Умножение 23"/>
          <p:cNvSpPr/>
          <p:nvPr/>
        </p:nvSpPr>
        <p:spPr>
          <a:xfrm rot="1075151">
            <a:off x="1528386" y="2890370"/>
            <a:ext cx="6581146" cy="2548771"/>
          </a:xfrm>
          <a:prstGeom prst="mathMultiply">
            <a:avLst>
              <a:gd name="adj1" fmla="val 17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4499992" y="1844824"/>
            <a:ext cx="4464496" cy="1296144"/>
          </a:xfrm>
          <a:prstGeom prst="wedgeRectCallout">
            <a:avLst>
              <a:gd name="adj1" fmla="val -43568"/>
              <a:gd name="adj2" fmla="val 1083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Альтернативные издержки, упущенная выгода или</a:t>
            </a:r>
          </a:p>
          <a:p>
            <a:pPr algn="ctr"/>
            <a:r>
              <a:rPr lang="ru-RU" sz="2800" dirty="0" smtClean="0"/>
              <a:t>ЦЕНА ВЫБОРА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ВВП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 подсчете ВВП учитываются:</a:t>
            </a:r>
          </a:p>
          <a:p>
            <a:r>
              <a:rPr lang="ru-RU" sz="2400" dirty="0" smtClean="0"/>
              <a:t>1.рыночная стоимость товаров и услуг</a:t>
            </a:r>
          </a:p>
          <a:p>
            <a:r>
              <a:rPr lang="ru-RU" sz="2400" dirty="0" smtClean="0"/>
              <a:t>2.стоимость конечных товаров и услуг</a:t>
            </a:r>
          </a:p>
          <a:p>
            <a:r>
              <a:rPr lang="ru-RU" sz="2400" dirty="0" smtClean="0"/>
              <a:t>3.стоимость товаров и услуг, произведенных в стране</a:t>
            </a:r>
          </a:p>
          <a:p>
            <a:r>
              <a:rPr lang="ru-RU" sz="2400" dirty="0" smtClean="0"/>
              <a:t>4.стоимость товаров и услуг данного года</a:t>
            </a:r>
          </a:p>
          <a:p>
            <a:r>
              <a:rPr lang="ru-RU" sz="2400" dirty="0" smtClean="0"/>
              <a:t>5.стоимость материального производства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При подсчете ВВП не учитываются:</a:t>
            </a:r>
          </a:p>
          <a:p>
            <a:r>
              <a:rPr lang="ru-RU" sz="2400" dirty="0" smtClean="0"/>
              <a:t>1. нерыночные отношения: трансферты, работа на себя</a:t>
            </a:r>
          </a:p>
          <a:p>
            <a:r>
              <a:rPr lang="ru-RU" sz="2400" dirty="0" smtClean="0"/>
              <a:t>2. стоимость промежуточных товаров и услуг</a:t>
            </a:r>
          </a:p>
          <a:p>
            <a:r>
              <a:rPr lang="ru-RU" sz="2400" dirty="0" smtClean="0"/>
              <a:t>3. доходы, полученные за пределами страны</a:t>
            </a:r>
          </a:p>
          <a:p>
            <a:r>
              <a:rPr lang="ru-RU" sz="2400" dirty="0" smtClean="0"/>
              <a:t>4. стоимость товаров и услуг прошлых лет</a:t>
            </a:r>
          </a:p>
          <a:p>
            <a:r>
              <a:rPr lang="ru-RU" sz="2400" dirty="0" smtClean="0"/>
              <a:t>5. финансовые потоки: покупка акций, облигаций.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липарт Деревья, Группы Деревьев, Погибшие Деревья - Tree &quot; Скачать шаблоны Photoshop и рамки, векторный клипарт и растровый на"/>
          <p:cNvPicPr>
            <a:picLocks noChangeAspect="1" noChangeArrowheads="1"/>
          </p:cNvPicPr>
          <p:nvPr/>
        </p:nvPicPr>
        <p:blipFill>
          <a:blip r:embed="rId2" cstate="print"/>
          <a:srcRect t="77848" r="37693"/>
          <a:stretch>
            <a:fillRect/>
          </a:stretch>
        </p:blipFill>
        <p:spPr bwMode="auto">
          <a:xfrm flipH="1">
            <a:off x="3059832" y="2613793"/>
            <a:ext cx="5256584" cy="1463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059832" y="4005064"/>
            <a:ext cx="5184576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Блок-схема: документ 10"/>
          <p:cNvSpPr/>
          <p:nvPr/>
        </p:nvSpPr>
        <p:spPr>
          <a:xfrm>
            <a:off x="5868144" y="4077072"/>
            <a:ext cx="1584176" cy="1296144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84168" y="4365104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нефть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1844824"/>
            <a:ext cx="275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Рекреационные ресурсы</a:t>
            </a:r>
            <a:endParaRPr lang="ru-RU" dirty="0"/>
          </a:p>
        </p:txBody>
      </p:sp>
      <p:pic>
        <p:nvPicPr>
          <p:cNvPr id="1028" name="Picture 4" descr="Дом силуэты - Стоковое векторное изображение DeCe11 #91105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73079" r="33851"/>
          <a:stretch>
            <a:fillRect/>
          </a:stretch>
        </p:blipFill>
        <p:spPr bwMode="auto">
          <a:xfrm>
            <a:off x="3203848" y="2962831"/>
            <a:ext cx="3312368" cy="1011038"/>
          </a:xfrm>
          <a:prstGeom prst="rect">
            <a:avLst/>
          </a:prstGeom>
          <a:noFill/>
        </p:spPr>
      </p:pic>
      <p:pic>
        <p:nvPicPr>
          <p:cNvPr id="1030" name="Picture 6" descr="вектор черный завод набор иконок на белом Клипарты, векторы, и Набор Иллюстраций Без Оплаты Отчислений. Image 22026135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547" t="62999" r="26933"/>
          <a:stretch>
            <a:fillRect/>
          </a:stretch>
        </p:blipFill>
        <p:spPr bwMode="auto">
          <a:xfrm>
            <a:off x="5652120" y="2204864"/>
            <a:ext cx="1728192" cy="2102517"/>
          </a:xfrm>
          <a:prstGeom prst="rect">
            <a:avLst/>
          </a:prstGeom>
          <a:noFill/>
        </p:spPr>
      </p:pic>
      <p:sp>
        <p:nvSpPr>
          <p:cNvPr id="15" name="Умножение 14"/>
          <p:cNvSpPr/>
          <p:nvPr/>
        </p:nvSpPr>
        <p:spPr>
          <a:xfrm>
            <a:off x="5437113" y="3789040"/>
            <a:ext cx="2591271" cy="1819704"/>
          </a:xfrm>
          <a:prstGeom prst="mathMultiply">
            <a:avLst>
              <a:gd name="adj1" fmla="val 17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3491880" y="1124744"/>
            <a:ext cx="2591271" cy="1819704"/>
          </a:xfrm>
          <a:prstGeom prst="mathMultiply">
            <a:avLst>
              <a:gd name="adj1" fmla="val 17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/>
              <a:t>Экономические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Понятие «экономическая система»</a:t>
            </a:r>
          </a:p>
          <a:p>
            <a:pPr marL="514350" indent="-514350">
              <a:buAutoNum type="arabicPeriod"/>
            </a:pPr>
            <a:r>
              <a:rPr lang="ru-RU" dirty="0" smtClean="0"/>
              <a:t>Сравнительная характеристика трех основных экономических систем</a:t>
            </a:r>
          </a:p>
          <a:p>
            <a:pPr marL="514350" indent="-514350">
              <a:buAutoNum type="arabicPeriod"/>
            </a:pPr>
            <a:r>
              <a:rPr lang="ru-RU" dirty="0" smtClean="0"/>
              <a:t>Специфика смешанной экономической системы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Понятие «экономическая система»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9144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Это форма организации хозяйственной жизни общества, которая имеет особенные способы хозяйствования и отношения к собственности на факторы производства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470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Сравнительная характеристика трех основных экономических систем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4704"/>
          <a:ext cx="9144000" cy="5976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680"/>
                <a:gridCol w="2448272"/>
                <a:gridCol w="2304256"/>
                <a:gridCol w="269979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Линия сравнения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Традиционная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Рыночная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Командная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</a:t>
                      </a:r>
                      <a:r>
                        <a:rPr lang="ru-RU" sz="1400" baseline="0" dirty="0" smtClean="0"/>
                        <a:t> решаются главные экономические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Что, как, для кого производить</a:t>
                      </a:r>
                      <a:r>
                        <a:rPr lang="ru-RU" sz="1400" baseline="0" dirty="0" smtClean="0"/>
                        <a:t> решают на основе обычаев и традиций.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Что, как, для кого производить</a:t>
                      </a:r>
                      <a:r>
                        <a:rPr lang="ru-RU" sz="1400" baseline="0" dirty="0" smtClean="0"/>
                        <a:t> определяют основные рыночные законы: спроса и предложения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Что, как, для кого производить</a:t>
                      </a:r>
                      <a:r>
                        <a:rPr lang="ru-RU" sz="1400" baseline="0" dirty="0" smtClean="0"/>
                        <a:t> определяет государство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Виды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Факторы</a:t>
                      </a:r>
                      <a:r>
                        <a:rPr lang="ru-RU" sz="1400" baseline="0" dirty="0" smtClean="0"/>
                        <a:t> производства находятся в общественной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Частная собственность на средства  производства, защищенная законом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собственность на средства производства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Степень экономической свободы человека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Ограничена традициями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Экономическая свобода является основой</a:t>
                      </a:r>
                      <a:r>
                        <a:rPr lang="ru-RU" sz="1400" baseline="0" dirty="0" smtClean="0"/>
                        <a:t> капитализма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Ограничена государством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Плюсы системы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Автономность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Эффективное распределение ресурсов.</a:t>
                      </a:r>
                    </a:p>
                    <a:p>
                      <a:r>
                        <a:rPr lang="ru-RU" sz="1400" dirty="0" smtClean="0"/>
                        <a:t>Высокое качество и разнообразие продукции обеспечивается конкуренцией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Супер-</a:t>
                      </a:r>
                      <a:r>
                        <a:rPr lang="ru-RU" sz="1400" baseline="0" dirty="0" smtClean="0"/>
                        <a:t>эффективная в период социальных потрясений. </a:t>
                      </a:r>
                    </a:p>
                    <a:p>
                      <a:r>
                        <a:rPr lang="ru-RU" sz="1400" baseline="0" dirty="0" smtClean="0"/>
                        <a:t>Высокие социальные гарантии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6237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Минусы системы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Удовлетворяются самые насущные потребности.</a:t>
                      </a:r>
                    </a:p>
                    <a:p>
                      <a:r>
                        <a:rPr lang="ru-RU" sz="1400" dirty="0" smtClean="0"/>
                        <a:t>Методы</a:t>
                      </a:r>
                      <a:r>
                        <a:rPr lang="ru-RU" sz="1400" baseline="0" dirty="0" smtClean="0"/>
                        <a:t> хозяйствования не меняются столетиями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Усиливает</a:t>
                      </a:r>
                      <a:r>
                        <a:rPr lang="ru-RU" sz="1400" baseline="0" dirty="0" smtClean="0"/>
                        <a:t> социальную дифференциацию общества</a:t>
                      </a:r>
                    </a:p>
                    <a:p>
                      <a:r>
                        <a:rPr lang="ru-RU" sz="1400" baseline="0" dirty="0" smtClean="0"/>
                        <a:t>Порождает экономические кризисы, безработицу.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Экстенсивный</a:t>
                      </a:r>
                      <a:r>
                        <a:rPr lang="ru-RU" sz="1400" baseline="0" dirty="0" smtClean="0"/>
                        <a:t> способ хозяйствования.</a:t>
                      </a:r>
                    </a:p>
                    <a:p>
                      <a:r>
                        <a:rPr lang="ru-RU" sz="1400" baseline="0" dirty="0" smtClean="0"/>
                        <a:t>Низкое качество экономических благ</a:t>
                      </a:r>
                    </a:p>
                    <a:p>
                      <a:r>
                        <a:rPr lang="ru-RU" sz="1400" baseline="0" dirty="0" smtClean="0"/>
                        <a:t>Дефицит</a:t>
                      </a:r>
                    </a:p>
                    <a:p>
                      <a:r>
                        <a:rPr lang="ru-RU" sz="1400" baseline="0" dirty="0" smtClean="0"/>
                        <a:t>Возникновение «черных» рынков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39952" y="1124744"/>
            <a:ext cx="2304256" cy="561662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124744"/>
            <a:ext cx="2699792" cy="561662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124744"/>
            <a:ext cx="2448272" cy="561662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5010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Специфика смешанной экономической системы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52736"/>
          <a:ext cx="914400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3768"/>
                <a:gridCol w="3168352"/>
                <a:gridCol w="34918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Рыночные элементы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Элементы государственного регулирования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Как</a:t>
                      </a:r>
                      <a:r>
                        <a:rPr lang="ru-RU" sz="1800" baseline="0" dirty="0" smtClean="0"/>
                        <a:t> решаются главные экономические вопросы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Что, как, для кого производить определяет рынок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Отвечает за производство общественных благ, т.е. общедоступных</a:t>
                      </a:r>
                      <a:r>
                        <a:rPr lang="ru-RU" baseline="0" dirty="0" smtClean="0"/>
                        <a:t> и бесплатных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Виды собственности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Частная (преимущественно), муниципальная, государственная (ограниченная)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Степень экономической свободы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Экономическая свобода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Государство с помощью закона гарантирует экономическую свободу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Плюсы и минусы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Сохраняется социальная дифференциация</a:t>
                      </a:r>
                      <a:r>
                        <a:rPr lang="ru-RU" baseline="0" dirty="0" smtClean="0"/>
                        <a:t> и происходят кризисы, 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Государство</a:t>
                      </a:r>
                      <a:r>
                        <a:rPr lang="ru-RU" baseline="0" dirty="0" smtClean="0"/>
                        <a:t> проводит активную социальную политику, с целью компенсации последствий рыночных механизмов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 rot="16200000">
            <a:off x="4824028" y="4833156"/>
            <a:ext cx="1224136" cy="5760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nstantia" pitchFamily="18" charset="0"/>
              </a:rPr>
              <a:t>Понятие экономики</a:t>
            </a:r>
            <a:br>
              <a:rPr lang="ru-RU" dirty="0" smtClean="0">
                <a:latin typeface="Constantia" pitchFamily="18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80728"/>
          <a:ext cx="91440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Как науки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Как сферы общества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Наука о хозяйстве,  отношениях между  людьми  в процессе производства и закономерностях хозяйственных процессов.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Хозяйственная система, обеспечивающая  удовлетворение потребностей  людей путем создания экономических благ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725144"/>
          <a:ext cx="914400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Макроэкономика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Микроэкономика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Мировая экономика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Предметом  являются  проблемы безработицы,  бедности, экономического роста, роли государства  в регулировании  экономики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Предметом являются отношения между отдельными  потребителями,  фирмами.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Предметом являются экономические связи между государствами 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2267744" y="4149080"/>
            <a:ext cx="51125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95736" y="4149080"/>
            <a:ext cx="180020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403648" y="4149080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979160"/>
          <a:ext cx="91440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Как науки</a:t>
                      </a:r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Как сферы общества</a:t>
                      </a:r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Наука о хозяйстве,  отношениях между  людьми  в процессе производства и закономерностях хозяйственных процессов.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Хозяйственная система, обеспечивающая  удовлетворение потребностей  людей путем создания экономических благ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в экономике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Понятие «рынок»</a:t>
            </a:r>
          </a:p>
          <a:p>
            <a:pPr marL="514350" indent="-514350">
              <a:buAutoNum type="arabicPeriod"/>
            </a:pPr>
            <a:r>
              <a:rPr lang="ru-RU" dirty="0" smtClean="0"/>
              <a:t>Функции рынка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Условия для функционирования рынка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Виды рынков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Спрос и закон спроса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Неценовые факторы влияющие на спрос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Предложение и закон предложения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Неценовые факторы влияющие на предложение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Формирование рыночной цены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Как работает реальный рынок?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«рынок»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993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Форма функционирования экономики, при которой обеспечивается взаимодействие производства и потребления через обмен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рынка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844824"/>
          <a:ext cx="9144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Информационная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Стимулирующая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Регулирующая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Санирующая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3968" y="3573016"/>
            <a:ext cx="2993705" cy="461665"/>
          </a:xfrm>
          <a:prstGeom prst="wedgeRectCallout">
            <a:avLst>
              <a:gd name="adj1" fmla="val -20833"/>
              <a:gd name="adj2" fmla="val -3472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Что? Как? Для кого?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869160"/>
            <a:ext cx="3929090" cy="1569660"/>
          </a:xfrm>
          <a:prstGeom prst="wedgeRectCallout">
            <a:avLst>
              <a:gd name="adj1" fmla="val 20008"/>
              <a:gd name="adj2" fmla="val -2171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Побуждает создавать товары с наименьшими затратами за счет внедрения нововведений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3" y="2780928"/>
            <a:ext cx="4043155" cy="1938992"/>
          </a:xfrm>
          <a:prstGeom prst="wedgeRectCallout">
            <a:avLst>
              <a:gd name="adj1" fmla="val -19724"/>
              <a:gd name="adj2" fmla="val -810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Субъекты через рыночные инструменты получают информацию о количестве, качестве, ассортименте товаров</a:t>
            </a:r>
            <a:endParaRPr lang="ru-RU" sz="24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929158" y="4509120"/>
            <a:ext cx="4035330" cy="1938992"/>
          </a:xfrm>
          <a:prstGeom prst="wedgeRectCallout">
            <a:avLst>
              <a:gd name="adj1" fmla="val 16489"/>
              <a:gd name="adj2" fmla="val -1672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Очищает производство от экономически слабых, хозяйственных единиц, поощряя развитие эффективных фирм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Условия для функционирования рынка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9144000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/>
              <a:t>Общественное разделение труда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/>
              <a:t>Частная собственность на средства производства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/>
              <a:t>Конкуренция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/>
              <a:t>Свободное ценообразование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рынков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18"/>
          <a:ext cx="9144000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5896"/>
                <a:gridCol w="55081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 ТОЧКИ ЗРЕНИЯ ЗАКОНОДАТЕЛЬСТВА</a:t>
                      </a:r>
                      <a:endParaRPr lang="ru-RU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Легальный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Нелегальный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 ОБЪЕКТАМ</a:t>
                      </a:r>
                      <a:endParaRPr lang="ru-RU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Потребительских товаров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Средств производства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Рабочей</a:t>
                      </a:r>
                      <a:r>
                        <a:rPr lang="ru-RU" sz="2400" baseline="0" dirty="0" smtClean="0"/>
                        <a:t> силы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baseline="0" dirty="0" smtClean="0"/>
                        <a:t>Инвестиций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baseline="0" dirty="0" smtClean="0"/>
                        <a:t>Иностранных валют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baseline="0" dirty="0" smtClean="0"/>
                        <a:t>Ценных бумаг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baseline="0" dirty="0" smtClean="0"/>
                        <a:t>Инноваций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baseline="0" dirty="0" smtClean="0"/>
                        <a:t>Информации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 ПРОСТРАНСТВЕННОМУ ПРИЗНАКУ</a:t>
                      </a:r>
                      <a:endParaRPr lang="ru-RU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Мировой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Региональный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Национальный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Местный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 ТИПУ КОНКУРЕНЦИИ</a:t>
                      </a:r>
                      <a:endParaRPr lang="ru-RU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Чистая конкуренция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Несовершенная конкуренция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1805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dirty="0" smtClean="0">
                <a:solidFill>
                  <a:prstClr val="black"/>
                </a:solidFill>
                <a:ea typeface="+mn-ea"/>
                <a:cs typeface="+mn-cs"/>
              </a:rPr>
              <a:t>По типу конкуренции</a:t>
            </a:r>
            <a:endParaRPr lang="ru-RU" sz="7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80728"/>
          <a:ext cx="9144000" cy="505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2383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ХАРАКТЕРНЫЕ ПРИЗНАКИ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СОВЕРШЕННАЯ КОНКУРЕНЦИЯ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МОНОПОЛИСТИЧЕСКАЯ КОНКУРЕНЦИЯ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ОЛИГОПОЛИЯ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МОНОПОЛИЯ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ФИРМ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Очень много</a:t>
                      </a:r>
                      <a:endParaRPr lang="ru-RU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Много</a:t>
                      </a:r>
                      <a:endParaRPr lang="ru-RU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Несколько</a:t>
                      </a:r>
                      <a:endParaRPr lang="ru-RU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Одна </a:t>
                      </a:r>
                      <a:endParaRPr lang="ru-RU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ПРОДУКТА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Однородный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Разнородный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Редкий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Уникальный 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КОНТРОЛЬ НАД ЦЕНАМИ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Отсутствует</a:t>
                      </a:r>
                      <a:endParaRPr lang="ru-RU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Частичный</a:t>
                      </a:r>
                      <a:endParaRPr lang="ru-RU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Большой </a:t>
                      </a:r>
                      <a:endParaRPr lang="ru-RU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Значительный</a:t>
                      </a:r>
                      <a:endParaRPr lang="ru-RU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УСЛОВИЯ</a:t>
                      </a:r>
                      <a:r>
                        <a:rPr lang="ru-RU" sz="1400" baseline="0" dirty="0" smtClean="0"/>
                        <a:t> ВСТУПЛЕНИЯ В ОТРАСЛЬ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Очень легко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Легко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Существуют препятствия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Блокировано 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ЭФФЕКТИВНОСТЬ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Эталон эффективности</a:t>
                      </a:r>
                      <a:endParaRPr lang="ru-RU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Эффективный</a:t>
                      </a:r>
                      <a:endParaRPr lang="ru-RU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малоэффективный</a:t>
                      </a:r>
                      <a:endParaRPr lang="ru-RU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Неэффективный</a:t>
                      </a:r>
                      <a:endParaRPr lang="ru-RU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ПРИМЕР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Фондовый рынок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Производители автомобилей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Рынок сырья: рынок алюминия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Государственные монополии: ВПК,</a:t>
                      </a:r>
                      <a:r>
                        <a:rPr lang="ru-RU" sz="1800" baseline="0" dirty="0" smtClean="0"/>
                        <a:t> ЖД транспорт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35896" y="980728"/>
            <a:ext cx="1872208" cy="504056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980728"/>
            <a:ext cx="1800200" cy="504056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980728"/>
            <a:ext cx="1835696" cy="504056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Спрос</a:t>
            </a:r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107504" y="1124744"/>
            <a:ext cx="8786874" cy="1785950"/>
          </a:xfrm>
          <a:prstGeom prst="wedgeRectCallout">
            <a:avLst>
              <a:gd name="adj1" fmla="val -6960"/>
              <a:gd name="adj2" fmla="val -669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КОЛИЧЕСТВО ТОВАРА, КОТОРОЕ ПОКУПАТЕЛИ ЖЕЛАЮТ И </a:t>
            </a:r>
            <a:r>
              <a:rPr lang="ru-RU" sz="2000" u="sng" dirty="0" smtClean="0"/>
              <a:t>МОГУТ</a:t>
            </a:r>
            <a:r>
              <a:rPr lang="ru-RU" sz="2000" dirty="0" smtClean="0"/>
              <a:t> ПРИОБРЕСТИ ПО ОПРЕДЕЛЕННОЙ ЦЕНЕ ЗА ОПРЕДЕЛЕННОЕ ВРЕМЯ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ЗАКОН:  СПРОС НАХОДИТСЯ В ОБРАТНОЙ ЗАВИСИМОСТИ ОТ ЦЕНЫ</a:t>
            </a:r>
            <a:endParaRPr lang="ru-RU" sz="2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-714412" y="4786322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596" y="6072206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903514" y="3690257"/>
            <a:ext cx="2775857" cy="2264229"/>
          </a:xfrm>
          <a:custGeom>
            <a:avLst/>
            <a:gdLst>
              <a:gd name="connsiteX0" fmla="*/ 2775857 w 2775857"/>
              <a:gd name="connsiteY0" fmla="*/ 2264229 h 2264229"/>
              <a:gd name="connsiteX1" fmla="*/ 1730829 w 2775857"/>
              <a:gd name="connsiteY1" fmla="*/ 2188029 h 2264229"/>
              <a:gd name="connsiteX2" fmla="*/ 783772 w 2775857"/>
              <a:gd name="connsiteY2" fmla="*/ 1850572 h 2264229"/>
              <a:gd name="connsiteX3" fmla="*/ 239486 w 2775857"/>
              <a:gd name="connsiteY3" fmla="*/ 1219200 h 2264229"/>
              <a:gd name="connsiteX4" fmla="*/ 0 w 2775857"/>
              <a:gd name="connsiteY4" fmla="*/ 0 h 22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857" h="2264229">
                <a:moveTo>
                  <a:pt x="2775857" y="2264229"/>
                </a:moveTo>
                <a:cubicBezTo>
                  <a:pt x="2419350" y="2260600"/>
                  <a:pt x="2062843" y="2256972"/>
                  <a:pt x="1730829" y="2188029"/>
                </a:cubicBezTo>
                <a:cubicBezTo>
                  <a:pt x="1398815" y="2119086"/>
                  <a:pt x="1032329" y="2012043"/>
                  <a:pt x="783772" y="1850572"/>
                </a:cubicBezTo>
                <a:cubicBezTo>
                  <a:pt x="535215" y="1689101"/>
                  <a:pt x="370115" y="1527629"/>
                  <a:pt x="239486" y="1219200"/>
                </a:cubicBezTo>
                <a:cubicBezTo>
                  <a:pt x="108857" y="910771"/>
                  <a:pt x="54428" y="455385"/>
                  <a:pt x="0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86050" y="6143644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ОБЪЕМ СПРОСА</a:t>
            </a:r>
            <a:r>
              <a:rPr lang="en-US" dirty="0" smtClean="0"/>
              <a:t> Q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79591" y="4237186"/>
            <a:ext cx="169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ЦЕНА ТОВАРА </a:t>
            </a:r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857488" y="3214686"/>
            <a:ext cx="6000792" cy="1357322"/>
          </a:xfrm>
          <a:prstGeom prst="wedgeRectCallout">
            <a:avLst>
              <a:gd name="adj1" fmla="val -71626"/>
              <a:gd name="adj2" fmla="val 785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Степень изменения спроса под влиянием внешних и внутренних факторов называется ЭЛАСТИЧНОСТЬЮ СПРОСА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6050" y="6202940"/>
            <a:ext cx="226869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ОБЪЕМ СПРОСА</a:t>
            </a:r>
            <a:r>
              <a:rPr lang="en-US" dirty="0" smtClean="0"/>
              <a:t> Q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Неценовые факторы влияющие на спрос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7281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Constantia" pitchFamily="18" charset="0"/>
              </a:rPr>
              <a:t>Доходы потребителей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Constantia" pitchFamily="18" charset="0"/>
              </a:rPr>
              <a:t>Вкус и мода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Constantia" pitchFamily="18" charset="0"/>
              </a:rPr>
              <a:t>Количество потребителей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Constantia" pitchFamily="18" charset="0"/>
              </a:rPr>
              <a:t>Цена заменителей</a:t>
            </a:r>
            <a:endParaRPr lang="ru-RU" sz="3600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499992" y="4077072"/>
            <a:ext cx="4499992" cy="2677656"/>
          </a:xfrm>
          <a:prstGeom prst="wedgeRectCallout">
            <a:avLst>
              <a:gd name="adj1" fmla="val -43265"/>
              <a:gd name="adj2" fmla="val -716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факторы, влияющие на величину спроса, и не связанные с ценой товара. При изменении неценовых факторов изменяется величина спроса при заданных величинах цены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Предложение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-714412" y="4786322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596" y="6072206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86050" y="6143644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ОБЪЕМ СПРОСА</a:t>
            </a:r>
            <a:r>
              <a:rPr lang="en-US" dirty="0" smtClean="0"/>
              <a:t> Q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79591" y="4237186"/>
            <a:ext cx="169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ЦЕНА ТОВАРА </a:t>
            </a:r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07504" y="1196752"/>
            <a:ext cx="8786874" cy="1785950"/>
          </a:xfrm>
          <a:prstGeom prst="wedgeRectCallout">
            <a:avLst>
              <a:gd name="adj1" fmla="val -15530"/>
              <a:gd name="adj2" fmla="val -7295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КОЛИЧЕСТВО ТОВАРА, КОТОРОЕ ПРОИЗВОДИТЕЛИ ГОТОВЫ ПРОДАТЬ ПО ОПРЕДЕЛЕННОЙ ЦЕНЕ ЗА ОПРЕДЕЛЕННОЕ ВРЕМЯ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ЗАКОН:  ПРЕДЛОЖЕНИЕ НАХОДИТСЯ В ПРЯМОЙ ЗАВИСИМОСТИ ОТ ЦЕНЫ</a:t>
            </a:r>
            <a:endParaRPr lang="ru-RU" sz="2000" dirty="0"/>
          </a:p>
        </p:txBody>
      </p:sp>
      <p:sp>
        <p:nvSpPr>
          <p:cNvPr id="22" name="Полилиния 21"/>
          <p:cNvSpPr/>
          <p:nvPr/>
        </p:nvSpPr>
        <p:spPr>
          <a:xfrm>
            <a:off x="881743" y="3831771"/>
            <a:ext cx="2547257" cy="2111829"/>
          </a:xfrm>
          <a:custGeom>
            <a:avLst/>
            <a:gdLst>
              <a:gd name="connsiteX0" fmla="*/ 0 w 2547257"/>
              <a:gd name="connsiteY0" fmla="*/ 2111829 h 2111829"/>
              <a:gd name="connsiteX1" fmla="*/ 413657 w 2547257"/>
              <a:gd name="connsiteY1" fmla="*/ 2100943 h 2111829"/>
              <a:gd name="connsiteX2" fmla="*/ 957943 w 2547257"/>
              <a:gd name="connsiteY2" fmla="*/ 2046515 h 2111829"/>
              <a:gd name="connsiteX3" fmla="*/ 1426028 w 2547257"/>
              <a:gd name="connsiteY3" fmla="*/ 1915886 h 2111829"/>
              <a:gd name="connsiteX4" fmla="*/ 1948543 w 2547257"/>
              <a:gd name="connsiteY4" fmla="*/ 1589315 h 2111829"/>
              <a:gd name="connsiteX5" fmla="*/ 2318657 w 2547257"/>
              <a:gd name="connsiteY5" fmla="*/ 1164772 h 2111829"/>
              <a:gd name="connsiteX6" fmla="*/ 2471057 w 2547257"/>
              <a:gd name="connsiteY6" fmla="*/ 827315 h 2111829"/>
              <a:gd name="connsiteX7" fmla="*/ 2536371 w 2547257"/>
              <a:gd name="connsiteY7" fmla="*/ 174172 h 2111829"/>
              <a:gd name="connsiteX8" fmla="*/ 2536371 w 2547257"/>
              <a:gd name="connsiteY8" fmla="*/ 0 h 211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257" h="2111829">
                <a:moveTo>
                  <a:pt x="0" y="2111829"/>
                </a:moveTo>
                <a:cubicBezTo>
                  <a:pt x="127000" y="2111829"/>
                  <a:pt x="254000" y="2111829"/>
                  <a:pt x="413657" y="2100943"/>
                </a:cubicBezTo>
                <a:cubicBezTo>
                  <a:pt x="573314" y="2090057"/>
                  <a:pt x="789214" y="2077358"/>
                  <a:pt x="957943" y="2046515"/>
                </a:cubicBezTo>
                <a:cubicBezTo>
                  <a:pt x="1126672" y="2015672"/>
                  <a:pt x="1260928" y="1992086"/>
                  <a:pt x="1426028" y="1915886"/>
                </a:cubicBezTo>
                <a:cubicBezTo>
                  <a:pt x="1591128" y="1839686"/>
                  <a:pt x="1799772" y="1714501"/>
                  <a:pt x="1948543" y="1589315"/>
                </a:cubicBezTo>
                <a:cubicBezTo>
                  <a:pt x="2097314" y="1464129"/>
                  <a:pt x="2231571" y="1291772"/>
                  <a:pt x="2318657" y="1164772"/>
                </a:cubicBezTo>
                <a:cubicBezTo>
                  <a:pt x="2405743" y="1037772"/>
                  <a:pt x="2434771" y="992415"/>
                  <a:pt x="2471057" y="827315"/>
                </a:cubicBezTo>
                <a:cubicBezTo>
                  <a:pt x="2507343" y="662215"/>
                  <a:pt x="2525485" y="312058"/>
                  <a:pt x="2536371" y="174172"/>
                </a:cubicBezTo>
                <a:cubicBezTo>
                  <a:pt x="2547257" y="36286"/>
                  <a:pt x="2541814" y="18143"/>
                  <a:pt x="2536371" y="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786050" y="6202940"/>
            <a:ext cx="269689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ОБЪЕМ ПРЕДЛОЖЕНИЯ</a:t>
            </a:r>
            <a:r>
              <a:rPr lang="en-US" dirty="0" smtClean="0"/>
              <a:t> Q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Неценовые факторы влияющие на предложение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7281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Constantia" pitchFamily="18" charset="0"/>
              </a:rPr>
              <a:t>Уровень технологии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Constantia" pitchFamily="18" charset="0"/>
              </a:rPr>
              <a:t>Цены ресурсов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Constantia" pitchFamily="18" charset="0"/>
              </a:rPr>
              <a:t>Величина налогов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Constantia" pitchFamily="18" charset="0"/>
              </a:rPr>
              <a:t>Количество производителей</a:t>
            </a:r>
            <a:endParaRPr lang="ru-RU" sz="4800" dirty="0">
              <a:latin typeface="Constantia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499992" y="4077072"/>
            <a:ext cx="4499992" cy="2677656"/>
          </a:xfrm>
          <a:prstGeom prst="wedgeRectCallout">
            <a:avLst>
              <a:gd name="adj1" fmla="val -71553"/>
              <a:gd name="adj2" fmla="val -522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факторы, влияющие на величину предложения, и не связанные с ценой товара. При изменении неценовых факторов изменяется величина предложения при заданных величинах цены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nstantia" pitchFamily="18" charset="0"/>
              </a:rPr>
              <a:t>Понятия «благо», «факторы производства»</a:t>
            </a:r>
            <a:br>
              <a:rPr lang="ru-RU" dirty="0" smtClean="0"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3200" dirty="0" smtClean="0"/>
              <a:t>Благо – средство, для удовлетворения человеческих нужд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356992"/>
          <a:ext cx="9144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Свободное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Экономическое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Доступны в объеме большем, чем потребности в</a:t>
                      </a:r>
                      <a:r>
                        <a:rPr lang="ru-RU" sz="2400" baseline="0" dirty="0" smtClean="0"/>
                        <a:t> них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 algn="l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Недостаточны для удовлетворения потребностей</a:t>
                      </a:r>
                    </a:p>
                    <a:p>
                      <a:pPr marL="514350" indent="-514350" algn="l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Производятся, путем затраты других ресурсов</a:t>
                      </a:r>
                    </a:p>
                    <a:p>
                      <a:pPr marL="514350" indent="-514350" algn="l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Требуют распределения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>
            <a:stCxn id="4" idx="2"/>
          </p:cNvCxnSpPr>
          <p:nvPr/>
        </p:nvCxnSpPr>
        <p:spPr>
          <a:xfrm flipH="1">
            <a:off x="2267744" y="2634010"/>
            <a:ext cx="2304256" cy="722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>
            <a:off x="4572000" y="2634010"/>
            <a:ext cx="2304256" cy="722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 smtClean="0"/>
              <a:t>Формирование рыночной цены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124744"/>
          <a:ext cx="8568952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3200"/>
                <a:gridCol w="58357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Затоваривание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 постоянном уровне цены предлагается больший объем  товара, чем требуется покупателям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Равновесная цена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Цена, которая позволяет продать весь товар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Дефицит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 постоянном уровне цены покупатели готовы купить больше товара, чем предлагают продавцы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/>
              <a:t>Формирование рыночной цены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784992" y="1628800"/>
            <a:ext cx="42592" cy="46585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428596" y="6071779"/>
            <a:ext cx="7931304" cy="4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1043608" y="1556792"/>
            <a:ext cx="5328592" cy="4248471"/>
          </a:xfrm>
          <a:custGeom>
            <a:avLst/>
            <a:gdLst>
              <a:gd name="connsiteX0" fmla="*/ 0 w 2547257"/>
              <a:gd name="connsiteY0" fmla="*/ 2111829 h 2111829"/>
              <a:gd name="connsiteX1" fmla="*/ 413657 w 2547257"/>
              <a:gd name="connsiteY1" fmla="*/ 2100943 h 2111829"/>
              <a:gd name="connsiteX2" fmla="*/ 957943 w 2547257"/>
              <a:gd name="connsiteY2" fmla="*/ 2046515 h 2111829"/>
              <a:gd name="connsiteX3" fmla="*/ 1426028 w 2547257"/>
              <a:gd name="connsiteY3" fmla="*/ 1915886 h 2111829"/>
              <a:gd name="connsiteX4" fmla="*/ 1948543 w 2547257"/>
              <a:gd name="connsiteY4" fmla="*/ 1589315 h 2111829"/>
              <a:gd name="connsiteX5" fmla="*/ 2318657 w 2547257"/>
              <a:gd name="connsiteY5" fmla="*/ 1164772 h 2111829"/>
              <a:gd name="connsiteX6" fmla="*/ 2471057 w 2547257"/>
              <a:gd name="connsiteY6" fmla="*/ 827315 h 2111829"/>
              <a:gd name="connsiteX7" fmla="*/ 2536371 w 2547257"/>
              <a:gd name="connsiteY7" fmla="*/ 174172 h 2111829"/>
              <a:gd name="connsiteX8" fmla="*/ 2536371 w 2547257"/>
              <a:gd name="connsiteY8" fmla="*/ 0 h 211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257" h="2111829">
                <a:moveTo>
                  <a:pt x="0" y="2111829"/>
                </a:moveTo>
                <a:cubicBezTo>
                  <a:pt x="127000" y="2111829"/>
                  <a:pt x="254000" y="2111829"/>
                  <a:pt x="413657" y="2100943"/>
                </a:cubicBezTo>
                <a:cubicBezTo>
                  <a:pt x="573314" y="2090057"/>
                  <a:pt x="789214" y="2077358"/>
                  <a:pt x="957943" y="2046515"/>
                </a:cubicBezTo>
                <a:cubicBezTo>
                  <a:pt x="1126672" y="2015672"/>
                  <a:pt x="1260928" y="1992086"/>
                  <a:pt x="1426028" y="1915886"/>
                </a:cubicBezTo>
                <a:cubicBezTo>
                  <a:pt x="1591128" y="1839686"/>
                  <a:pt x="1799772" y="1714501"/>
                  <a:pt x="1948543" y="1589315"/>
                </a:cubicBezTo>
                <a:cubicBezTo>
                  <a:pt x="2097314" y="1464129"/>
                  <a:pt x="2231571" y="1291772"/>
                  <a:pt x="2318657" y="1164772"/>
                </a:cubicBezTo>
                <a:cubicBezTo>
                  <a:pt x="2405743" y="1037772"/>
                  <a:pt x="2434771" y="992415"/>
                  <a:pt x="2471057" y="827315"/>
                </a:cubicBezTo>
                <a:cubicBezTo>
                  <a:pt x="2507343" y="662215"/>
                  <a:pt x="2525485" y="312058"/>
                  <a:pt x="2536371" y="174172"/>
                </a:cubicBezTo>
                <a:cubicBezTo>
                  <a:pt x="2547257" y="36286"/>
                  <a:pt x="2541814" y="18143"/>
                  <a:pt x="2536371" y="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907704" y="1628800"/>
            <a:ext cx="6192688" cy="4104456"/>
          </a:xfrm>
          <a:custGeom>
            <a:avLst/>
            <a:gdLst>
              <a:gd name="connsiteX0" fmla="*/ 2775857 w 2775857"/>
              <a:gd name="connsiteY0" fmla="*/ 2264229 h 2264229"/>
              <a:gd name="connsiteX1" fmla="*/ 1730829 w 2775857"/>
              <a:gd name="connsiteY1" fmla="*/ 2188029 h 2264229"/>
              <a:gd name="connsiteX2" fmla="*/ 783772 w 2775857"/>
              <a:gd name="connsiteY2" fmla="*/ 1850572 h 2264229"/>
              <a:gd name="connsiteX3" fmla="*/ 239486 w 2775857"/>
              <a:gd name="connsiteY3" fmla="*/ 1219200 h 2264229"/>
              <a:gd name="connsiteX4" fmla="*/ 0 w 2775857"/>
              <a:gd name="connsiteY4" fmla="*/ 0 h 22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857" h="2264229">
                <a:moveTo>
                  <a:pt x="2775857" y="2264229"/>
                </a:moveTo>
                <a:cubicBezTo>
                  <a:pt x="2419350" y="2260600"/>
                  <a:pt x="2062843" y="2256972"/>
                  <a:pt x="1730829" y="2188029"/>
                </a:cubicBezTo>
                <a:cubicBezTo>
                  <a:pt x="1398815" y="2119086"/>
                  <a:pt x="1032329" y="2012043"/>
                  <a:pt x="783772" y="1850572"/>
                </a:cubicBezTo>
                <a:cubicBezTo>
                  <a:pt x="535215" y="1689101"/>
                  <a:pt x="370115" y="1527629"/>
                  <a:pt x="239486" y="1219200"/>
                </a:cubicBezTo>
                <a:cubicBezTo>
                  <a:pt x="108857" y="910771"/>
                  <a:pt x="54428" y="455385"/>
                  <a:pt x="0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5229200"/>
            <a:ext cx="3672408" cy="86409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11960" y="5085184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051720" y="2348880"/>
            <a:ext cx="424847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203848" y="5661248"/>
            <a:ext cx="244827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699792" y="1628800"/>
            <a:ext cx="2982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Затоваривание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5517232"/>
            <a:ext cx="1884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Дефицит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4653136"/>
            <a:ext cx="3901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Равновесная цена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81022"/>
          </a:xfrm>
        </p:spPr>
        <p:txBody>
          <a:bodyPr>
            <a:noAutofit/>
          </a:bodyPr>
          <a:lstStyle/>
          <a:p>
            <a:pPr algn="just"/>
            <a:r>
              <a:rPr lang="ru-RU" sz="2400" b="0" u="sng" dirty="0" smtClean="0">
                <a:effectLst/>
              </a:rPr>
              <a:t>Задача 1.</a:t>
            </a:r>
            <a:r>
              <a:rPr lang="ru-RU" sz="2400" b="0" dirty="0" smtClean="0">
                <a:effectLst/>
              </a:rPr>
              <a:t>  На рисунке отражена ситуация на рынке строительных материалов: линия спроса </a:t>
            </a:r>
            <a:r>
              <a:rPr lang="en-US" sz="2400" b="0" dirty="0" smtClean="0">
                <a:effectLst/>
              </a:rPr>
              <a:t>D</a:t>
            </a:r>
            <a:r>
              <a:rPr lang="ru-RU" sz="2400" b="0" dirty="0" smtClean="0">
                <a:effectLst/>
              </a:rPr>
              <a:t> переместилась в новое положение </a:t>
            </a:r>
            <a:r>
              <a:rPr lang="en-US" sz="2400" b="0" dirty="0" smtClean="0">
                <a:effectLst/>
              </a:rPr>
              <a:t>D1 (P</a:t>
            </a:r>
            <a:r>
              <a:rPr lang="ru-RU" sz="2400" b="0" dirty="0" smtClean="0">
                <a:effectLst/>
              </a:rPr>
              <a:t>-цена товара,</a:t>
            </a:r>
            <a:r>
              <a:rPr lang="en-US" sz="2400" b="0" dirty="0" smtClean="0">
                <a:effectLst/>
              </a:rPr>
              <a:t>  Q- </a:t>
            </a:r>
            <a:r>
              <a:rPr lang="ru-RU" sz="2400" b="0" dirty="0" smtClean="0">
                <a:effectLst/>
              </a:rPr>
              <a:t>величина спроса)</a:t>
            </a:r>
            <a:endParaRPr lang="ru-RU" sz="2400" b="0" dirty="0">
              <a:effectLst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1507108"/>
            <a:ext cx="4283968" cy="509024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j-lt"/>
              </a:rPr>
              <a:t>Изменение спроса может быть вызвано прежде всего:</a:t>
            </a:r>
          </a:p>
          <a:p>
            <a:endParaRPr lang="ru-RU" sz="2000" dirty="0" smtClean="0">
              <a:latin typeface="+mj-lt"/>
            </a:endParaRPr>
          </a:p>
          <a:p>
            <a:pPr marL="361188" indent="-3429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Ростом числа производителей строительных материалов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Введением нового налога на производителей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Совершенствованием технологии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Ожиданием повышения цен на строительные материалы</a:t>
            </a:r>
            <a:endParaRPr lang="ru-RU" sz="2400" dirty="0">
              <a:latin typeface="+mj-lt"/>
            </a:endParaRPr>
          </a:p>
        </p:txBody>
      </p:sp>
      <p:pic>
        <p:nvPicPr>
          <p:cNvPr id="10" name="Содержимое 9" descr="прос увел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66505" y="1815829"/>
            <a:ext cx="4625975" cy="3845419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5445224"/>
            <a:ext cx="345638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37750"/>
          </a:xfrm>
        </p:spPr>
        <p:txBody>
          <a:bodyPr>
            <a:noAutofit/>
          </a:bodyPr>
          <a:lstStyle/>
          <a:p>
            <a:pPr algn="just"/>
            <a:r>
              <a:rPr lang="ru-RU" sz="2400" b="0" dirty="0" smtClean="0">
                <a:effectLst/>
              </a:rPr>
              <a:t>Задача 2.  На рисунке отражена ситуация на рынке жилья: линия предложения </a:t>
            </a:r>
            <a:r>
              <a:rPr lang="en-US" sz="2400" b="0" dirty="0" smtClean="0">
                <a:effectLst/>
              </a:rPr>
              <a:t>S </a:t>
            </a:r>
            <a:r>
              <a:rPr lang="ru-RU" sz="2400" b="0" dirty="0" smtClean="0">
                <a:effectLst/>
              </a:rPr>
              <a:t>переместилась в новое положение </a:t>
            </a:r>
            <a:r>
              <a:rPr lang="en-US" sz="2400" b="0" dirty="0" smtClean="0">
                <a:effectLst/>
              </a:rPr>
              <a:t>S1 (P</a:t>
            </a:r>
            <a:r>
              <a:rPr lang="ru-RU" sz="2400" b="0" dirty="0" smtClean="0">
                <a:effectLst/>
              </a:rPr>
              <a:t>-цена товара,</a:t>
            </a:r>
            <a:r>
              <a:rPr lang="en-US" sz="2400" b="0" dirty="0" smtClean="0">
                <a:effectLst/>
              </a:rPr>
              <a:t>  Q- </a:t>
            </a:r>
            <a:r>
              <a:rPr lang="ru-RU" sz="2400" b="0" dirty="0" smtClean="0">
                <a:effectLst/>
              </a:rPr>
              <a:t>величина спроса)</a:t>
            </a:r>
            <a:endParaRPr lang="ru-RU" sz="2400" b="0" dirty="0">
              <a:effectLst/>
            </a:endParaRPr>
          </a:p>
        </p:txBody>
      </p:sp>
      <p:pic>
        <p:nvPicPr>
          <p:cNvPr id="11" name="Содержимое 10" descr="предложение убыв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4257143" cy="4085715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644008" y="1340768"/>
            <a:ext cx="4499992" cy="492922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smtClean="0"/>
              <a:t>Это перемещение может быть вызвано прежде всего:</a:t>
            </a:r>
          </a:p>
          <a:p>
            <a:pPr>
              <a:spcBef>
                <a:spcPts val="0"/>
              </a:spcBef>
            </a:pPr>
            <a:endParaRPr lang="ru-RU" sz="2000" dirty="0" smtClean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Возросшими требованиями к застройщикам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Ростом доходов населения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Сокращением издержек производства нового жилья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Субсидированием строителей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276872"/>
            <a:ext cx="403244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спрос уменш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5445084" cy="453650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38212"/>
          </a:xfrm>
        </p:spPr>
        <p:txBody>
          <a:bodyPr>
            <a:noAutofit/>
          </a:bodyPr>
          <a:lstStyle/>
          <a:p>
            <a:pPr algn="just"/>
            <a:r>
              <a:rPr lang="ru-RU" sz="2800" b="0" u="sng" dirty="0" smtClean="0">
                <a:effectLst/>
              </a:rPr>
              <a:t>Задача 5.</a:t>
            </a:r>
            <a:r>
              <a:rPr lang="ru-RU" sz="2800" b="0" dirty="0" smtClean="0">
                <a:effectLst/>
              </a:rPr>
              <a:t>  На рисунке отражена ситуация на рынке табачных изделий: линия спроса </a:t>
            </a:r>
            <a:r>
              <a:rPr lang="en-US" sz="2800" b="0" dirty="0" smtClean="0">
                <a:effectLst/>
              </a:rPr>
              <a:t>D</a:t>
            </a:r>
            <a:r>
              <a:rPr lang="ru-RU" sz="2800" b="0" dirty="0" smtClean="0">
                <a:effectLst/>
              </a:rPr>
              <a:t> переместилась в новое положение </a:t>
            </a:r>
            <a:r>
              <a:rPr lang="en-US" sz="2800" b="0" dirty="0" smtClean="0">
                <a:effectLst/>
              </a:rPr>
              <a:t>D1 (P</a:t>
            </a:r>
            <a:r>
              <a:rPr lang="ru-RU" sz="2800" b="0" dirty="0" smtClean="0">
                <a:effectLst/>
              </a:rPr>
              <a:t>-цена товара,</a:t>
            </a:r>
            <a:r>
              <a:rPr lang="en-US" sz="2800" b="0" dirty="0" smtClean="0">
                <a:effectLst/>
              </a:rPr>
              <a:t>  Q- </a:t>
            </a:r>
            <a:r>
              <a:rPr lang="ru-RU" sz="2800" b="0" dirty="0" smtClean="0">
                <a:effectLst/>
              </a:rPr>
              <a:t>величина спроса)</a:t>
            </a:r>
            <a:endParaRPr lang="ru-RU" sz="2800" b="0" dirty="0">
              <a:effectLst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211960" y="1571612"/>
            <a:ext cx="4932040" cy="4881724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Изменение спроса может быть вызвано прежде всего: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800" dirty="0" smtClean="0"/>
              <a:t>Ростом доходов производителей табака;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800" dirty="0" smtClean="0"/>
              <a:t>Изменением предпочтений людей;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800" dirty="0" smtClean="0"/>
              <a:t>Совершенствованием технологии производства табачных изделий;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800" dirty="0" smtClean="0"/>
              <a:t>Усилением конкуренции производителей.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501008"/>
            <a:ext cx="460851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предложение увел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062351" cy="381642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38212"/>
          </a:xfrm>
        </p:spPr>
        <p:txBody>
          <a:bodyPr>
            <a:noAutofit/>
          </a:bodyPr>
          <a:lstStyle/>
          <a:p>
            <a:pPr algn="just"/>
            <a:r>
              <a:rPr lang="ru-RU" sz="2800" b="0" u="sng" dirty="0" smtClean="0"/>
              <a:t>Задача 4.</a:t>
            </a:r>
            <a:r>
              <a:rPr lang="ru-RU" sz="2800" b="0" dirty="0" smtClean="0"/>
              <a:t>  На рисунке отражены изменения на рынке бытовой химии: линия предложения </a:t>
            </a:r>
            <a:r>
              <a:rPr lang="en-US" sz="2800" b="0" dirty="0" smtClean="0"/>
              <a:t>S </a:t>
            </a:r>
            <a:r>
              <a:rPr lang="ru-RU" sz="2800" b="0" dirty="0" smtClean="0"/>
              <a:t>переместилась в новое положение </a:t>
            </a:r>
            <a:r>
              <a:rPr lang="en-US" sz="2800" b="0" dirty="0" smtClean="0"/>
              <a:t>S1 (P</a:t>
            </a:r>
            <a:r>
              <a:rPr lang="ru-RU" sz="2800" b="0" dirty="0" smtClean="0"/>
              <a:t>-цена товара,</a:t>
            </a:r>
            <a:r>
              <a:rPr lang="en-US" sz="2800" b="0" dirty="0" smtClean="0"/>
              <a:t>  Q- </a:t>
            </a:r>
            <a:r>
              <a:rPr lang="ru-RU" sz="2800" b="0" dirty="0" smtClean="0"/>
              <a:t>величина спроса)</a:t>
            </a:r>
            <a:endParaRPr lang="ru-RU" sz="2800" b="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635896" y="1447802"/>
            <a:ext cx="5508104" cy="4206112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Это перемещение может быть вызвано прежде всего: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800" dirty="0" smtClean="0"/>
              <a:t>Слухами о вреде бытовой химии для здоровья;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800" dirty="0" smtClean="0"/>
              <a:t>Наступлением сезона отпусков;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800" dirty="0" smtClean="0"/>
              <a:t>Появлением средств на основе природных компонентов;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800" dirty="0" smtClean="0"/>
              <a:t>Сокращением издержек производства бытовой химии.</a:t>
            </a: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229200"/>
            <a:ext cx="550810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 smtClean="0"/>
              <a:t>Как работает реальный рынок?</a:t>
            </a:r>
            <a:endParaRPr lang="ru-RU" dirty="0"/>
          </a:p>
        </p:txBody>
      </p:sp>
      <p:pic>
        <p:nvPicPr>
          <p:cNvPr id="1026" name="Picture 2" descr="Factory Silhou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08720"/>
            <a:ext cx="1512168" cy="1512169"/>
          </a:xfrm>
          <a:prstGeom prst="rect">
            <a:avLst/>
          </a:prstGeom>
          <a:noFill/>
        </p:spPr>
      </p:pic>
      <p:pic>
        <p:nvPicPr>
          <p:cNvPr id="5" name="Picture 2" descr="Factory Silhou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08720"/>
            <a:ext cx="1440160" cy="1440161"/>
          </a:xfrm>
          <a:prstGeom prst="rect">
            <a:avLst/>
          </a:prstGeom>
          <a:noFill/>
        </p:spPr>
      </p:pic>
      <p:pic>
        <p:nvPicPr>
          <p:cNvPr id="6" name="Picture 2" descr="Factory Silhou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1440160" cy="14401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227687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Производители</a:t>
            </a:r>
            <a:endParaRPr lang="ru-RU" sz="3600" dirty="0"/>
          </a:p>
        </p:txBody>
      </p:sp>
      <p:sp>
        <p:nvSpPr>
          <p:cNvPr id="1028" name="AutoShape 4" descr="House Scape Silhouette Vector Vector Sit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ouse Scape Silhouette Vector Vector Sit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Toshiba\Desktop\brown-house-outline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96952"/>
            <a:ext cx="1751012" cy="193929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31640" y="4006805"/>
            <a:ext cx="684076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Центр оптовой торговли</a:t>
            </a:r>
            <a:endParaRPr lang="ru-RU" sz="3600" dirty="0"/>
          </a:p>
        </p:txBody>
      </p:sp>
      <p:pic>
        <p:nvPicPr>
          <p:cNvPr id="1033" name="Picture 9" descr="Vectors - Set of Tents GraphicRiver"/>
          <p:cNvPicPr>
            <a:picLocks noChangeAspect="1" noChangeArrowheads="1"/>
          </p:cNvPicPr>
          <p:nvPr/>
        </p:nvPicPr>
        <p:blipFill>
          <a:blip r:embed="rId4" cstate="print"/>
          <a:srcRect t="65879" r="80780" b="19001"/>
          <a:stretch>
            <a:fillRect/>
          </a:stretch>
        </p:blipFill>
        <p:spPr bwMode="auto">
          <a:xfrm>
            <a:off x="395536" y="5445224"/>
            <a:ext cx="1080120" cy="1008112"/>
          </a:xfrm>
          <a:prstGeom prst="rect">
            <a:avLst/>
          </a:prstGeom>
          <a:noFill/>
        </p:spPr>
      </p:pic>
      <p:pic>
        <p:nvPicPr>
          <p:cNvPr id="13" name="Picture 9" descr="Vectors - Set of Tents GraphicRiver"/>
          <p:cNvPicPr>
            <a:picLocks noChangeAspect="1" noChangeArrowheads="1"/>
          </p:cNvPicPr>
          <p:nvPr/>
        </p:nvPicPr>
        <p:blipFill>
          <a:blip r:embed="rId4" cstate="print"/>
          <a:srcRect t="65879" r="80780" b="19001"/>
          <a:stretch>
            <a:fillRect/>
          </a:stretch>
        </p:blipFill>
        <p:spPr bwMode="auto">
          <a:xfrm>
            <a:off x="1763688" y="5445224"/>
            <a:ext cx="1080120" cy="1008112"/>
          </a:xfrm>
          <a:prstGeom prst="rect">
            <a:avLst/>
          </a:prstGeom>
          <a:noFill/>
        </p:spPr>
      </p:pic>
      <p:pic>
        <p:nvPicPr>
          <p:cNvPr id="14" name="Picture 9" descr="Vectors - Set of Tents GraphicRiver"/>
          <p:cNvPicPr>
            <a:picLocks noChangeAspect="1" noChangeArrowheads="1"/>
          </p:cNvPicPr>
          <p:nvPr/>
        </p:nvPicPr>
        <p:blipFill>
          <a:blip r:embed="rId4" cstate="print"/>
          <a:srcRect t="65879" r="80780" b="19001"/>
          <a:stretch>
            <a:fillRect/>
          </a:stretch>
        </p:blipFill>
        <p:spPr bwMode="auto">
          <a:xfrm>
            <a:off x="3275856" y="5445224"/>
            <a:ext cx="1080120" cy="1008112"/>
          </a:xfrm>
          <a:prstGeom prst="rect">
            <a:avLst/>
          </a:prstGeom>
          <a:noFill/>
        </p:spPr>
      </p:pic>
      <p:pic>
        <p:nvPicPr>
          <p:cNvPr id="15" name="Picture 9" descr="Vectors - Set of Tents GraphicRiver"/>
          <p:cNvPicPr>
            <a:picLocks noChangeAspect="1" noChangeArrowheads="1"/>
          </p:cNvPicPr>
          <p:nvPr/>
        </p:nvPicPr>
        <p:blipFill>
          <a:blip r:embed="rId4" cstate="print"/>
          <a:srcRect t="65879" r="80780" b="19001"/>
          <a:stretch>
            <a:fillRect/>
          </a:stretch>
        </p:blipFill>
        <p:spPr bwMode="auto">
          <a:xfrm>
            <a:off x="5076056" y="5445224"/>
            <a:ext cx="1080120" cy="1008112"/>
          </a:xfrm>
          <a:prstGeom prst="rect">
            <a:avLst/>
          </a:prstGeom>
          <a:noFill/>
        </p:spPr>
      </p:pic>
      <p:pic>
        <p:nvPicPr>
          <p:cNvPr id="16" name="Picture 9" descr="Vectors - Set of Tents GraphicRiver"/>
          <p:cNvPicPr>
            <a:picLocks noChangeAspect="1" noChangeArrowheads="1"/>
          </p:cNvPicPr>
          <p:nvPr/>
        </p:nvPicPr>
        <p:blipFill>
          <a:blip r:embed="rId4" cstate="print"/>
          <a:srcRect t="65879" r="80780" b="19001"/>
          <a:stretch>
            <a:fillRect/>
          </a:stretch>
        </p:blipFill>
        <p:spPr bwMode="auto">
          <a:xfrm>
            <a:off x="6516216" y="5445224"/>
            <a:ext cx="1080120" cy="1008112"/>
          </a:xfrm>
          <a:prstGeom prst="rect">
            <a:avLst/>
          </a:prstGeom>
          <a:noFill/>
        </p:spPr>
      </p:pic>
      <p:pic>
        <p:nvPicPr>
          <p:cNvPr id="17" name="Picture 9" descr="Vectors - Set of Tents GraphicRiver"/>
          <p:cNvPicPr>
            <a:picLocks noChangeAspect="1" noChangeArrowheads="1"/>
          </p:cNvPicPr>
          <p:nvPr/>
        </p:nvPicPr>
        <p:blipFill>
          <a:blip r:embed="rId4" cstate="print"/>
          <a:srcRect t="65879" r="80780" b="19001"/>
          <a:stretch>
            <a:fillRect/>
          </a:stretch>
        </p:blipFill>
        <p:spPr bwMode="auto">
          <a:xfrm>
            <a:off x="7884368" y="5445224"/>
            <a:ext cx="1080120" cy="1008112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>
            <a:stCxn id="6" idx="2"/>
            <a:endCxn id="1033" idx="0"/>
          </p:cNvCxnSpPr>
          <p:nvPr/>
        </p:nvCxnSpPr>
        <p:spPr>
          <a:xfrm flipH="1">
            <a:off x="935596" y="2348881"/>
            <a:ext cx="972108" cy="3096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13" idx="0"/>
          </p:cNvCxnSpPr>
          <p:nvPr/>
        </p:nvCxnSpPr>
        <p:spPr>
          <a:xfrm>
            <a:off x="1907704" y="2348881"/>
            <a:ext cx="396044" cy="3096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4" idx="0"/>
          </p:cNvCxnSpPr>
          <p:nvPr/>
        </p:nvCxnSpPr>
        <p:spPr>
          <a:xfrm>
            <a:off x="1907704" y="2276872"/>
            <a:ext cx="1908212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907704" y="2276872"/>
            <a:ext cx="3528392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6" idx="0"/>
          </p:cNvCxnSpPr>
          <p:nvPr/>
        </p:nvCxnSpPr>
        <p:spPr>
          <a:xfrm>
            <a:off x="1907704" y="2276872"/>
            <a:ext cx="5148572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0"/>
          </p:cNvCxnSpPr>
          <p:nvPr/>
        </p:nvCxnSpPr>
        <p:spPr>
          <a:xfrm>
            <a:off x="1907704" y="2276872"/>
            <a:ext cx="6516724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7" idx="0"/>
          </p:cNvCxnSpPr>
          <p:nvPr/>
        </p:nvCxnSpPr>
        <p:spPr>
          <a:xfrm flipH="1">
            <a:off x="1087996" y="2276872"/>
            <a:ext cx="3592016" cy="3320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7" idx="0"/>
          </p:cNvCxnSpPr>
          <p:nvPr/>
        </p:nvCxnSpPr>
        <p:spPr>
          <a:xfrm flipH="1">
            <a:off x="2456148" y="2276872"/>
            <a:ext cx="2223864" cy="3320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7" idx="0"/>
          </p:cNvCxnSpPr>
          <p:nvPr/>
        </p:nvCxnSpPr>
        <p:spPr>
          <a:xfrm flipH="1">
            <a:off x="3968316" y="2276872"/>
            <a:ext cx="711696" cy="3320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7" idx="0"/>
          </p:cNvCxnSpPr>
          <p:nvPr/>
        </p:nvCxnSpPr>
        <p:spPr>
          <a:xfrm>
            <a:off x="4680012" y="2276872"/>
            <a:ext cx="908484" cy="3320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7" idx="0"/>
          </p:cNvCxnSpPr>
          <p:nvPr/>
        </p:nvCxnSpPr>
        <p:spPr>
          <a:xfrm>
            <a:off x="4680012" y="2276872"/>
            <a:ext cx="2528664" cy="3320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7" idx="0"/>
          </p:cNvCxnSpPr>
          <p:nvPr/>
        </p:nvCxnSpPr>
        <p:spPr>
          <a:xfrm>
            <a:off x="4680012" y="2276872"/>
            <a:ext cx="3896816" cy="3320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026" idx="2"/>
          </p:cNvCxnSpPr>
          <p:nvPr/>
        </p:nvCxnSpPr>
        <p:spPr>
          <a:xfrm flipH="1">
            <a:off x="1240396" y="2420889"/>
            <a:ext cx="5959896" cy="3329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1026" idx="2"/>
          </p:cNvCxnSpPr>
          <p:nvPr/>
        </p:nvCxnSpPr>
        <p:spPr>
          <a:xfrm flipH="1">
            <a:off x="2608548" y="2420889"/>
            <a:ext cx="4591744" cy="3329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026" idx="2"/>
          </p:cNvCxnSpPr>
          <p:nvPr/>
        </p:nvCxnSpPr>
        <p:spPr>
          <a:xfrm flipH="1">
            <a:off x="4120716" y="2420889"/>
            <a:ext cx="3079576" cy="3329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1026" idx="2"/>
          </p:cNvCxnSpPr>
          <p:nvPr/>
        </p:nvCxnSpPr>
        <p:spPr>
          <a:xfrm flipH="1">
            <a:off x="5740896" y="2420889"/>
            <a:ext cx="1459396" cy="3329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1026" idx="2"/>
          </p:cNvCxnSpPr>
          <p:nvPr/>
        </p:nvCxnSpPr>
        <p:spPr>
          <a:xfrm>
            <a:off x="7200292" y="2420889"/>
            <a:ext cx="160784" cy="3329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1026" idx="2"/>
          </p:cNvCxnSpPr>
          <p:nvPr/>
        </p:nvCxnSpPr>
        <p:spPr>
          <a:xfrm>
            <a:off x="7200292" y="2420889"/>
            <a:ext cx="1528936" cy="3329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7" idx="2"/>
          </p:cNvCxnSpPr>
          <p:nvPr/>
        </p:nvCxnSpPr>
        <p:spPr>
          <a:xfrm>
            <a:off x="1907704" y="2276872"/>
            <a:ext cx="2772308" cy="646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7" idx="0"/>
            <a:endCxn id="7" idx="2"/>
          </p:cNvCxnSpPr>
          <p:nvPr/>
        </p:nvCxnSpPr>
        <p:spPr>
          <a:xfrm>
            <a:off x="4680012" y="2276872"/>
            <a:ext cx="0" cy="646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026" idx="2"/>
            <a:endCxn id="7" idx="2"/>
          </p:cNvCxnSpPr>
          <p:nvPr/>
        </p:nvCxnSpPr>
        <p:spPr>
          <a:xfrm flipH="1">
            <a:off x="4680012" y="2420889"/>
            <a:ext cx="2520280" cy="502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11" idx="2"/>
          </p:cNvCxnSpPr>
          <p:nvPr/>
        </p:nvCxnSpPr>
        <p:spPr>
          <a:xfrm flipH="1">
            <a:off x="1115616" y="4653136"/>
            <a:ext cx="36364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11" idx="2"/>
          </p:cNvCxnSpPr>
          <p:nvPr/>
        </p:nvCxnSpPr>
        <p:spPr>
          <a:xfrm flipH="1">
            <a:off x="2411760" y="4653136"/>
            <a:ext cx="23402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11" idx="2"/>
            <a:endCxn id="14" idx="0"/>
          </p:cNvCxnSpPr>
          <p:nvPr/>
        </p:nvCxnSpPr>
        <p:spPr>
          <a:xfrm flipH="1">
            <a:off x="3815916" y="4653136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11" idx="2"/>
            <a:endCxn id="15" idx="0"/>
          </p:cNvCxnSpPr>
          <p:nvPr/>
        </p:nvCxnSpPr>
        <p:spPr>
          <a:xfrm>
            <a:off x="4752020" y="4653136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11" idx="2"/>
            <a:endCxn id="16" idx="0"/>
          </p:cNvCxnSpPr>
          <p:nvPr/>
        </p:nvCxnSpPr>
        <p:spPr>
          <a:xfrm>
            <a:off x="4752020" y="4653136"/>
            <a:ext cx="23042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endCxn id="17" idx="0"/>
          </p:cNvCxnSpPr>
          <p:nvPr/>
        </p:nvCxnSpPr>
        <p:spPr>
          <a:xfrm>
            <a:off x="4716016" y="4725144"/>
            <a:ext cx="37084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Причины возникновения товарно-денежных отношений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Формы денег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Функции денег</a:t>
            </a:r>
          </a:p>
          <a:p>
            <a:pPr marL="514350" indent="-514350">
              <a:buAutoNum type="arabicPeriod"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0405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Причины возникновения товарно-денежных отношений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Деньги - всеобщий эквивалент, выражающий стоимость товара</a:t>
            </a:r>
            <a:endParaRPr lang="ru-RU" sz="3200" dirty="0"/>
          </a:p>
        </p:txBody>
      </p:sp>
      <p:pic>
        <p:nvPicPr>
          <p:cNvPr id="3074" name="Picture 2" descr="Download Shoe Vectors Silhouettes Free"/>
          <p:cNvPicPr>
            <a:picLocks noChangeAspect="1" noChangeArrowheads="1"/>
          </p:cNvPicPr>
          <p:nvPr/>
        </p:nvPicPr>
        <p:blipFill>
          <a:blip r:embed="rId2" cstate="print"/>
          <a:srcRect l="65977" b="64763"/>
          <a:stretch>
            <a:fillRect/>
          </a:stretch>
        </p:blipFill>
        <p:spPr bwMode="auto">
          <a:xfrm>
            <a:off x="35496" y="4509120"/>
            <a:ext cx="1566342" cy="2088259"/>
          </a:xfrm>
          <a:prstGeom prst="rect">
            <a:avLst/>
          </a:prstGeom>
          <a:noFill/>
        </p:spPr>
      </p:pic>
      <p:pic>
        <p:nvPicPr>
          <p:cNvPr id="3076" name="Picture 4" descr="&amp;Ucy;&amp;lcy;&amp;ycy;&amp;bcy;&amp;acy;&amp;yacy;&amp;scy;&amp;softcy; &amp;KHcy;&amp;ocy;&amp;rcy;&amp;ocy;&amp;shcy;&amp;ocy; &amp;Ocy;&amp;vcy;&amp;iecy;&amp;tscy; &amp;gcy;&amp;rcy;&amp;acy;&amp;fcy;&amp;icy;&amp;chcy;&amp;iecy;&amp;scy;&amp;kcy;&amp;icy;&amp;iecy; &amp;zcy;&amp;acy;&amp;gcy;&amp;ocy;&amp;tcy;&amp;ocy;&amp;vcy;&amp;kcy;&amp;icy; &amp;Zcy;&amp;acy;&amp;gcy;&amp;rcy;&amp;ucy;&amp;zcy;&amp;icy;&amp;tcy;&amp;softcy; 828 clip arts (&amp;Scy;&amp;tcy;&amp;rcy;&amp;acy;&amp;ncy;&amp;icy;&amp;tscy;&amp;acy; 3) - ClipartLog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4609220"/>
            <a:ext cx="2016224" cy="1691641"/>
          </a:xfrm>
          <a:prstGeom prst="rect">
            <a:avLst/>
          </a:prstGeom>
          <a:noFill/>
        </p:spPr>
      </p:pic>
      <p:pic>
        <p:nvPicPr>
          <p:cNvPr id="3078" name="Picture 6" descr="&amp;CHcy;&amp;iecy;&amp;rcy;&amp;ncy;&amp;ycy;&amp;iecy; &amp;scy;&amp;icy;&amp;lcy;&amp;ucy;&amp;ecy;&amp;tcy;&amp;ycy; &amp;gcy;&amp;ocy;&amp;rcy;&amp;shcy;&amp;kcy;&amp;icy; - &amp;vcy;&amp;iecy;&amp;kcy;&amp;tcy;&amp;ocy;&amp;rcy;&amp;icy;&amp;zcy;&amp;ocy;&amp;vcy;&amp;acy;&amp;ncy;&amp;ncy;&amp;ocy;&amp;iecy; &amp;icy;&amp;zcy;&amp;ocy;&amp;bcy;&amp;rcy;&amp;acy;&amp;zhcy;&amp;iecy;&amp;ncy;&amp;icy;&amp;iecy; &amp;kcy;&amp;lcy;&amp;icy;&amp;pcy;&amp;acy;&amp;rcy;&amp;tcy;&amp;acy;"/>
          <p:cNvPicPr>
            <a:picLocks noChangeAspect="1" noChangeArrowheads="1"/>
          </p:cNvPicPr>
          <p:nvPr/>
        </p:nvPicPr>
        <p:blipFill>
          <a:blip r:embed="rId4" cstate="print"/>
          <a:srcRect l="59849" r="21251" b="75975"/>
          <a:stretch>
            <a:fillRect/>
          </a:stretch>
        </p:blipFill>
        <p:spPr bwMode="auto">
          <a:xfrm>
            <a:off x="2195736" y="2636912"/>
            <a:ext cx="1555373" cy="1944216"/>
          </a:xfrm>
          <a:prstGeom prst="rect">
            <a:avLst/>
          </a:prstGeom>
          <a:noFill/>
        </p:spPr>
      </p:pic>
      <p:cxnSp>
        <p:nvCxnSpPr>
          <p:cNvPr id="24" name="Прямая со стрелкой 23"/>
          <p:cNvCxnSpPr>
            <a:stCxn id="3078" idx="1"/>
            <a:endCxn id="3074" idx="0"/>
          </p:cNvCxnSpPr>
          <p:nvPr/>
        </p:nvCxnSpPr>
        <p:spPr>
          <a:xfrm flipH="1">
            <a:off x="818667" y="3609020"/>
            <a:ext cx="1377069" cy="9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3076" idx="3"/>
          </p:cNvCxnSpPr>
          <p:nvPr/>
        </p:nvCxnSpPr>
        <p:spPr>
          <a:xfrm>
            <a:off x="1547664" y="5445224"/>
            <a:ext cx="3024336" cy="98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99584" y="2492896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Бартер – обмен без использования денег</a:t>
            </a:r>
            <a:endParaRPr lang="ru-RU" sz="32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547664" y="5795447"/>
            <a:ext cx="3024336" cy="981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707904" y="4005064"/>
            <a:ext cx="1008112" cy="64807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4" descr="&amp;Ucy;&amp;lcy;&amp;ycy;&amp;bcy;&amp;acy;&amp;yacy;&amp;scy;&amp;softcy; &amp;KHcy;&amp;ocy;&amp;rcy;&amp;ocy;&amp;shcy;&amp;ocy; &amp;Ocy;&amp;vcy;&amp;iecy;&amp;tscy; &amp;gcy;&amp;rcy;&amp;acy;&amp;fcy;&amp;icy;&amp;chcy;&amp;iecy;&amp;scy;&amp;kcy;&amp;icy;&amp;iecy; &amp;zcy;&amp;acy;&amp;gcy;&amp;ocy;&amp;tcy;&amp;ocy;&amp;vcy;&amp;kcy;&amp;icy; &amp;Zcy;&amp;acy;&amp;gcy;&amp;rcy;&amp;ucy;&amp;zcy;&amp;icy;&amp;tcy;&amp;softcy; 828 clip arts (&amp;Scy;&amp;tcy;&amp;rcy;&amp;acy;&amp;ncy;&amp;icy;&amp;tscy;&amp;acy; 3) - ClipartLogo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55776" y="4797152"/>
            <a:ext cx="864096" cy="724989"/>
          </a:xfrm>
          <a:prstGeom prst="rect">
            <a:avLst/>
          </a:prstGeom>
          <a:noFill/>
        </p:spPr>
      </p:pic>
      <p:cxnSp>
        <p:nvCxnSpPr>
          <p:cNvPr id="41" name="Прямая со стрелкой 40"/>
          <p:cNvCxnSpPr/>
          <p:nvPr/>
        </p:nvCxnSpPr>
        <p:spPr>
          <a:xfrm flipH="1">
            <a:off x="971601" y="5157192"/>
            <a:ext cx="1440159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1124002" y="5993668"/>
            <a:ext cx="3664022" cy="27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99584" y="2492896"/>
            <a:ext cx="374441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данном случае, шкура овцы выступила в роли денег</a:t>
            </a:r>
            <a:endParaRPr lang="ru-RU" sz="3200" dirty="0"/>
          </a:p>
        </p:txBody>
      </p:sp>
      <p:cxnSp>
        <p:nvCxnSpPr>
          <p:cNvPr id="23" name="Прямая со стрелкой 22"/>
          <p:cNvCxnSpPr>
            <a:stCxn id="3076" idx="0"/>
            <a:endCxn id="3078" idx="3"/>
          </p:cNvCxnSpPr>
          <p:nvPr/>
        </p:nvCxnSpPr>
        <p:spPr>
          <a:xfrm flipH="1" flipV="1">
            <a:off x="3751109" y="3609020"/>
            <a:ext cx="1829003" cy="10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>
            <a:stCxn id="2" idx="2"/>
            <a:endCxn id="11" idx="0"/>
          </p:cNvCxnSpPr>
          <p:nvPr/>
        </p:nvCxnSpPr>
        <p:spPr>
          <a:xfrm flipH="1">
            <a:off x="3455876" y="836712"/>
            <a:ext cx="1116124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денег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628800"/>
            <a:ext cx="3024336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Товарные деньги:</a:t>
            </a:r>
          </a:p>
          <a:p>
            <a:pPr algn="ctr"/>
            <a:r>
              <a:rPr lang="ru-RU" sz="2800" dirty="0" smtClean="0"/>
              <a:t>Драгоценные металлы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1628800"/>
            <a:ext cx="3491880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Символические деньги:</a:t>
            </a:r>
          </a:p>
          <a:p>
            <a:pPr algn="ctr"/>
            <a:r>
              <a:rPr lang="ru-RU" sz="2800" dirty="0" smtClean="0"/>
              <a:t>Средства платежа, чья покупательная способность выше издержек их изготовления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stCxn id="2" idx="2"/>
            <a:endCxn id="5" idx="0"/>
          </p:cNvCxnSpPr>
          <p:nvPr/>
        </p:nvCxnSpPr>
        <p:spPr>
          <a:xfrm>
            <a:off x="4572000" y="836712"/>
            <a:ext cx="261003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4" idx="0"/>
          </p:cNvCxnSpPr>
          <p:nvPr/>
        </p:nvCxnSpPr>
        <p:spPr>
          <a:xfrm flipH="1">
            <a:off x="1691680" y="836712"/>
            <a:ext cx="28803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9672" y="3573016"/>
            <a:ext cx="3672408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Безналичные денежные средства:</a:t>
            </a:r>
          </a:p>
          <a:p>
            <a:pPr algn="ctr"/>
            <a:r>
              <a:rPr lang="ru-RU" sz="2800" dirty="0" smtClean="0"/>
              <a:t>Депозиты(вклады) в банках.</a:t>
            </a:r>
          </a:p>
          <a:p>
            <a:pPr algn="ctr"/>
            <a:r>
              <a:rPr lang="ru-RU" sz="2800" dirty="0" smtClean="0"/>
              <a:t>Электронные деньги</a:t>
            </a:r>
          </a:p>
          <a:p>
            <a:pPr algn="ctr"/>
            <a:r>
              <a:rPr lang="ru-RU" sz="2800" dirty="0" smtClean="0"/>
              <a:t>Чековые книжки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/>
              <a:t>Факторы производства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3200" dirty="0" smtClean="0"/>
              <a:t>Ресурсы, которые используют для создания экономических благ</a:t>
            </a:r>
            <a:endParaRPr lang="ru-RU" sz="3200" dirty="0"/>
          </a:p>
        </p:txBody>
      </p:sp>
      <p:sp>
        <p:nvSpPr>
          <p:cNvPr id="13" name="Полилиния 12"/>
          <p:cNvSpPr/>
          <p:nvPr/>
        </p:nvSpPr>
        <p:spPr>
          <a:xfrm>
            <a:off x="8715404" y="1285860"/>
            <a:ext cx="142876" cy="378276"/>
          </a:xfrm>
          <a:custGeom>
            <a:avLst/>
            <a:gdLst>
              <a:gd name="connsiteX0" fmla="*/ 0 w 348343"/>
              <a:gd name="connsiteY0" fmla="*/ 228600 h 664028"/>
              <a:gd name="connsiteX1" fmla="*/ 152400 w 348343"/>
              <a:gd name="connsiteY1" fmla="*/ 664028 h 664028"/>
              <a:gd name="connsiteX2" fmla="*/ 348343 w 348343"/>
              <a:gd name="connsiteY2" fmla="*/ 0 h 6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43" h="664028">
                <a:moveTo>
                  <a:pt x="0" y="228600"/>
                </a:moveTo>
                <a:lnTo>
                  <a:pt x="152400" y="664028"/>
                </a:lnTo>
                <a:lnTo>
                  <a:pt x="348343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2996952"/>
          <a:ext cx="91440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624"/>
                <a:gridCol w="1008112"/>
                <a:gridCol w="1440160"/>
                <a:gridCol w="3456384"/>
                <a:gridCol w="20517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Земля</a:t>
                      </a:r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Труд</a:t>
                      </a:r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Капитал</a:t>
                      </a:r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Предпринимательские</a:t>
                      </a:r>
                      <a:r>
                        <a:rPr lang="ru-RU" sz="2400" baseline="0" dirty="0" smtClean="0"/>
                        <a:t> способности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информация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494116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Используя текст,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охарактеризуйте каждый фактор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призводства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денег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96752"/>
          <a:ext cx="9144000" cy="5030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12360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функция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Значение для экономики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Пример 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16114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Мера стоимости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16114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Средство обращения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16114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Средство платежа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16114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Средство накопления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16114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Мировые деньги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Банковская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Банк и его функции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Принцип работы банка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Виды банков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Коммерческие банки и их функции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Центральный банк и его роль в монетарной политике государства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Кредит и принципы кредитования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Банк и его функции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9"/>
            <a:ext cx="9144000" cy="180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финансово-кредитное учреждение, производящее операции с деньгами и оказывающее финансовые услуги правительству, юридическим и физическим лицам.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9695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Расчетная – расчеты между потребителями и производителями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Депозитная – сбережение денег 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Кредитная – предоставление во временное пользование денег за плату (%)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Создание новых форм денег – чековые книжки, электронные деньги т.п.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1920" y="2996952"/>
            <a:ext cx="1440160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 descr="Morphology - Ero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64904"/>
            <a:ext cx="1440161" cy="993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 работы банка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Bank P3 - vector clip art online, royalty free &amp; public do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24744"/>
            <a:ext cx="2232671" cy="2232671"/>
          </a:xfrm>
          <a:prstGeom prst="rect">
            <a:avLst/>
          </a:prstGeom>
          <a:noFill/>
        </p:spPr>
      </p:pic>
      <p:pic>
        <p:nvPicPr>
          <p:cNvPr id="1028" name="Picture 4" descr="Силуэт человека - Всё о фигуре зде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80728"/>
            <a:ext cx="932368" cy="2346996"/>
          </a:xfrm>
          <a:prstGeom prst="rect">
            <a:avLst/>
          </a:prstGeom>
          <a:noFill/>
        </p:spPr>
      </p:pic>
      <p:pic>
        <p:nvPicPr>
          <p:cNvPr id="7" name="Picture 4" descr="Силуэт человека - Всё о фигуре зде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024" y="980728"/>
            <a:ext cx="932368" cy="23469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1911" y="3212976"/>
            <a:ext cx="248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Владелец сбережений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07558" y="3212976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Заемщик</a:t>
            </a:r>
            <a:endParaRPr lang="ru-RU" dirty="0"/>
          </a:p>
        </p:txBody>
      </p:sp>
      <p:pic>
        <p:nvPicPr>
          <p:cNvPr id="1030" name="Picture 6" descr="Morphology - Ero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451920"/>
            <a:ext cx="1440161" cy="993304"/>
          </a:xfrm>
          <a:prstGeom prst="rect">
            <a:avLst/>
          </a:prstGeom>
          <a:noFill/>
        </p:spPr>
      </p:pic>
      <p:sp>
        <p:nvSpPr>
          <p:cNvPr id="11" name="Стрелка углом 10"/>
          <p:cNvSpPr/>
          <p:nvPr/>
        </p:nvSpPr>
        <p:spPr>
          <a:xfrm flipV="1">
            <a:off x="1187624" y="3717032"/>
            <a:ext cx="2736304" cy="144016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5147900"/>
            <a:ext cx="280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Свободные деньги под %</a:t>
            </a:r>
            <a:endParaRPr lang="ru-RU" dirty="0"/>
          </a:p>
        </p:txBody>
      </p:sp>
      <p:sp>
        <p:nvSpPr>
          <p:cNvPr id="14" name="Стрелка углом вверх 13"/>
          <p:cNvSpPr/>
          <p:nvPr/>
        </p:nvSpPr>
        <p:spPr>
          <a:xfrm>
            <a:off x="5364088" y="3501008"/>
            <a:ext cx="2808312" cy="1584176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64387" y="5085184"/>
            <a:ext cx="3672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Свободные деньги вкладчика в виде кредита или инвестиций под %</a:t>
            </a: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5652120" y="1988840"/>
            <a:ext cx="1512168" cy="936104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580112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% от дохода</a:t>
            </a:r>
            <a:endParaRPr lang="ru-RU" dirty="0"/>
          </a:p>
        </p:txBody>
      </p:sp>
      <p:pic>
        <p:nvPicPr>
          <p:cNvPr id="18" name="Picture 6" descr="Morphology - Ero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01008"/>
            <a:ext cx="1440161" cy="993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/>
      <p:bldP spid="16" grpId="0" animBg="1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банков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32912"/>
          <a:ext cx="9144000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эмиссионный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коммерческий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Выпускает</a:t>
                      </a:r>
                      <a:r>
                        <a:rPr lang="ru-RU" sz="3200" baseline="0" dirty="0" smtClean="0"/>
                        <a:t> денежные единицы и контролирует оборот денег в стране, кредитует коммерческие банки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Принимает депозиты, предоставляет ссуды, организует расчеты, занимается куплей продажей</a:t>
                      </a:r>
                      <a:r>
                        <a:rPr lang="ru-RU" sz="3200" baseline="0" dirty="0" smtClean="0"/>
                        <a:t> ценных бумаг, работает с населением и фирмами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4499992" y="836712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411760" y="836712"/>
            <a:ext cx="208823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Коммерческие банки и их функции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984232"/>
          <a:ext cx="8712968" cy="2877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ПАССИВНЫЕ ОПЕРАЦИИ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АКТИВНЫЕ ОПЕРАЦИИ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ru-RU" sz="2800" dirty="0" smtClean="0"/>
                        <a:t>Прием вкладов (депозит)</a:t>
                      </a:r>
                    </a:p>
                    <a:p>
                      <a:pPr marL="457200" indent="-457200" algn="ctr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ru-RU" sz="2800" dirty="0" smtClean="0"/>
                        <a:t>Получение кредитов от других банков</a:t>
                      </a:r>
                    </a:p>
                    <a:p>
                      <a:pPr marL="457200" indent="-457200" algn="ctr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ru-RU" sz="2800" dirty="0" smtClean="0"/>
                        <a:t>Эмиссия бумаг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Предоставление различных кредитов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4499992" y="836712"/>
            <a:ext cx="223224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123728" y="836712"/>
            <a:ext cx="237626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Центральный банк и его роль в монетарной политике государства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40768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Функции</a:t>
            </a:r>
          </a:p>
          <a:p>
            <a:r>
              <a:rPr lang="ru-RU" sz="2800" dirty="0" smtClean="0"/>
              <a:t>1) финансовое обеспечение деятельности правительства;</a:t>
            </a:r>
          </a:p>
          <a:p>
            <a:r>
              <a:rPr lang="ru-RU" sz="2800" dirty="0" smtClean="0"/>
              <a:t>2) эмиссия (выпуск денег и ценных бумаг в обращение);</a:t>
            </a:r>
          </a:p>
          <a:p>
            <a:r>
              <a:rPr lang="ru-RU" sz="2800" dirty="0" smtClean="0"/>
              <a:t>3) проведение денежно-кредитной политики;</a:t>
            </a:r>
          </a:p>
          <a:p>
            <a:r>
              <a:rPr lang="ru-RU" sz="2800" dirty="0" smtClean="0"/>
              <a:t>4) хранение золотовалютных резервов страны;</a:t>
            </a:r>
          </a:p>
          <a:p>
            <a:r>
              <a:rPr lang="ru-RU" sz="2800" dirty="0" smtClean="0"/>
              <a:t>5) сосредоточение минимальных резервов коммерческих банков, установление ставки рефинансирования, процента, под которой он кредитует коммерческие банки;</a:t>
            </a:r>
          </a:p>
          <a:p>
            <a:r>
              <a:rPr lang="ru-RU" sz="2800" dirty="0" smtClean="0"/>
              <a:t>6) лицензирование финансовых организаций.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3284984"/>
            <a:ext cx="1440160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3284984"/>
            <a:ext cx="1440160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Норма обязательных резервов</a:t>
            </a:r>
            <a:endParaRPr lang="ru-RU" sz="3600" dirty="0"/>
          </a:p>
        </p:txBody>
      </p:sp>
      <p:pic>
        <p:nvPicPr>
          <p:cNvPr id="4" name="Picture 2" descr="Bank P3 - vector clip art online, royalty free &amp; public do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88417"/>
            <a:ext cx="2232671" cy="22326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60232" y="980728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ЦБ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908720"/>
            <a:ext cx="37961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Коммерческий </a:t>
            </a:r>
          </a:p>
          <a:p>
            <a:pPr algn="ctr"/>
            <a:r>
              <a:rPr lang="ru-RU" sz="4000" dirty="0" smtClean="0"/>
              <a:t>банк</a:t>
            </a:r>
            <a:endParaRPr lang="ru-RU" sz="4000" dirty="0"/>
          </a:p>
        </p:txBody>
      </p:sp>
      <p:sp>
        <p:nvSpPr>
          <p:cNvPr id="10" name="Стрелка влево 9"/>
          <p:cNvSpPr/>
          <p:nvPr/>
        </p:nvSpPr>
        <p:spPr>
          <a:xfrm rot="10800000" flipV="1">
            <a:off x="251520" y="2636912"/>
            <a:ext cx="1728192" cy="122413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ВКЛАДЫ</a:t>
            </a:r>
            <a:endParaRPr lang="ru-RU" dirty="0"/>
          </a:p>
        </p:txBody>
      </p:sp>
      <p:pic>
        <p:nvPicPr>
          <p:cNvPr id="11" name="Picture 6" descr="Morphology - Ero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2936"/>
            <a:ext cx="1440161" cy="993304"/>
          </a:xfrm>
          <a:prstGeom prst="rect">
            <a:avLst/>
          </a:prstGeom>
          <a:noFill/>
        </p:spPr>
      </p:pic>
      <p:pic>
        <p:nvPicPr>
          <p:cNvPr id="12" name="Picture 6" descr="Morphology - Ero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739952"/>
            <a:ext cx="1440161" cy="993304"/>
          </a:xfrm>
          <a:prstGeom prst="rect">
            <a:avLst/>
          </a:prstGeom>
          <a:noFill/>
        </p:spPr>
      </p:pic>
      <p:pic>
        <p:nvPicPr>
          <p:cNvPr id="13" name="Picture 6" descr="Morphology - Ero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89040"/>
            <a:ext cx="1440161" cy="993304"/>
          </a:xfrm>
          <a:prstGeom prst="rect">
            <a:avLst/>
          </a:prstGeom>
          <a:noFill/>
        </p:spPr>
      </p:pic>
      <p:pic>
        <p:nvPicPr>
          <p:cNvPr id="5" name="Picture 2" descr="Bank P3 - vector clip art online, royalty free &amp; public do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961" y="1988840"/>
            <a:ext cx="2232671" cy="223267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72200" y="5733256"/>
            <a:ext cx="1426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Резерв</a:t>
            </a:r>
            <a:endParaRPr lang="ru-RU" sz="3200" dirty="0"/>
          </a:p>
        </p:txBody>
      </p:sp>
      <p:sp>
        <p:nvSpPr>
          <p:cNvPr id="15" name="Стрелка влево 14"/>
          <p:cNvSpPr/>
          <p:nvPr/>
        </p:nvSpPr>
        <p:spPr>
          <a:xfrm rot="5400000">
            <a:off x="5184068" y="4761148"/>
            <a:ext cx="1368152" cy="576064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5400000" flipH="1">
            <a:off x="175320" y="4081264"/>
            <a:ext cx="1304528" cy="576064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44114 0.147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3284984"/>
            <a:ext cx="1440160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3284984"/>
            <a:ext cx="1440160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Ставка  рефинансирования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980728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ЦБ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908720"/>
            <a:ext cx="37961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Коммерческий </a:t>
            </a:r>
          </a:p>
          <a:p>
            <a:pPr algn="ctr"/>
            <a:r>
              <a:rPr lang="ru-RU" sz="4000" dirty="0" smtClean="0"/>
              <a:t>банк</a:t>
            </a:r>
            <a:endParaRPr lang="ru-RU" sz="4000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179512" y="2780928"/>
            <a:ext cx="1728192" cy="108012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КРЕДИТ</a:t>
            </a:r>
            <a:endParaRPr lang="ru-RU" dirty="0"/>
          </a:p>
        </p:txBody>
      </p:sp>
      <p:pic>
        <p:nvPicPr>
          <p:cNvPr id="11" name="Picture 6" descr="Morphology - Ero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1440161" cy="993304"/>
          </a:xfrm>
          <a:prstGeom prst="rect">
            <a:avLst/>
          </a:prstGeom>
          <a:noFill/>
        </p:spPr>
      </p:pic>
      <p:pic>
        <p:nvPicPr>
          <p:cNvPr id="12" name="Picture 6" descr="Morphology - Ero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39952"/>
            <a:ext cx="1440161" cy="993304"/>
          </a:xfrm>
          <a:prstGeom prst="rect">
            <a:avLst/>
          </a:prstGeom>
          <a:noFill/>
        </p:spPr>
      </p:pic>
      <p:pic>
        <p:nvPicPr>
          <p:cNvPr id="13" name="Picture 6" descr="Morphology - Ero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1440161" cy="993304"/>
          </a:xfrm>
          <a:prstGeom prst="rect">
            <a:avLst/>
          </a:prstGeom>
          <a:noFill/>
        </p:spPr>
      </p:pic>
      <p:pic>
        <p:nvPicPr>
          <p:cNvPr id="5" name="Picture 2" descr="Bank P3 - vector clip art online, royalty free &amp; public do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961" y="1988840"/>
            <a:ext cx="2232671" cy="2232671"/>
          </a:xfrm>
          <a:prstGeom prst="rect">
            <a:avLst/>
          </a:prstGeom>
          <a:noFill/>
        </p:spPr>
      </p:pic>
      <p:pic>
        <p:nvPicPr>
          <p:cNvPr id="15" name="Picture 6" descr="Morphology - Ero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199" y="4739952"/>
            <a:ext cx="1440161" cy="993304"/>
          </a:xfrm>
          <a:prstGeom prst="rect">
            <a:avLst/>
          </a:prstGeom>
          <a:noFill/>
        </p:spPr>
      </p:pic>
      <p:pic>
        <p:nvPicPr>
          <p:cNvPr id="16" name="Picture 6" descr="Morphology - Ero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199" y="3789040"/>
            <a:ext cx="1440161" cy="993304"/>
          </a:xfrm>
          <a:prstGeom prst="rect">
            <a:avLst/>
          </a:prstGeom>
          <a:noFill/>
        </p:spPr>
      </p:pic>
      <p:pic>
        <p:nvPicPr>
          <p:cNvPr id="4" name="Picture 2" descr="Bank P3 - vector clip art online, royalty free &amp; public do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88417"/>
            <a:ext cx="2232671" cy="2232671"/>
          </a:xfrm>
          <a:prstGeom prst="rect">
            <a:avLst/>
          </a:prstGeom>
          <a:noFill/>
        </p:spPr>
      </p:pic>
      <p:sp>
        <p:nvSpPr>
          <p:cNvPr id="17" name="Стрелка влево 16"/>
          <p:cNvSpPr/>
          <p:nvPr/>
        </p:nvSpPr>
        <p:spPr>
          <a:xfrm>
            <a:off x="4283968" y="2780928"/>
            <a:ext cx="1728192" cy="108012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КРЕДИТ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99592" y="4645585"/>
            <a:ext cx="8162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%</a:t>
            </a:r>
            <a:endParaRPr lang="ru-RU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79887" y="4645585"/>
            <a:ext cx="8162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%</a:t>
            </a:r>
            <a:endParaRPr lang="ru-RU" sz="6000" dirty="0"/>
          </a:p>
        </p:txBody>
      </p:sp>
      <p:sp>
        <p:nvSpPr>
          <p:cNvPr id="20" name="Стрелка влево 19"/>
          <p:cNvSpPr/>
          <p:nvPr/>
        </p:nvSpPr>
        <p:spPr>
          <a:xfrm rot="5400000">
            <a:off x="4031940" y="4761148"/>
            <a:ext cx="1368152" cy="576064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5400000">
            <a:off x="-72516" y="4761148"/>
            <a:ext cx="1368152" cy="576064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5400000" flipH="1">
            <a:off x="5287888" y="5017368"/>
            <a:ext cx="1304528" cy="576064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5400000" flipH="1">
            <a:off x="1183432" y="5017368"/>
            <a:ext cx="1304528" cy="576064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Autofit/>
          </a:bodyPr>
          <a:lstStyle/>
          <a:p>
            <a:r>
              <a:rPr lang="ru-RU" sz="4000" dirty="0" smtClean="0"/>
              <a:t>Кредит и принципы кредитования</a:t>
            </a:r>
            <a:br>
              <a:rPr lang="ru-RU" sz="4000" dirty="0" smtClean="0"/>
            </a:br>
            <a:endParaRPr lang="ru-RU" sz="4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52736"/>
          <a:ext cx="9144000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5816"/>
                <a:gridCol w="6228184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400" dirty="0" smtClean="0"/>
                        <a:t>Срочность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Кредит дается на определенный срок. Срок указан в кредитном договоре. Просрочка грозит штрафом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Платность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Кредит – это услуга. За услугу принято платить. Плата за кредит называется %, который прибавляется к сумме кредита. Чем больше срок,</a:t>
                      </a:r>
                      <a:r>
                        <a:rPr lang="ru-RU" sz="2400" baseline="0" dirty="0" smtClean="0"/>
                        <a:t> тем больше %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Возвратность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Кредитоспособность заемщика – оценка его доходов и имущества, которое можно востребовать в случае просрочки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Гарантированность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Оформление имущества заемщика в залог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Целевой характер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Кредит дается на определенные цели.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ЭКОНОМИЧЕСКАЯ ДЕЯТЕЛЬНОСТЬ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1071546"/>
            <a:ext cx="2743200" cy="3357586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Экономическая  деятельность  необходима  , чтобы превращать ресурсы в нужные  экономические блага- товары и услуги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000364" y="2428868"/>
            <a:ext cx="685800" cy="484632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143116"/>
            <a:ext cx="1928826" cy="1143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РЕСУРСЫ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857884" y="2500306"/>
            <a:ext cx="609600" cy="484632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2214554"/>
            <a:ext cx="2286016" cy="1066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ПРОИЗВОДСТВО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699158" y="4230800"/>
            <a:ext cx="2088232" cy="484632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5589240"/>
            <a:ext cx="2214578" cy="1066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РАСПРЕДЕЛЕНИЕ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5905963" y="5767445"/>
            <a:ext cx="484632" cy="848302"/>
          </a:xfrm>
          <a:prstGeom prst="downArrow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589240"/>
            <a:ext cx="2438400" cy="107157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ОБМЕН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4499992" y="5301208"/>
            <a:ext cx="576064" cy="201940"/>
          </a:xfrm>
          <a:prstGeom prst="downArrow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7858148" y="1071546"/>
            <a:ext cx="571504" cy="664028"/>
          </a:xfrm>
          <a:custGeom>
            <a:avLst/>
            <a:gdLst>
              <a:gd name="connsiteX0" fmla="*/ 0 w 348343"/>
              <a:gd name="connsiteY0" fmla="*/ 228600 h 664028"/>
              <a:gd name="connsiteX1" fmla="*/ 152400 w 348343"/>
              <a:gd name="connsiteY1" fmla="*/ 664028 h 664028"/>
              <a:gd name="connsiteX2" fmla="*/ 348343 w 348343"/>
              <a:gd name="connsiteY2" fmla="*/ 0 h 6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43" h="664028">
                <a:moveTo>
                  <a:pt x="0" y="228600"/>
                </a:moveTo>
                <a:lnTo>
                  <a:pt x="152400" y="664028"/>
                </a:lnTo>
                <a:lnTo>
                  <a:pt x="348343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4077072"/>
            <a:ext cx="2438400" cy="107157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ПОТРЕБЛЕНИЕ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0800000">
            <a:off x="4499993" y="3429000"/>
            <a:ext cx="500066" cy="504055"/>
          </a:xfrm>
          <a:prstGeom prst="downArrow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Виды кредитов по целевой направленности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Потребительский кредит – на приобретение товаров или услуг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Кредитные карты - банковские пластиковые карты, позволяющие использовать их в качестве платежного средства (очень высокий %, от 25% и более)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 smtClean="0"/>
              <a:t>Автокредитование</a:t>
            </a:r>
            <a:r>
              <a:rPr lang="ru-RU" sz="2400" dirty="0" smtClean="0"/>
              <a:t>  - на приобретение автомобильного транспорта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Ипотечный кредит – на приобретение жилья (от 10 лет и более), характеризуется сравнительно низким %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Банковский кредит – кредит, предоставляемый фирмам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Лизинг – передача во временное пользование какого-либо товара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016"/>
            <a:ext cx="9144000" cy="620688"/>
          </a:xfrm>
        </p:spPr>
        <p:txBody>
          <a:bodyPr>
            <a:noAutofit/>
          </a:bodyPr>
          <a:lstStyle/>
          <a:p>
            <a:r>
              <a:rPr lang="ru-RU" sz="4800" dirty="0" smtClean="0"/>
              <a:t>Фондовая биржа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Понятие «ценная бумага»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Особенность ценной бумаги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Виды ценных бумаг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Функции фондовой биржи</a:t>
            </a:r>
          </a:p>
          <a:p>
            <a:pPr marL="514350" indent="-514350" algn="ctr">
              <a:buAutoNum type="arabicPeriod"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/>
              <a:t>Фондовая биржа (рынок)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система экономических отношений между теми, кто выпускает и продает ценные бумаги, и тем, кто покупает и становится их владельцем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«ценная бумага»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специальным образом оформленные финансовые документы, в которых зафиксированы права их владельца или предъявителя.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Особенность ценной бумаги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SzPct val="112000"/>
              <a:buAutoNum type="arabicPeriod"/>
            </a:pPr>
            <a:r>
              <a:rPr lang="ru-RU" sz="2400" dirty="0" smtClean="0"/>
              <a:t>Не имеет собственной стоимости</a:t>
            </a:r>
          </a:p>
          <a:p>
            <a:pPr marL="342900" indent="-342900">
              <a:buClr>
                <a:schemeClr val="tx1"/>
              </a:buClr>
              <a:buSzPct val="112000"/>
              <a:buAutoNum type="arabicPeriod"/>
            </a:pPr>
            <a:r>
              <a:rPr lang="ru-RU" sz="2400" dirty="0" smtClean="0"/>
              <a:t>Стоимость ценной бумаги равна величине реального капитала, вложенного в производство</a:t>
            </a:r>
          </a:p>
          <a:p>
            <a:pPr marL="342900" indent="-342900">
              <a:buClr>
                <a:schemeClr val="tx1"/>
              </a:buClr>
              <a:buSzPct val="112000"/>
              <a:buAutoNum type="arabicPeriod"/>
            </a:pPr>
            <a:r>
              <a:rPr lang="ru-RU" sz="2400" dirty="0" smtClean="0"/>
              <a:t>При повышенном спросе на ценную бумагу ее стоимость превышает номинальную</a:t>
            </a:r>
          </a:p>
          <a:p>
            <a:pPr marL="342900" indent="-342900">
              <a:buClr>
                <a:schemeClr val="tx1"/>
              </a:buClr>
              <a:buSzPct val="112000"/>
              <a:buAutoNum type="arabicPeriod"/>
            </a:pPr>
            <a:r>
              <a:rPr lang="ru-RU" sz="2400" dirty="0" smtClean="0"/>
              <a:t>Разница между номинальной и рыночной стоимостью ценной бумаги приносит ее владельцу доход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0775" y="4669393"/>
            <a:ext cx="3240360" cy="15841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Segoe Script" pitchFamily="34" charset="0"/>
              </a:rPr>
              <a:t>Ценная бумага</a:t>
            </a:r>
          </a:p>
          <a:p>
            <a:pPr algn="ctr"/>
            <a:r>
              <a:rPr lang="ru-RU" sz="2800" dirty="0" smtClean="0">
                <a:latin typeface="Segoe Script" pitchFamily="34" charset="0"/>
              </a:rPr>
              <a:t>10 000      руб.</a:t>
            </a:r>
            <a:endParaRPr lang="ru-RU" sz="2800" dirty="0">
              <a:latin typeface="Segoe Script" pitchFamily="34" charset="0"/>
            </a:endParaRPr>
          </a:p>
        </p:txBody>
      </p:sp>
      <p:pic>
        <p:nvPicPr>
          <p:cNvPr id="1028" name="Picture 4" descr="House Silhouette clip art - vector clip art online, royalty free &amp; public do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9327" y="4093329"/>
            <a:ext cx="1949017" cy="2088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79167" y="4093329"/>
            <a:ext cx="11608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/>
              <a:t>=</a:t>
            </a:r>
            <a:endParaRPr lang="ru-RU" sz="138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661248"/>
            <a:ext cx="226536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Segoe Script" pitchFamily="34" charset="0"/>
              </a:rPr>
              <a:t>50 000</a:t>
            </a:r>
            <a:endParaRPr lang="ru-RU" sz="3200" dirty="0"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623731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Segoe Script" pitchFamily="34" charset="0"/>
              </a:rPr>
              <a:t>50 000 – 10 000 = 40 000</a:t>
            </a:r>
            <a:endParaRPr lang="ru-RU" sz="32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1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47667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Виды ценных бумаг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48680"/>
          <a:ext cx="9144000" cy="602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5616"/>
                <a:gridCol w="80283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Ценная</a:t>
                      </a:r>
                      <a:r>
                        <a:rPr lang="ru-RU" sz="2000" baseline="0" dirty="0" smtClean="0"/>
                        <a:t> бумага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характеристика</a:t>
                      </a:r>
                      <a:endParaRPr lang="ru-RU" sz="2000" dirty="0"/>
                    </a:p>
                  </a:txBody>
                  <a:tcPr/>
                </a:tc>
              </a:tr>
              <a:tr h="160321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облигация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эмиссионная ценная бумага, закрепляющая право ее держателя на получение от эмитента облигации в предусмотренный ею </a:t>
                      </a:r>
                      <a:r>
                        <a:rPr lang="ru-RU" sz="3200" b="1" kern="1200" dirty="0" smtClean="0"/>
                        <a:t>срок</a:t>
                      </a:r>
                      <a:r>
                        <a:rPr lang="ru-RU" sz="2000" kern="1200" dirty="0" smtClean="0"/>
                        <a:t> номинальной стоимости и </a:t>
                      </a:r>
                      <a:r>
                        <a:rPr lang="ru-RU" sz="2800" b="1" kern="1200" dirty="0" smtClean="0"/>
                        <a:t>зафиксированного </a:t>
                      </a:r>
                      <a:r>
                        <a:rPr lang="ru-RU" sz="2000" kern="1200" dirty="0" smtClean="0"/>
                        <a:t>в ней </a:t>
                      </a:r>
                      <a:r>
                        <a:rPr lang="ru-RU" sz="3600" b="1" kern="1200" dirty="0" smtClean="0"/>
                        <a:t>процента</a:t>
                      </a:r>
                      <a:r>
                        <a:rPr lang="ru-RU" sz="2000" kern="1200" dirty="0" smtClean="0"/>
                        <a:t> от этой стоимости</a:t>
                      </a:r>
                      <a:endParaRPr lang="ru-RU" sz="20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вексель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ценная бумага, удостоверяющая письменное денежное обязательство должника о возврате долга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 ценная бумага, удостоверяющая письменное поручение чекодателя банку уплатить </a:t>
                      </a:r>
                      <a:r>
                        <a:rPr lang="ru-RU" sz="2000" kern="1200" dirty="0" err="1" smtClean="0"/>
                        <a:t>чекополучателю</a:t>
                      </a:r>
                      <a:r>
                        <a:rPr lang="ru-RU" sz="2000" kern="1200" dirty="0" smtClean="0"/>
                        <a:t> указанную в ней сумму денег </a:t>
                      </a:r>
                      <a:endParaRPr lang="ru-RU" sz="2000" dirty="0"/>
                    </a:p>
                  </a:txBody>
                  <a:tcPr/>
                </a:tc>
              </a:tr>
              <a:tr h="187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эмиссионная ценная бумага, закрепляющая права ее владельца (акционера) на получение части прибыли акционерного общества в виде </a:t>
                      </a:r>
                      <a:r>
                        <a:rPr lang="ru-RU" sz="3600" b="1" kern="1200" dirty="0" smtClean="0"/>
                        <a:t>дивидендов</a:t>
                      </a:r>
                      <a:r>
                        <a:rPr lang="ru-RU" sz="2000" kern="1200" dirty="0" smtClean="0"/>
                        <a:t>, </a:t>
                      </a:r>
                      <a:r>
                        <a:rPr lang="ru-RU" sz="3200" b="1" kern="1200" dirty="0" smtClean="0"/>
                        <a:t>участие в управлении </a:t>
                      </a:r>
                      <a:r>
                        <a:rPr lang="ru-RU" sz="2000" kern="1200" dirty="0" smtClean="0"/>
                        <a:t>акционерным обществом и часть имущества, остающегося после его ликвидации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15616" y="1268760"/>
            <a:ext cx="8028384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3140968"/>
            <a:ext cx="802838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3789040"/>
            <a:ext cx="802838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4509120"/>
            <a:ext cx="8028384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509120"/>
            <a:ext cx="8028384" cy="201622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Акции бывают обыкновенные и привилегированные (фиксированный дивиденд, но нельзя участвовать в управлении)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0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Функции фондовой биржи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Инвестиционная функция </a:t>
            </a:r>
          </a:p>
          <a:p>
            <a:pPr marL="342900" indent="-342900">
              <a:buFont typeface="+mj-lt"/>
              <a:buAutoNum type="arabicPeriod"/>
            </a:pP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Функция передела собственности, от менее эффективных управленцев к более эффективным управленцам</a:t>
            </a:r>
          </a:p>
          <a:p>
            <a:pPr marL="342900" indent="-342900">
              <a:buFont typeface="+mj-lt"/>
              <a:buAutoNum type="arabicPeriod"/>
            </a:pP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Покрывает дефицит государственного бюджета, путем выпуска государственных облигаций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Инфляция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Понятие инфляция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Причины инфляции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Виды инфляции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Последствия инфляции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Методы борьбы с инфляцией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/>
              <a:t>Дайте определение инфляции.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Как государство  рассчитывает темпы инфляции?</a:t>
            </a:r>
          </a:p>
          <a:p>
            <a:pPr marL="514350" indent="-514350">
              <a:buAutoNum type="arabicPeriod"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инфляция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 smtClean="0"/>
              <a:t>«</a:t>
            </a:r>
            <a:r>
              <a:rPr lang="en-US" sz="4400" dirty="0" err="1" smtClean="0"/>
              <a:t>Inflatio</a:t>
            </a:r>
            <a:r>
              <a:rPr lang="ru-RU" sz="4400" dirty="0" smtClean="0"/>
              <a:t>»</a:t>
            </a:r>
            <a:r>
              <a:rPr lang="en-US" sz="4400" dirty="0" smtClean="0"/>
              <a:t> – </a:t>
            </a:r>
            <a:r>
              <a:rPr lang="ru-RU" sz="4400" dirty="0" smtClean="0"/>
              <a:t>«вздутие»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348880"/>
            <a:ext cx="4139952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Процесс обесценивания денег в результате переполнения каналов товарного обращения денежной массой.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2348880"/>
            <a:ext cx="406794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Устойчивая тенденция повышения общего уровня цен на товары и услуги в стране, выраженная в процентах.</a:t>
            </a:r>
            <a:endParaRPr lang="ru-RU" sz="2800" dirty="0"/>
          </a:p>
        </p:txBody>
      </p:sp>
      <p:cxnSp>
        <p:nvCxnSpPr>
          <p:cNvPr id="12" name="Прямая со стрелкой 11"/>
          <p:cNvCxnSpPr>
            <a:stCxn id="7" idx="2"/>
            <a:endCxn id="10" idx="0"/>
          </p:cNvCxnSpPr>
          <p:nvPr/>
        </p:nvCxnSpPr>
        <p:spPr>
          <a:xfrm>
            <a:off x="4572000" y="1462137"/>
            <a:ext cx="2394012" cy="886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  <a:endCxn id="9" idx="0"/>
          </p:cNvCxnSpPr>
          <p:nvPr/>
        </p:nvCxnSpPr>
        <p:spPr>
          <a:xfrm flipH="1">
            <a:off x="2177480" y="1462137"/>
            <a:ext cx="2394520" cy="886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53732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Обратный процесс, когда цены на все товары и услуги падают, называется </a:t>
            </a:r>
            <a:r>
              <a:rPr lang="ru-RU" sz="4000" b="1" dirty="0" smtClean="0"/>
              <a:t>дефляцией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283968" y="2780928"/>
            <a:ext cx="609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=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принципы лежат в основе экономической деятельности?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Специализация: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Обмен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214554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Позволяет создавать специалистов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Создает возможность кооперации для достижения сложных целей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/>
              <a:t>Повышает </a:t>
            </a:r>
            <a:r>
              <a:rPr lang="ru-RU" sz="2800" b="1" dirty="0" smtClean="0"/>
              <a:t>производительность</a:t>
            </a:r>
            <a:r>
              <a:rPr lang="ru-RU" sz="2800" dirty="0" smtClean="0"/>
              <a:t>(более рациональное использование ресурсов)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/>
              <a:t>Способствует распределению и обмену экономическими благами.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взаимосвязаны специализация и обмен?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инфляции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84576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b="1" dirty="0" smtClean="0"/>
              <a:t>Монетарная - </a:t>
            </a:r>
            <a:r>
              <a:rPr lang="ru-RU" dirty="0" smtClean="0"/>
              <a:t>денежная эмиссия (масса денег растет, а масса товаров сокращается)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b="1" dirty="0" smtClean="0"/>
              <a:t>Структурная -  </a:t>
            </a:r>
            <a:r>
              <a:rPr lang="ru-RU" dirty="0" smtClean="0"/>
              <a:t>увеличение расходов на военные и социальные нужды, ошибки правительства в экономической политике, дефицит бюджета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b="1" dirty="0" smtClean="0"/>
              <a:t>Внешняя - </a:t>
            </a:r>
            <a:r>
              <a:rPr lang="ru-RU" dirty="0" smtClean="0"/>
              <a:t>мировые кризисы (сырьевой, энергетический)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инфляции</a:t>
            </a:r>
            <a:endParaRPr lang="ru-RU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9899" y="2141208"/>
            <a:ext cx="8986598" cy="9363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/>
              <a:t>ВИДЫ ИНФЛЯЦИИ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07504" y="4869160"/>
            <a:ext cx="2592288" cy="93630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/>
              <a:t>ПО ТЕМПУ</a:t>
            </a:r>
            <a:endParaRPr lang="ru-RU" b="1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300192" y="4869160"/>
            <a:ext cx="2765107" cy="93630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/>
              <a:t>ПО ФОРМЕ</a:t>
            </a:r>
          </a:p>
          <a:p>
            <a:pPr algn="ctr"/>
            <a:r>
              <a:rPr lang="ru-RU" b="1" dirty="0" smtClean="0"/>
              <a:t>ПРОЯВЛЕНИЯ</a:t>
            </a:r>
            <a:endParaRPr lang="ru-RU" b="1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843808" y="4077072"/>
            <a:ext cx="3369974" cy="93630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/>
              <a:t>ПО МЕХАНИЗМУ</a:t>
            </a:r>
            <a:endParaRPr lang="ru-RU" b="1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932285" y="3068960"/>
            <a:ext cx="1287787" cy="1008112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23528" y="3068960"/>
            <a:ext cx="1398256" cy="1800200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7092280" y="2996952"/>
            <a:ext cx="1394450" cy="1872208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инфляции</a:t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179512" y="980728"/>
            <a:ext cx="8712200" cy="1584325"/>
            <a:chOff x="113" y="1797"/>
            <a:chExt cx="5488" cy="99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AutoShape 39"/>
            <p:cNvSpPr>
              <a:spLocks noChangeArrowheads="1"/>
            </p:cNvSpPr>
            <p:nvPr/>
          </p:nvSpPr>
          <p:spPr bwMode="auto">
            <a:xfrm>
              <a:off x="1474" y="1797"/>
              <a:ext cx="2449" cy="4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 smtClean="0"/>
                <a:t>ИНФЛЯЦИЯ ПО ТЕМПУ</a:t>
              </a:r>
              <a:endParaRPr lang="ru-RU" sz="1600" b="1" dirty="0"/>
            </a:p>
          </p:txBody>
        </p:sp>
        <p:sp>
          <p:nvSpPr>
            <p:cNvPr id="13" name="AutoShape 40"/>
            <p:cNvSpPr>
              <a:spLocks noChangeArrowheads="1"/>
            </p:cNvSpPr>
            <p:nvPr/>
          </p:nvSpPr>
          <p:spPr bwMode="auto">
            <a:xfrm>
              <a:off x="113" y="2387"/>
              <a:ext cx="1316" cy="4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 smtClean="0"/>
                <a:t>НОРМАЛЬНАЯ</a:t>
              </a:r>
            </a:p>
            <a:p>
              <a:pPr algn="ctr"/>
              <a:r>
                <a:rPr lang="ru-RU" sz="1600" b="1" dirty="0" smtClean="0"/>
                <a:t>(ПОЛЗУЧАЯ)</a:t>
              </a:r>
              <a:endParaRPr lang="ru-RU" sz="1600" b="1" dirty="0"/>
            </a:p>
          </p:txBody>
        </p:sp>
        <p:sp>
          <p:nvSpPr>
            <p:cNvPr id="14" name="AutoShape 41"/>
            <p:cNvSpPr>
              <a:spLocks noChangeArrowheads="1"/>
            </p:cNvSpPr>
            <p:nvPr/>
          </p:nvSpPr>
          <p:spPr bwMode="auto">
            <a:xfrm>
              <a:off x="4195" y="2387"/>
              <a:ext cx="1406" cy="4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 smtClean="0"/>
                <a:t>ГИПЕРИНФЛЯЦИЯ</a:t>
              </a:r>
              <a:endParaRPr lang="ru-RU" sz="1600" b="1" dirty="0"/>
            </a:p>
          </p:txBody>
        </p:sp>
        <p:sp>
          <p:nvSpPr>
            <p:cNvPr id="15" name="AutoShape 42"/>
            <p:cNvSpPr>
              <a:spLocks noChangeArrowheads="1"/>
            </p:cNvSpPr>
            <p:nvPr/>
          </p:nvSpPr>
          <p:spPr bwMode="auto">
            <a:xfrm>
              <a:off x="1519" y="2387"/>
              <a:ext cx="1179" cy="4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 smtClean="0"/>
                <a:t>УМЕРЕННАЯ</a:t>
              </a:r>
              <a:endParaRPr lang="ru-RU" sz="1600" b="1" dirty="0"/>
            </a:p>
          </p:txBody>
        </p:sp>
        <p:sp>
          <p:nvSpPr>
            <p:cNvPr id="16" name="AutoShape 43"/>
            <p:cNvSpPr>
              <a:spLocks noChangeArrowheads="1"/>
            </p:cNvSpPr>
            <p:nvPr/>
          </p:nvSpPr>
          <p:spPr bwMode="auto">
            <a:xfrm>
              <a:off x="2789" y="2387"/>
              <a:ext cx="1316" cy="4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 smtClean="0"/>
                <a:t>ГАЛОПИРУЮЩАЯ</a:t>
              </a:r>
              <a:endParaRPr lang="ru-RU" sz="1600" b="1" dirty="0"/>
            </a:p>
          </p:txBody>
        </p:sp>
        <p:cxnSp>
          <p:nvCxnSpPr>
            <p:cNvPr id="17" name="AutoShape 44"/>
            <p:cNvCxnSpPr>
              <a:cxnSpLocks noChangeShapeType="1"/>
              <a:stCxn id="12" idx="1"/>
              <a:endCxn id="13" idx="0"/>
            </p:cNvCxnSpPr>
            <p:nvPr/>
          </p:nvCxnSpPr>
          <p:spPr bwMode="auto">
            <a:xfrm rot="10800000" flipV="1">
              <a:off x="771" y="2001"/>
              <a:ext cx="703" cy="386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" name="AutoShape 45"/>
            <p:cNvCxnSpPr>
              <a:cxnSpLocks noChangeShapeType="1"/>
              <a:stCxn id="12" idx="3"/>
              <a:endCxn id="14" idx="0"/>
            </p:cNvCxnSpPr>
            <p:nvPr/>
          </p:nvCxnSpPr>
          <p:spPr bwMode="auto">
            <a:xfrm>
              <a:off x="3923" y="2001"/>
              <a:ext cx="975" cy="386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9" name="Line 46"/>
            <p:cNvSpPr>
              <a:spLocks noChangeShapeType="1"/>
            </p:cNvSpPr>
            <p:nvPr/>
          </p:nvSpPr>
          <p:spPr bwMode="auto">
            <a:xfrm>
              <a:off x="2109" y="2205"/>
              <a:ext cx="0" cy="18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 b="1" dirty="0"/>
            </a:p>
          </p:txBody>
        </p:sp>
        <p:sp>
          <p:nvSpPr>
            <p:cNvPr id="20" name="Line 47"/>
            <p:cNvSpPr>
              <a:spLocks noChangeShapeType="1"/>
            </p:cNvSpPr>
            <p:nvPr/>
          </p:nvSpPr>
          <p:spPr bwMode="auto">
            <a:xfrm>
              <a:off x="3424" y="2205"/>
              <a:ext cx="0" cy="18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 b="1" dirty="0"/>
            </a:p>
          </p:txBody>
        </p:sp>
      </p:grpSp>
      <p:sp>
        <p:nvSpPr>
          <p:cNvPr id="21" name="AutoShape 40"/>
          <p:cNvSpPr>
            <a:spLocks noChangeArrowheads="1"/>
          </p:cNvSpPr>
          <p:nvPr/>
        </p:nvSpPr>
        <p:spPr bwMode="auto">
          <a:xfrm>
            <a:off x="177044" y="1917204"/>
            <a:ext cx="208915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/>
              <a:t>10 %</a:t>
            </a:r>
            <a:endParaRPr lang="ru-RU" b="1" dirty="0"/>
          </a:p>
        </p:txBody>
      </p:sp>
      <p:sp>
        <p:nvSpPr>
          <p:cNvPr id="22" name="AutoShape 40"/>
          <p:cNvSpPr>
            <a:spLocks noChangeArrowheads="1"/>
          </p:cNvSpPr>
          <p:nvPr/>
        </p:nvSpPr>
        <p:spPr bwMode="auto">
          <a:xfrm>
            <a:off x="2391622" y="1917204"/>
            <a:ext cx="1928826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/>
              <a:t>15%</a:t>
            </a:r>
            <a:endParaRPr lang="ru-RU" b="1" dirty="0"/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4391886" y="1917204"/>
            <a:ext cx="214314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/>
              <a:t>10 -50%</a:t>
            </a:r>
            <a:endParaRPr lang="ru-RU" b="1" dirty="0"/>
          </a:p>
        </p:txBody>
      </p:sp>
      <p:sp>
        <p:nvSpPr>
          <p:cNvPr id="24" name="AutoShape 40"/>
          <p:cNvSpPr>
            <a:spLocks noChangeArrowheads="1"/>
          </p:cNvSpPr>
          <p:nvPr/>
        </p:nvSpPr>
        <p:spPr bwMode="auto">
          <a:xfrm>
            <a:off x="6677902" y="1917204"/>
            <a:ext cx="2214578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/>
              <a:t>более 50%</a:t>
            </a:r>
            <a:endParaRPr lang="ru-RU" b="1" dirty="0"/>
          </a:p>
        </p:txBody>
      </p:sp>
      <p:grpSp>
        <p:nvGrpSpPr>
          <p:cNvPr id="26" name="Group 62"/>
          <p:cNvGrpSpPr>
            <a:grpSpLocks/>
          </p:cNvGrpSpPr>
          <p:nvPr/>
        </p:nvGrpSpPr>
        <p:grpSpPr bwMode="auto">
          <a:xfrm>
            <a:off x="214282" y="2779191"/>
            <a:ext cx="8570913" cy="1585913"/>
            <a:chOff x="158" y="2931"/>
            <a:chExt cx="5399" cy="999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7" name="AutoShape 55"/>
            <p:cNvSpPr>
              <a:spLocks noChangeArrowheads="1"/>
            </p:cNvSpPr>
            <p:nvPr/>
          </p:nvSpPr>
          <p:spPr bwMode="auto">
            <a:xfrm>
              <a:off x="1973" y="2931"/>
              <a:ext cx="1724" cy="4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 smtClean="0"/>
                <a:t>ПО</a:t>
              </a:r>
            </a:p>
            <a:p>
              <a:pPr algn="ctr"/>
              <a:r>
                <a:rPr lang="ru-RU" sz="1400" b="1" dirty="0" smtClean="0"/>
                <a:t>МЕХАНИЗМУ ПРОЯВЛЕНИЯ</a:t>
              </a:r>
              <a:endParaRPr lang="ru-RU" sz="1400" b="1" dirty="0"/>
            </a:p>
          </p:txBody>
        </p:sp>
        <p:sp>
          <p:nvSpPr>
            <p:cNvPr id="28" name="AutoShape 56"/>
            <p:cNvSpPr>
              <a:spLocks noChangeArrowheads="1"/>
            </p:cNvSpPr>
            <p:nvPr/>
          </p:nvSpPr>
          <p:spPr bwMode="auto">
            <a:xfrm>
              <a:off x="158" y="3521"/>
              <a:ext cx="1724" cy="4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 smtClean="0"/>
                <a:t>ИНФЛЯЦИЯ СПРОСА</a:t>
              </a:r>
              <a:endParaRPr lang="ru-RU" sz="1600" b="1" dirty="0"/>
            </a:p>
          </p:txBody>
        </p:sp>
        <p:sp>
          <p:nvSpPr>
            <p:cNvPr id="29" name="AutoShape 58"/>
            <p:cNvSpPr>
              <a:spLocks noChangeArrowheads="1"/>
            </p:cNvSpPr>
            <p:nvPr/>
          </p:nvSpPr>
          <p:spPr bwMode="auto">
            <a:xfrm>
              <a:off x="3833" y="3521"/>
              <a:ext cx="1724" cy="4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b="1" dirty="0" smtClean="0"/>
                <a:t>ИНФЛЯЦИЯ ИЗДЕРЖЕК</a:t>
              </a:r>
              <a:endParaRPr lang="ru-RU" sz="1600" b="1" dirty="0"/>
            </a:p>
          </p:txBody>
        </p:sp>
        <p:cxnSp>
          <p:nvCxnSpPr>
            <p:cNvPr id="30" name="AutoShape 59"/>
            <p:cNvCxnSpPr>
              <a:cxnSpLocks noChangeShapeType="1"/>
              <a:stCxn id="27" idx="1"/>
              <a:endCxn id="28" idx="0"/>
            </p:cNvCxnSpPr>
            <p:nvPr/>
          </p:nvCxnSpPr>
          <p:spPr bwMode="auto">
            <a:xfrm rot="10800000" flipV="1">
              <a:off x="1020" y="3136"/>
              <a:ext cx="953" cy="385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AutoShape 60"/>
            <p:cNvCxnSpPr>
              <a:cxnSpLocks noChangeShapeType="1"/>
              <a:stCxn id="27" idx="3"/>
              <a:endCxn id="29" idx="0"/>
            </p:cNvCxnSpPr>
            <p:nvPr/>
          </p:nvCxnSpPr>
          <p:spPr bwMode="auto">
            <a:xfrm>
              <a:off x="3697" y="3136"/>
              <a:ext cx="998" cy="385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33" name="Group 54"/>
          <p:cNvGrpSpPr>
            <a:grpSpLocks/>
          </p:cNvGrpSpPr>
          <p:nvPr/>
        </p:nvGrpSpPr>
        <p:grpSpPr bwMode="auto">
          <a:xfrm>
            <a:off x="827584" y="4797152"/>
            <a:ext cx="7560840" cy="1655763"/>
            <a:chOff x="657" y="2931"/>
            <a:chExt cx="4218" cy="1043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4" name="AutoShape 49"/>
            <p:cNvSpPr>
              <a:spLocks noChangeArrowheads="1"/>
            </p:cNvSpPr>
            <p:nvPr/>
          </p:nvSpPr>
          <p:spPr bwMode="auto">
            <a:xfrm>
              <a:off x="1837" y="2931"/>
              <a:ext cx="1723" cy="4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dirty="0" smtClean="0"/>
                <a:t>ИНФЛЯЦИЯ ПО ФОРМЕ</a:t>
              </a:r>
            </a:p>
            <a:p>
              <a:pPr algn="ctr"/>
              <a:r>
                <a:rPr lang="ru-RU" sz="1600" dirty="0" smtClean="0"/>
                <a:t>ПРОЯВЛЕНИЯ</a:t>
              </a:r>
              <a:endParaRPr lang="ru-RU" sz="1600" dirty="0"/>
            </a:p>
          </p:txBody>
        </p:sp>
        <p:sp>
          <p:nvSpPr>
            <p:cNvPr id="35" name="AutoShape 50"/>
            <p:cNvSpPr>
              <a:spLocks noChangeArrowheads="1"/>
            </p:cNvSpPr>
            <p:nvPr/>
          </p:nvSpPr>
          <p:spPr bwMode="auto">
            <a:xfrm>
              <a:off x="657" y="3566"/>
              <a:ext cx="1723" cy="4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dirty="0" smtClean="0"/>
                <a:t>ОТКРЫТАЯ</a:t>
              </a:r>
            </a:p>
            <a:p>
              <a:pPr algn="ctr"/>
              <a:r>
                <a:rPr lang="ru-RU" sz="1600" dirty="0" smtClean="0"/>
                <a:t>(ЦЕНОВАЯ)</a:t>
              </a:r>
              <a:endParaRPr lang="ru-RU" sz="1600" dirty="0"/>
            </a:p>
          </p:txBody>
        </p:sp>
        <p:sp>
          <p:nvSpPr>
            <p:cNvPr id="36" name="AutoShape 51"/>
            <p:cNvSpPr>
              <a:spLocks noChangeArrowheads="1"/>
            </p:cNvSpPr>
            <p:nvPr/>
          </p:nvSpPr>
          <p:spPr bwMode="auto">
            <a:xfrm>
              <a:off x="3152" y="3566"/>
              <a:ext cx="1723" cy="4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600" dirty="0" smtClean="0"/>
                <a:t>СКРЫТАЯ</a:t>
              </a:r>
            </a:p>
            <a:p>
              <a:pPr algn="ctr"/>
              <a:r>
                <a:rPr lang="ru-RU" sz="1600" dirty="0" smtClean="0"/>
                <a:t>ПОДАВЛЕННАЯ</a:t>
              </a:r>
              <a:endParaRPr lang="ru-RU" sz="1600" dirty="0"/>
            </a:p>
          </p:txBody>
        </p:sp>
        <p:cxnSp>
          <p:nvCxnSpPr>
            <p:cNvPr id="37" name="AutoShape 52"/>
            <p:cNvCxnSpPr>
              <a:cxnSpLocks noChangeShapeType="1"/>
              <a:stCxn id="34" idx="1"/>
              <a:endCxn id="35" idx="0"/>
            </p:cNvCxnSpPr>
            <p:nvPr/>
          </p:nvCxnSpPr>
          <p:spPr bwMode="auto">
            <a:xfrm rot="10800000" flipV="1">
              <a:off x="1519" y="3135"/>
              <a:ext cx="318" cy="43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8" name="AutoShape 53"/>
            <p:cNvCxnSpPr>
              <a:cxnSpLocks noChangeShapeType="1"/>
              <a:stCxn id="34" idx="3"/>
              <a:endCxn id="36" idx="0"/>
            </p:cNvCxnSpPr>
            <p:nvPr/>
          </p:nvCxnSpPr>
          <p:spPr bwMode="auto">
            <a:xfrm>
              <a:off x="3560" y="3135"/>
              <a:ext cx="454" cy="43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Последствия инфляции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Обесцениваются личные сбережения населения (девальвация – обесценивание денег)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Резкое социальное расслоение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ускоренная материализация денежных средств населения и бизнеса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борьбы с инфляцией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политика цен и доходов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контроль за эмиссией денег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повышение учетной ставки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повышение нормы обязательного резервирования;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сокращение государственных расходов и социальных программ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совершенствование налоговой системы и увеличение налоговых поступлений в бюджет.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Человек на рынке труда. Безработица.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dirty="0" smtClean="0"/>
              <a:t>Экономическая природа рынка труда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Заработная плата и принцип ее начисления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Причины безработицы</a:t>
            </a:r>
          </a:p>
          <a:p>
            <a:pPr marL="514350" indent="-514350">
              <a:buAutoNum type="arabicPeriod"/>
            </a:pPr>
            <a:r>
              <a:rPr lang="ru-RU" dirty="0" smtClean="0"/>
              <a:t>Виды безработицы</a:t>
            </a:r>
          </a:p>
          <a:p>
            <a:pPr marL="514350" indent="-514350">
              <a:buAutoNum type="arabicPeriod"/>
            </a:pPr>
            <a:r>
              <a:rPr lang="ru-RU" dirty="0" smtClean="0"/>
              <a:t>Способы борьбы с безработицей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8680"/>
            <a:ext cx="91440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Совокупность экономических и правовых отношений, позволяющих людям обменять свои трудовые услуги на заработную плату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>
            <a:noAutofit/>
          </a:bodyPr>
          <a:lstStyle/>
          <a:p>
            <a:r>
              <a:rPr lang="ru-RU" sz="3600" dirty="0" smtClean="0"/>
              <a:t>Экономическая природа рынка труда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4482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Трудовые услуги крайне разнообразны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Труд не продается отдельно от людей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Спрос предъявляется на услугу определенного типа сложности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Рыночная цена трудовых услуг – ставка заработной платы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Рынок труда зависит от мобильности трудовых ресурсов: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Профессиональной (способность человека владеть несколькими профессиями)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Территориальной (способность и готовность менять место жительства ради работы) </a:t>
            </a:r>
          </a:p>
          <a:p>
            <a:pPr marL="457200" indent="-457200"/>
            <a:r>
              <a:rPr lang="ru-RU" sz="2400" dirty="0" smtClean="0"/>
              <a:t>6. Это рынок вторичного спроса или производного спроса, т.е. </a:t>
            </a:r>
            <a:r>
              <a:rPr lang="ru-RU" sz="2400" u="sng" dirty="0" smtClean="0"/>
              <a:t>спроса на факторы производства, которые необходимы для производства товаров и услуг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Что означает рынок производного спроса и как от этого зависит заработная плата?</a:t>
            </a:r>
            <a:endParaRPr lang="ru-RU" sz="3200" dirty="0"/>
          </a:p>
        </p:txBody>
      </p:sp>
      <p:pic>
        <p:nvPicPr>
          <p:cNvPr id="1026" name="Picture 2" descr="People In Silhouet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53136"/>
            <a:ext cx="2016224" cy="1473677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751932" y="1721897"/>
            <a:ext cx="42592" cy="2642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5536" y="4149080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5536" y="170080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429309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152532" y="1712605"/>
            <a:ext cx="42592" cy="2642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96136" y="4139788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16416" y="428380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ru-RU" dirty="0"/>
          </a:p>
        </p:txBody>
      </p:sp>
      <p:pic>
        <p:nvPicPr>
          <p:cNvPr id="22" name="Picture 2" descr="People In Silhouet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653136"/>
            <a:ext cx="2016224" cy="1473677"/>
          </a:xfrm>
          <a:prstGeom prst="rect">
            <a:avLst/>
          </a:prstGeom>
          <a:noFill/>
        </p:spPr>
      </p:pic>
      <p:pic>
        <p:nvPicPr>
          <p:cNvPr id="23" name="Picture 2" descr="People In Silhouet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725144"/>
            <a:ext cx="2016224" cy="1473677"/>
          </a:xfrm>
          <a:prstGeom prst="rect">
            <a:avLst/>
          </a:prstGeom>
          <a:noFill/>
        </p:spPr>
      </p:pic>
      <p:pic>
        <p:nvPicPr>
          <p:cNvPr id="24" name="Picture 2" descr="People In Silhouet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725144"/>
            <a:ext cx="2016224" cy="1473677"/>
          </a:xfrm>
          <a:prstGeom prst="rect">
            <a:avLst/>
          </a:prstGeom>
          <a:noFill/>
        </p:spPr>
      </p:pic>
      <p:pic>
        <p:nvPicPr>
          <p:cNvPr id="25" name="Picture 2" descr="People In Silhouet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725144"/>
            <a:ext cx="2016224" cy="1473677"/>
          </a:xfrm>
          <a:prstGeom prst="rect">
            <a:avLst/>
          </a:prstGeom>
          <a:noFill/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563888" y="1916832"/>
          <a:ext cx="2448272" cy="202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950"/>
                <a:gridCol w="21543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r>
                        <a:rPr lang="ru-RU" baseline="0" dirty="0" smtClean="0"/>
                        <a:t> труда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занятых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Спрос на труд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Предложение труда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 flipV="1">
            <a:off x="899592" y="2060848"/>
            <a:ext cx="2232248" cy="187220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372200" y="2060848"/>
            <a:ext cx="2232248" cy="187220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71800" y="19168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8316416" y="1844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1187624" y="2060848"/>
            <a:ext cx="1800200" cy="194421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6732240" y="2060848"/>
            <a:ext cx="1800200" cy="194421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899592" y="2708920"/>
            <a:ext cx="1224136" cy="136815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6300192" y="2708920"/>
            <a:ext cx="1224136" cy="136815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59632" y="191683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804248" y="184482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55576" y="1124744"/>
            <a:ext cx="25378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Производство станков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5796136" y="1124744"/>
            <a:ext cx="31045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Производство автомобилей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901842" y="248360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300192" y="249289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1331640" y="2780928"/>
            <a:ext cx="432048" cy="36004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6804248" y="2708920"/>
            <a:ext cx="432048" cy="36004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8108 -0.002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00231 L 0.57274 -0.00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Заработная плата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36450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4000" dirty="0" smtClean="0"/>
              <a:t>От каких факторов зависит заработная плата? Примеры.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Сдельная и повременная заработная плата. В чем разница?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Какими методами можно стимулировать производительность труда?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Вознаграждение за труд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Ставка заработной платы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Зависит от спроса на продукцию той или иной отрасли и количества работников в этой отрасли занятых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51932" y="1721897"/>
            <a:ext cx="42592" cy="2642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5536" y="4149080"/>
            <a:ext cx="2775252" cy="210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олилиния 7"/>
          <p:cNvSpPr/>
          <p:nvPr/>
        </p:nvSpPr>
        <p:spPr>
          <a:xfrm>
            <a:off x="1043608" y="1916832"/>
            <a:ext cx="1944216" cy="2088232"/>
          </a:xfrm>
          <a:custGeom>
            <a:avLst/>
            <a:gdLst>
              <a:gd name="connsiteX0" fmla="*/ 2775857 w 2775857"/>
              <a:gd name="connsiteY0" fmla="*/ 2264229 h 2264229"/>
              <a:gd name="connsiteX1" fmla="*/ 1730829 w 2775857"/>
              <a:gd name="connsiteY1" fmla="*/ 2188029 h 2264229"/>
              <a:gd name="connsiteX2" fmla="*/ 783772 w 2775857"/>
              <a:gd name="connsiteY2" fmla="*/ 1850572 h 2264229"/>
              <a:gd name="connsiteX3" fmla="*/ 239486 w 2775857"/>
              <a:gd name="connsiteY3" fmla="*/ 1219200 h 2264229"/>
              <a:gd name="connsiteX4" fmla="*/ 0 w 2775857"/>
              <a:gd name="connsiteY4" fmla="*/ 0 h 22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857" h="2264229">
                <a:moveTo>
                  <a:pt x="2775857" y="2264229"/>
                </a:moveTo>
                <a:cubicBezTo>
                  <a:pt x="2419350" y="2260600"/>
                  <a:pt x="2062843" y="2256972"/>
                  <a:pt x="1730829" y="2188029"/>
                </a:cubicBezTo>
                <a:cubicBezTo>
                  <a:pt x="1398815" y="2119086"/>
                  <a:pt x="1032329" y="2012043"/>
                  <a:pt x="783772" y="1850572"/>
                </a:cubicBezTo>
                <a:cubicBezTo>
                  <a:pt x="535215" y="1689101"/>
                  <a:pt x="370115" y="1527629"/>
                  <a:pt x="239486" y="1219200"/>
                </a:cubicBezTo>
                <a:cubicBezTo>
                  <a:pt x="108857" y="910771"/>
                  <a:pt x="54428" y="455385"/>
                  <a:pt x="0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170080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15816" y="429309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08" y="191683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16" name="Полилиния 15"/>
          <p:cNvSpPr/>
          <p:nvPr/>
        </p:nvSpPr>
        <p:spPr>
          <a:xfrm flipH="1">
            <a:off x="827584" y="1916832"/>
            <a:ext cx="1935832" cy="2088232"/>
          </a:xfrm>
          <a:custGeom>
            <a:avLst/>
            <a:gdLst>
              <a:gd name="connsiteX0" fmla="*/ 2775857 w 2775857"/>
              <a:gd name="connsiteY0" fmla="*/ 2264229 h 2264229"/>
              <a:gd name="connsiteX1" fmla="*/ 1730829 w 2775857"/>
              <a:gd name="connsiteY1" fmla="*/ 2188029 h 2264229"/>
              <a:gd name="connsiteX2" fmla="*/ 783772 w 2775857"/>
              <a:gd name="connsiteY2" fmla="*/ 1850572 h 2264229"/>
              <a:gd name="connsiteX3" fmla="*/ 239486 w 2775857"/>
              <a:gd name="connsiteY3" fmla="*/ 1219200 h 2264229"/>
              <a:gd name="connsiteX4" fmla="*/ 0 w 2775857"/>
              <a:gd name="connsiteY4" fmla="*/ 0 h 22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857" h="2264229">
                <a:moveTo>
                  <a:pt x="2775857" y="2264229"/>
                </a:moveTo>
                <a:cubicBezTo>
                  <a:pt x="2419350" y="2260600"/>
                  <a:pt x="2062843" y="2256972"/>
                  <a:pt x="1730829" y="2188029"/>
                </a:cubicBezTo>
                <a:cubicBezTo>
                  <a:pt x="1398815" y="2119086"/>
                  <a:pt x="1032329" y="2012043"/>
                  <a:pt x="783772" y="1850572"/>
                </a:cubicBezTo>
                <a:cubicBezTo>
                  <a:pt x="535215" y="1689101"/>
                  <a:pt x="370115" y="1527629"/>
                  <a:pt x="239486" y="1219200"/>
                </a:cubicBezTo>
                <a:cubicBezTo>
                  <a:pt x="108857" y="910771"/>
                  <a:pt x="54428" y="455385"/>
                  <a:pt x="0" y="0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71800" y="19168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419872" y="1916832"/>
          <a:ext cx="519640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903"/>
                <a:gridCol w="45725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r>
                        <a:rPr lang="ru-RU" baseline="0" dirty="0" smtClean="0"/>
                        <a:t> труда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занятых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Спрос на труд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Предложение труда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450912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/>
              <a:t>2.  От сложности, тяжести, риска, социальной политики государства.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3. Заработная плата бывает сдельная и повременная.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/>
              <a:t>Ограниченность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Основная проблема экономики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Понятие и причины ограниченности факторов производства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Последствия ограниченности ресурсов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Факторные доходы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Проблема выбора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Социальные проблемы рынка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Что такое профсоюз? Какие задачи они решают? Три причины, почему деятельность профсоюзов идет </a:t>
            </a:r>
            <a:r>
              <a:rPr lang="ru-RU" smtClean="0"/>
              <a:t>на спад.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Расшифруйте аббревиатуру  МРОТ. Зачем государство устанавливает МРОТ?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Пенсии. Определение. Из чего она формируется?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4725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6096"/>
                <a:gridCol w="3707904"/>
              </a:tblGrid>
              <a:tr h="710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Понятие занятость населения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Понятие безработица</a:t>
                      </a:r>
                      <a:endParaRPr lang="ru-RU" sz="2400" dirty="0"/>
                    </a:p>
                  </a:txBody>
                  <a:tcPr/>
                </a:tc>
              </a:tr>
              <a:tr h="3902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Население, вовлеченное в производственную и непроизводственную деятельность. К занятому населению относят: работающих по найму, предпринимателей, учеников, получающих жалование; частично занятых студентов и домохозяек; лиц свободных профессий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Наличие в стране людей, которые способны и желают трудиться по найму при данном уровне зарплаты, но не могут найти</a:t>
                      </a:r>
                      <a:r>
                        <a:rPr lang="ru-RU" sz="2400" baseline="0" dirty="0" smtClean="0"/>
                        <a:t> работу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797152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Можно ли считать безработными пенсионера, учащегося младших классов, инвалида третьей степени?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5436096" cy="38884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836712"/>
            <a:ext cx="3707904" cy="38884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Проблемы и последствия безработицы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Труд – это специфический ресурс, который пропадает, если он не востребован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Государство компенсирует безработицу пособиями и льготами, но это не решает саму проблему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Безработица сокращает спрос, еще больше порождая безработицу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Безработица обостряет политическую ситуацию в государстве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Ухудшается криминогенная обстановка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n-lt"/>
              </a:rPr>
              <a:t>Виды безработицы</a:t>
            </a:r>
          </a:p>
        </p:txBody>
      </p:sp>
      <p:graphicFrame>
        <p:nvGraphicFramePr>
          <p:cNvPr id="77855" name="Group 31"/>
          <p:cNvGraphicFramePr>
            <a:graphicFrameLocks noGrp="1"/>
          </p:cNvGraphicFramePr>
          <p:nvPr>
            <p:ph type="tbl" idx="1"/>
          </p:nvPr>
        </p:nvGraphicFramePr>
        <p:xfrm>
          <a:off x="0" y="836712"/>
          <a:ext cx="9144000" cy="5382275"/>
        </p:xfrm>
        <a:graphic>
          <a:graphicData uri="http://schemas.openxmlformats.org/drawingml/2006/table">
            <a:tbl>
              <a:tblPr/>
              <a:tblGrid>
                <a:gridCol w="2339752"/>
                <a:gridCol w="6804248"/>
              </a:tblGrid>
              <a:tr h="87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Структурная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Связана с упадком старых отраслей и появления новых, отмиранием одних профессий и появлением других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Циклическая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результате циклического спада в развитии рыночной экономики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Фрикционная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Связана с переходом с одного места работы на другое («между двумя работами»)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Сезонная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Связана с осуществлением некоторых видов работ в определенное время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Вынужденная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Работники, готовые работать за более низкую зарплату, чем та, которую получают занятые, все равно не могут найти работу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Добровольная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Потенциальных работников не устраивает уровень зарплаты или характер труда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Скрытая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Излишние работники используются в производстве, реально требующем меньшего количества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31"/>
          <p:cNvGraphicFramePr>
            <a:graphicFrameLocks/>
          </p:cNvGraphicFramePr>
          <p:nvPr/>
        </p:nvGraphicFramePr>
        <p:xfrm>
          <a:off x="0" y="836712"/>
          <a:ext cx="9143999" cy="5425440"/>
        </p:xfrm>
        <a:graphic>
          <a:graphicData uri="http://schemas.openxmlformats.org/drawingml/2006/table">
            <a:tbl>
              <a:tblPr/>
              <a:tblGrid>
                <a:gridCol w="1341507"/>
                <a:gridCol w="3901246"/>
                <a:gridCol w="3901246"/>
              </a:tblGrid>
              <a:tr h="87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Вид безработицы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Причины возникновения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Способ снижения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087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1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Способ снижения безработицы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68760"/>
          <a:ext cx="9144000" cy="44073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43808"/>
                <a:gridCol w="6300192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Структурная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Переобучение и переквалификация работников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Циклическая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Создание условий для увеличения спроса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предложения на рынке труда (сокращение пенсионного возраста)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Создание условий для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самозанятости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(мелкое предпринимательство)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Фрикционная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Улучшение информационного обеспечения рынка труда, увеличение территориальной мобильности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Фирма в экономике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4000" dirty="0" smtClean="0"/>
              <a:t>План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Понятие «фирма» в экономике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Зачем создаются фирмы?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Признаки фирмы, как юридического лица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Формы организации предпринимательской деятельности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319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«фирма» в экономике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onstantia" pitchFamily="18" charset="0"/>
                <a:ea typeface="Cambria Math" pitchFamily="18" charset="0"/>
              </a:rPr>
              <a:t>– коммерческая организация, приобретающая факторы производства с целью создания и продажи благ и получения на этой основе прибыли.</a:t>
            </a:r>
            <a:endParaRPr lang="ru-RU" sz="3600" dirty="0">
              <a:latin typeface="Constantia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8313" y="4005064"/>
            <a:ext cx="2160587" cy="222250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1200" b="1">
              <a:solidFill>
                <a:schemeClr val="tx1"/>
              </a:solidFill>
              <a:latin typeface="Constantia" pitchFamily="18" charset="0"/>
              <a:ea typeface="Cambria Math" pitchFamily="18" charset="0"/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latin typeface="Constantia" pitchFamily="18" charset="0"/>
                <a:ea typeface="Cambria Math" pitchFamily="18" charset="0"/>
              </a:rPr>
              <a:t>ФАКТОРЫ ПРОИЗВОДСТВА</a:t>
            </a:r>
          </a:p>
          <a:p>
            <a:pPr algn="ctr"/>
            <a:endParaRPr lang="ru-RU" sz="1600" b="1">
              <a:solidFill>
                <a:schemeClr val="tx1"/>
              </a:solidFill>
              <a:latin typeface="Constantia" pitchFamily="18" charset="0"/>
              <a:ea typeface="Cambria Math" pitchFamily="18" charset="0"/>
            </a:endParaRPr>
          </a:p>
          <a:p>
            <a:pPr algn="ctr"/>
            <a:r>
              <a:rPr lang="ru-RU" sz="2400">
                <a:solidFill>
                  <a:schemeClr val="tx1"/>
                </a:solidFill>
                <a:latin typeface="Constantia" pitchFamily="18" charset="0"/>
                <a:ea typeface="Cambria Math" pitchFamily="18" charset="0"/>
              </a:rPr>
              <a:t>ВХОД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71868" y="4005064"/>
            <a:ext cx="1873250" cy="2214578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1600" b="1">
              <a:solidFill>
                <a:schemeClr val="tx1"/>
              </a:solidFill>
              <a:latin typeface="Constantia" pitchFamily="18" charset="0"/>
              <a:ea typeface="Cambria Math" pitchFamily="18" charset="0"/>
            </a:endParaRPr>
          </a:p>
          <a:p>
            <a:r>
              <a:rPr lang="ru-RU" sz="1600" b="1">
                <a:solidFill>
                  <a:schemeClr val="tx1"/>
                </a:solidFill>
                <a:latin typeface="Constantia" pitchFamily="18" charset="0"/>
                <a:ea typeface="Cambria Math" pitchFamily="18" charset="0"/>
              </a:rPr>
              <a:t>  </a:t>
            </a:r>
            <a:r>
              <a:rPr lang="ru-RU" sz="3200" b="1">
                <a:solidFill>
                  <a:schemeClr val="tx1"/>
                </a:solidFill>
                <a:latin typeface="Constantia" pitchFamily="18" charset="0"/>
                <a:ea typeface="Cambria Math" pitchFamily="18" charset="0"/>
              </a:rPr>
              <a:t>ФИРМА</a:t>
            </a:r>
          </a:p>
          <a:p>
            <a:endParaRPr lang="ru-RU" sz="3200">
              <a:solidFill>
                <a:schemeClr val="tx1"/>
              </a:solidFill>
              <a:latin typeface="Constantia" pitchFamily="18" charset="0"/>
              <a:ea typeface="Cambria Math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35737" y="4005064"/>
            <a:ext cx="2379667" cy="229394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1200" b="1" dirty="0">
              <a:solidFill>
                <a:schemeClr val="tx1"/>
              </a:solidFill>
              <a:latin typeface="Constantia" pitchFamily="18" charset="0"/>
              <a:ea typeface="Cambria Math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Constantia" pitchFamily="18" charset="0"/>
                <a:ea typeface="Cambria Math" pitchFamily="18" charset="0"/>
              </a:rPr>
              <a:t>ПРОДУКЦИЯ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Constantia" pitchFamily="18" charset="0"/>
                <a:ea typeface="Cambria Math" pitchFamily="18" charset="0"/>
              </a:rPr>
              <a:t>(ТОВАРЫ И УСЛУГИ)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Constantia" pitchFamily="18" charset="0"/>
              <a:ea typeface="Cambria Math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nstantia" pitchFamily="18" charset="0"/>
                <a:ea typeface="Cambria Math" pitchFamily="18" charset="0"/>
              </a:rPr>
              <a:t>ВЫХОД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714612" y="4433692"/>
            <a:ext cx="993292" cy="1227145"/>
          </a:xfrm>
          <a:custGeom>
            <a:avLst/>
            <a:gdLst>
              <a:gd name="T0" fmla="*/ 428625 w 21600"/>
              <a:gd name="T1" fmla="*/ 0 h 21600"/>
              <a:gd name="T2" fmla="*/ 0 w 21600"/>
              <a:gd name="T3" fmla="*/ 171450 h 21600"/>
              <a:gd name="T4" fmla="*/ 428625 w 21600"/>
              <a:gd name="T5" fmla="*/ 342900 h 21600"/>
              <a:gd name="T6" fmla="*/ 571500 w 21600"/>
              <a:gd name="T7" fmla="*/ 171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chemeClr val="tx1"/>
              </a:solidFill>
              <a:latin typeface="Constantia" pitchFamily="18" charset="0"/>
              <a:ea typeface="Cambria Math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522924" y="4434103"/>
            <a:ext cx="993292" cy="1227145"/>
          </a:xfrm>
          <a:custGeom>
            <a:avLst/>
            <a:gdLst>
              <a:gd name="T0" fmla="*/ 428625 w 21600"/>
              <a:gd name="T1" fmla="*/ 0 h 21600"/>
              <a:gd name="T2" fmla="*/ 0 w 21600"/>
              <a:gd name="T3" fmla="*/ 171450 h 21600"/>
              <a:gd name="T4" fmla="*/ 428625 w 21600"/>
              <a:gd name="T5" fmla="*/ 342900 h 21600"/>
              <a:gd name="T6" fmla="*/ 571500 w 21600"/>
              <a:gd name="T7" fmla="*/ 171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chemeClr val="tx1"/>
              </a:solidFill>
              <a:latin typeface="Constantia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319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Зачем создаются фирмы?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348880"/>
          <a:ext cx="9144000" cy="338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5122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Потребитель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Производитель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экономист</a:t>
                      </a:r>
                      <a:endParaRPr lang="ru-RU" sz="2000" dirty="0"/>
                    </a:p>
                  </a:txBody>
                  <a:tcPr/>
                </a:tc>
              </a:tr>
              <a:tr h="28721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Чтобы создавать экономические блага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Чтобы приносить доход и удовольствие</a:t>
                      </a:r>
                      <a:r>
                        <a:rPr lang="ru-RU" sz="2000" baseline="0" dirty="0" smtClean="0"/>
                        <a:t> от творчества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Для эффективного использования факторов производства в процессе производства</a:t>
                      </a:r>
                    </a:p>
                    <a:p>
                      <a:pPr algn="ctr"/>
                      <a:r>
                        <a:rPr lang="ru-RU" sz="2000" dirty="0" smtClean="0"/>
                        <a:t>Чтобы производить такие экономические блага, которые один человек произвести не в состоянии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4572000" y="1326009"/>
            <a:ext cx="2664296" cy="734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72000" y="1326009"/>
            <a:ext cx="0" cy="806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691680" y="1326009"/>
            <a:ext cx="2880320" cy="734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319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Признаки фирмы, как юридического лица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latin typeface="Constantia" pitchFamily="18" charset="0"/>
              </a:rPr>
              <a:t>Имущественная самостоятельность (наличие своего имущества)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Constantia" pitchFamily="18" charset="0"/>
              </a:rPr>
              <a:t>Организационное единство (наличие устава, договора)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Constantia" pitchFamily="18" charset="0"/>
              </a:rPr>
              <a:t>Деятельность от собственного имени (наличие названия)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Constantia" pitchFamily="18" charset="0"/>
              </a:rPr>
              <a:t>Самостоятельная ответственность по обязательствам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31925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Формы организации предпринимательской деятельности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214554"/>
          <a:ext cx="857256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80"/>
                <a:gridCol w="428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Индивидуальная форма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Коллективная форма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>
            <a:stCxn id="2" idx="2"/>
          </p:cNvCxnSpPr>
          <p:nvPr/>
        </p:nvCxnSpPr>
        <p:spPr>
          <a:xfrm rot="16200000" flipH="1">
            <a:off x="5547532" y="761193"/>
            <a:ext cx="334953" cy="2286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rot="5400000">
            <a:off x="3261516" y="832631"/>
            <a:ext cx="406391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" y="5288340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400" dirty="0" smtClean="0"/>
              <a:t>Какие формы предпринимательства вам известны?</a:t>
            </a:r>
          </a:p>
          <a:p>
            <a:pPr marL="514350" indent="-514350" algn="ctr">
              <a:buAutoNum type="arabicPeriod"/>
            </a:pPr>
            <a:r>
              <a:rPr lang="ru-RU" sz="2400" dirty="0" smtClean="0"/>
              <a:t>Каковы объективные причины появления различных форм предпринимательской деятельности?</a:t>
            </a:r>
          </a:p>
          <a:p>
            <a:pPr marL="514350" indent="-514350" algn="ctr">
              <a:buAutoNum type="arabicPeriod"/>
            </a:pPr>
            <a:endParaRPr lang="ru-RU" sz="2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71736" y="3786190"/>
          <a:ext cx="6357950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8975"/>
                <a:gridCol w="31789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Товарищества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Общества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Личное участие в бизнесе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объединение капиталов, не требующих личного участия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rot="10800000" flipV="1">
            <a:off x="4429124" y="3429000"/>
            <a:ext cx="228601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715140" y="342900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Основная проблема экономики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Как удовлетворить постоянно растущие потребности при ограниченности ресурсов?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580120"/>
          <a:ext cx="9144000" cy="364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766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onstantia" pitchFamily="18" charset="0"/>
                        </a:rPr>
                        <a:t>ИПБЮЛ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64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участники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Капитал 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Ответственность 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Учредительные документы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864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Гражданин, зарегистрированный как предприниматель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Все имущество предпринимателя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itchFamily="18" charset="0"/>
                        </a:rPr>
                        <a:t>неограниченная имущественная ответственность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нет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304800"/>
            <a:ext cx="91440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организации предпринимательской деятельности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84784"/>
          <a:ext cx="9144000" cy="502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766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onstantia" pitchFamily="18" charset="0"/>
                        </a:rPr>
                        <a:t>Товарищество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64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участники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Капитал 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Ответственность 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Учредительные документы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8640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Юридические лица и индивидуальные предприниматели (минимум 2)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Доли</a:t>
                      </a:r>
                      <a:r>
                        <a:rPr lang="ru-RU" sz="1800" baseline="0" dirty="0" smtClean="0">
                          <a:latin typeface="Constantia" pitchFamily="18" charset="0"/>
                        </a:rPr>
                        <a:t> (вклады) учредителей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itchFamily="18" charset="0"/>
                        </a:rPr>
                        <a:t>Каждый участник несет ответственность равную своему имуществу и отвечает по всем обязательствам своих товарищей. </a:t>
                      </a:r>
                    </a:p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itchFamily="18" charset="0"/>
                        </a:rPr>
                        <a:t>В коммандитном товариществе есть  вкладчики, которые отвечают только вкладами 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Учредительный договор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304800"/>
            <a:ext cx="91440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организации предпринимательской деятельности</a:t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844824"/>
          <a:ext cx="9144000" cy="282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766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onstantia" pitchFamily="18" charset="0"/>
                        </a:rPr>
                        <a:t>Кооператив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64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участники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Капитал 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Ответственность 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Учредительные документы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8640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Граждане и юридические лица.</a:t>
                      </a:r>
                    </a:p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Не менее 5-ти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Составляется из паев – взносов, каждого участника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itchFamily="18" charset="0"/>
                        </a:rPr>
                        <a:t>Каждый участник несет ответственность равную своему имуществу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Устав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304800"/>
            <a:ext cx="91440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организации предпринимательской деятельности</a:t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00808"/>
          <a:ext cx="9144000" cy="282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766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onstantia" pitchFamily="18" charset="0"/>
                        </a:rPr>
                        <a:t>ООО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64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участники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Капитал 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Ответственность 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Учредительные документы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8640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Граждане и юридические лица (от 1 до 50)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Доли,</a:t>
                      </a:r>
                      <a:r>
                        <a:rPr lang="ru-RU" sz="1800" baseline="0" dirty="0" smtClean="0">
                          <a:latin typeface="Constantia" pitchFamily="18" charset="0"/>
                        </a:rPr>
                        <a:t> минимальный размер которых равен 100 МРОТ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itchFamily="18" charset="0"/>
                        </a:rPr>
                        <a:t>Каждый участник несет ответственность равную своему вкладу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Устав и учредительный договор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304800"/>
            <a:ext cx="91440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организации предпринимательской деятельности</a:t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84784"/>
          <a:ext cx="9144000" cy="447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766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onstantia" pitchFamily="18" charset="0"/>
                        </a:rPr>
                        <a:t>АО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64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участники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Капитал 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Ответственность 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Учредительные документы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8640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Граждане и юридические лица.</a:t>
                      </a:r>
                    </a:p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ЗАО</a:t>
                      </a:r>
                      <a:r>
                        <a:rPr lang="ru-RU" sz="1800" baseline="0" dirty="0" smtClean="0">
                          <a:latin typeface="Constantia" pitchFamily="18" charset="0"/>
                        </a:rPr>
                        <a:t> не больше 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Constantia" pitchFamily="18" charset="0"/>
                        </a:rPr>
                        <a:t>ОАО от 2 и более. Для управления ОАО создается общее собрание акционеров.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Акции.</a:t>
                      </a:r>
                      <a:r>
                        <a:rPr lang="ru-RU" sz="1800" baseline="0" dirty="0" smtClean="0">
                          <a:latin typeface="Constantia" pitchFamily="18" charset="0"/>
                        </a:rPr>
                        <a:t> В ОАО акции распространяются свободно, в ЗАО только среди участников без права продажи. Уставной капитал ОАО не менее 1000 МРОТ, ЗАО – 100 МРОТ.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itchFamily="18" charset="0"/>
                        </a:rPr>
                        <a:t>Каждый участник несет ответственность в пределах стоимости своих акций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Устав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304800"/>
            <a:ext cx="91440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организации предпринимательской деятельности</a:t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84784"/>
          <a:ext cx="9144000" cy="337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7667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Унитарные предприятия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64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участники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Капитал 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Ответственность 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nstantia" pitchFamily="18" charset="0"/>
                        </a:rPr>
                        <a:t>Учредительные документы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8640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Граждане и юридические лица.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Принадлежит государству или муниципалитету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itchFamily="18" charset="0"/>
                        </a:rPr>
                        <a:t>Управляющий (директор) несет имущественную ответственность, оговоренную трудовым договором.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Устав</a:t>
                      </a:r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304800"/>
            <a:ext cx="914400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Унитарные предприятия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Экономическая деятельность фирмы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1125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Издержки</a:t>
            </a:r>
          </a:p>
          <a:p>
            <a:pPr marL="514350" indent="-514350">
              <a:buNone/>
            </a:pPr>
            <a:r>
              <a:rPr lang="ru-RU" dirty="0" smtClean="0"/>
              <a:t>А) Экономические</a:t>
            </a:r>
          </a:p>
          <a:p>
            <a:pPr marL="514350" indent="-514350">
              <a:buNone/>
            </a:pPr>
            <a:r>
              <a:rPr lang="ru-RU" dirty="0" smtClean="0"/>
              <a:t>Б) Бухгалтерские</a:t>
            </a:r>
          </a:p>
          <a:p>
            <a:pPr marL="514350" indent="-514350">
              <a:buNone/>
            </a:pPr>
            <a:r>
              <a:rPr lang="ru-RU" dirty="0" smtClean="0"/>
              <a:t>В)Постоянные</a:t>
            </a:r>
          </a:p>
          <a:p>
            <a:pPr marL="514350" indent="-514350">
              <a:buNone/>
            </a:pPr>
            <a:r>
              <a:rPr lang="ru-RU" dirty="0" smtClean="0"/>
              <a:t>Г) Переменные</a:t>
            </a:r>
          </a:p>
          <a:p>
            <a:pPr marL="742950" indent="-742950">
              <a:buAutoNum type="arabicPeriod" startAt="2"/>
            </a:pPr>
            <a:r>
              <a:rPr lang="ru-RU" dirty="0" smtClean="0"/>
              <a:t>Прибыль</a:t>
            </a:r>
          </a:p>
          <a:p>
            <a:pPr marL="742950" indent="-742950">
              <a:buNone/>
            </a:pPr>
            <a:r>
              <a:rPr lang="ru-RU" dirty="0" smtClean="0"/>
              <a:t>А)Экономическая</a:t>
            </a:r>
          </a:p>
          <a:p>
            <a:pPr marL="742950" indent="-742950">
              <a:buNone/>
            </a:pPr>
            <a:r>
              <a:rPr lang="ru-RU" dirty="0" smtClean="0"/>
              <a:t>Б) Бухгалтерская</a:t>
            </a:r>
          </a:p>
          <a:p>
            <a:pPr marL="514350" indent="-514350">
              <a:buNone/>
            </a:pPr>
            <a:r>
              <a:rPr lang="ru-RU" dirty="0" smtClean="0"/>
              <a:t>3. Источники финансирования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nstantia" pitchFamily="18" charset="0"/>
                <a:ea typeface="Cambria Math" pitchFamily="18" charset="0"/>
              </a:rPr>
              <a:t>Экономические и бухгалтерские издержки и прибыль</a:t>
            </a:r>
            <a:endParaRPr lang="ru-RU" sz="2400" dirty="0">
              <a:latin typeface="Constantia" pitchFamily="18" charset="0"/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  <a:ea typeface="Cambria Math" pitchFamily="18" charset="0"/>
              </a:rPr>
              <a:t>Деятельность фирмы имеет смысл, если  она получает прибыль. Прибыль получается  если выручка от реализации  продукции  превышает суммы издержек  по всем факторам  производства</a:t>
            </a:r>
            <a:endParaRPr lang="ru-RU" sz="2400" dirty="0">
              <a:latin typeface="Constantia" pitchFamily="18" charset="0"/>
              <a:ea typeface="Cambria Math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" y="2590800"/>
            <a:ext cx="3767134" cy="34814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  <a:ea typeface="Cambria Math" pitchFamily="18" charset="0"/>
              </a:rPr>
              <a:t>ИЗДЕРЖКИ ПРОИЗВОДСТВА- это затраты производителя на приобретение  и использование  факторов производства</a:t>
            </a:r>
            <a:endParaRPr lang="ru-RU" sz="2400" dirty="0">
              <a:solidFill>
                <a:schemeClr val="tx1"/>
              </a:solidFill>
              <a:latin typeface="Constantia" pitchFamily="18" charset="0"/>
              <a:ea typeface="Cambria Math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571744"/>
            <a:ext cx="4548190" cy="36004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  <a:ea typeface="Cambria Math" pitchFamily="18" charset="0"/>
              </a:rPr>
              <a:t>Экономические  издержки делятся на внутренние и внешние</a:t>
            </a:r>
            <a:endParaRPr lang="ru-RU" sz="2400" dirty="0">
              <a:solidFill>
                <a:schemeClr val="tx1"/>
              </a:solidFill>
              <a:latin typeface="Constantia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a typeface="Cambria Math" pitchFamily="18" charset="0"/>
              </a:rPr>
              <a:t>Экономические  издержки</a:t>
            </a:r>
            <a:endParaRPr lang="ru-RU" sz="2800" dirty="0">
              <a:ea typeface="Cambria Math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1000108"/>
            <a:ext cx="3286148" cy="1928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Внутренние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(или неявные издержки)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3000372"/>
            <a:ext cx="3286148" cy="171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Внешние (бухгалтерские)  издержки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285860"/>
            <a:ext cx="5175456" cy="14287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Это затраты ресурсов, принадлежащих собственнику фирмы:  помещение, собственный труд.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3214686"/>
            <a:ext cx="5175456" cy="12858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Внешние издержки- явные или бухгалтерские – затраты на материалы, энергию, ресурсы.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Экономическая  и бухгалтерская прибыль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142984"/>
            <a:ext cx="3214710" cy="23574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Экономическая прибыль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3571876"/>
            <a:ext cx="3214710" cy="24288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Бухгалтерская прибыль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500174"/>
            <a:ext cx="5319472" cy="16430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Это  разница между общей выручкой  фирмы и экономическими издержками.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Превышение денежных поступлений суммы экономических  издержек означает, что предприятие имеет чистую прибыль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3929066"/>
            <a:ext cx="5319472" cy="16430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Бухгалтерская  прибыль- это разница между общей выручкой и бухгалтерскими  издержками.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1497894"/>
            <a:ext cx="5319472" cy="16430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Выручка от продаж – внешние издержки – внутренние издержки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3933056"/>
            <a:ext cx="5319472" cy="16430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Выручка от продаж – внешние издержки 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dirty="0" smtClean="0"/>
              <a:t>Понятие и причины ограниченности факторов производства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7200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Ограниченность – </a:t>
            </a:r>
            <a:r>
              <a:rPr lang="ru-RU" u="sng" dirty="0" smtClean="0"/>
              <a:t>экономическая</a:t>
            </a:r>
            <a:r>
              <a:rPr lang="ru-RU" dirty="0" smtClean="0"/>
              <a:t> недостаточность ресурсов для производства благ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59632" y="2996952"/>
            <a:ext cx="0" cy="3456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755576" y="5877272"/>
            <a:ext cx="7848872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434" y="4256151"/>
            <a:ext cx="187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Объем ресурсов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59492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Время</a:t>
            </a:r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968188" y="4797152"/>
            <a:ext cx="7198659" cy="651435"/>
          </a:xfrm>
          <a:custGeom>
            <a:avLst/>
            <a:gdLst>
              <a:gd name="connsiteX0" fmla="*/ 0 w 7198659"/>
              <a:gd name="connsiteY0" fmla="*/ 627530 h 651435"/>
              <a:gd name="connsiteX1" fmla="*/ 4598894 w 7198659"/>
              <a:gd name="connsiteY1" fmla="*/ 546847 h 651435"/>
              <a:gd name="connsiteX2" fmla="*/ 7198659 w 7198659"/>
              <a:gd name="connsiteY2" fmla="*/ 0 h 65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659" h="651435">
                <a:moveTo>
                  <a:pt x="0" y="627530"/>
                </a:moveTo>
                <a:cubicBezTo>
                  <a:pt x="1699558" y="639482"/>
                  <a:pt x="3399117" y="651435"/>
                  <a:pt x="4598894" y="546847"/>
                </a:cubicBezTo>
                <a:cubicBezTo>
                  <a:pt x="5798671" y="442259"/>
                  <a:pt x="6498665" y="221129"/>
                  <a:pt x="7198659" y="0"/>
                </a:cubicBezTo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986118" y="3119718"/>
            <a:ext cx="5934635" cy="2658035"/>
          </a:xfrm>
          <a:custGeom>
            <a:avLst/>
            <a:gdLst>
              <a:gd name="connsiteX0" fmla="*/ 0 w 5934635"/>
              <a:gd name="connsiteY0" fmla="*/ 2599764 h 2658035"/>
              <a:gd name="connsiteX1" fmla="*/ 2312894 w 5934635"/>
              <a:gd name="connsiteY1" fmla="*/ 2581835 h 2658035"/>
              <a:gd name="connsiteX2" fmla="*/ 3836894 w 5934635"/>
              <a:gd name="connsiteY2" fmla="*/ 2142564 h 2658035"/>
              <a:gd name="connsiteX3" fmla="*/ 5091953 w 5934635"/>
              <a:gd name="connsiteY3" fmla="*/ 1264023 h 2658035"/>
              <a:gd name="connsiteX4" fmla="*/ 5719482 w 5934635"/>
              <a:gd name="connsiteY4" fmla="*/ 519953 h 2658035"/>
              <a:gd name="connsiteX5" fmla="*/ 5934635 w 5934635"/>
              <a:gd name="connsiteY5" fmla="*/ 0 h 265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4635" h="2658035">
                <a:moveTo>
                  <a:pt x="0" y="2599764"/>
                </a:moveTo>
                <a:cubicBezTo>
                  <a:pt x="836706" y="2628899"/>
                  <a:pt x="1673412" y="2658035"/>
                  <a:pt x="2312894" y="2581835"/>
                </a:cubicBezTo>
                <a:cubicBezTo>
                  <a:pt x="2952376" y="2505635"/>
                  <a:pt x="3373718" y="2362199"/>
                  <a:pt x="3836894" y="2142564"/>
                </a:cubicBezTo>
                <a:cubicBezTo>
                  <a:pt x="4300070" y="1922929"/>
                  <a:pt x="4778188" y="1534458"/>
                  <a:pt x="5091953" y="1264023"/>
                </a:cubicBezTo>
                <a:cubicBezTo>
                  <a:pt x="5405718" y="993588"/>
                  <a:pt x="5579035" y="730623"/>
                  <a:pt x="5719482" y="519953"/>
                </a:cubicBezTo>
                <a:cubicBezTo>
                  <a:pt x="5859929" y="309283"/>
                  <a:pt x="5897282" y="154641"/>
                  <a:pt x="5934635" y="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44008" y="306896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Объем ресурсов, необходимых для производства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42930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Объем ресурсов на Земле</a:t>
            </a:r>
            <a:endParaRPr lang="ru-RU" dirty="0"/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flipV="1">
            <a:off x="1403648" y="4653136"/>
            <a:ext cx="1512168" cy="1224136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3728" y="422108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нефть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51920" y="59492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тыс. лет до н.э.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42795 -0.00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42136 -0.00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  <a:ea typeface="Cambria Math" pitchFamily="18" charset="0"/>
              </a:rPr>
              <a:t>Постоянные и переменные издержки</a:t>
            </a:r>
            <a:endParaRPr lang="ru-RU" sz="3600" dirty="0">
              <a:latin typeface="+mn-lt"/>
              <a:ea typeface="Cambria Math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560552"/>
          <a:ext cx="91440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+mj-lt"/>
                          <a:ea typeface="Cambria Math" pitchFamily="18" charset="0"/>
                        </a:rPr>
                        <a:t>ПОСТОЯННЫЕ</a:t>
                      </a:r>
                      <a:endParaRPr lang="ru-RU" sz="2400" b="0" dirty="0">
                        <a:latin typeface="+mj-lt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+mj-lt"/>
                          <a:ea typeface="Cambria Math" pitchFamily="18" charset="0"/>
                        </a:rPr>
                        <a:t>ПЕРЕМЕННЫЕ</a:t>
                      </a:r>
                      <a:endParaRPr lang="ru-RU" sz="2400" b="0" dirty="0">
                        <a:latin typeface="+mj-lt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Постоянные издержки- это та часть общих издержек, которая не  зависит на данный момент  времени от объема производства: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Плата  за аренду помещения,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Расходы на  содержание  офиса.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Подготовка  персонала,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Заработная плата (повременная),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Коммунальные услуги,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Амортизация. </a:t>
                      </a:r>
                      <a:endParaRPr lang="ru-RU" sz="2000" b="0" dirty="0" smtClean="0">
                        <a:latin typeface="+mj-lt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Переменные издержки- это часть общих издержек, величина которых зависит от объема производства и реализации продукции: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Приобретение  сырья,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Оплата труда (сдельная),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Энергия, топливо,  транспортные  услуги</a:t>
                      </a:r>
                      <a:endParaRPr lang="ru-RU" sz="2400" b="0" dirty="0">
                        <a:latin typeface="+mj-lt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028194"/>
            <a:ext cx="4572000" cy="312899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028194"/>
            <a:ext cx="4572000" cy="312899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0120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Если цена продажи готового товара будет меньше или равна реальной сумме издержек, то предприятие можно считать нерентабельным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создания успешного бизнеса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Поиск источников финансирования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Менеджмент</a:t>
            </a:r>
          </a:p>
          <a:p>
            <a:pPr marL="514350" indent="-514350">
              <a:buAutoNum type="arabicPeriod"/>
            </a:pPr>
            <a:r>
              <a:rPr lang="ru-RU" dirty="0" smtClean="0"/>
              <a:t>Маркетинг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708920"/>
            <a:ext cx="151216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Решение создать бизнес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476672"/>
            <a:ext cx="2232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 производить</a:t>
            </a:r>
          </a:p>
          <a:p>
            <a:pPr algn="ctr"/>
            <a:r>
              <a:rPr lang="ru-RU" dirty="0" smtClean="0"/>
              <a:t>(менеджмент производства)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2708920"/>
            <a:ext cx="2232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 продвигать товар</a:t>
            </a:r>
          </a:p>
          <a:p>
            <a:pPr algn="ctr"/>
            <a:r>
              <a:rPr lang="ru-RU" dirty="0" smtClean="0"/>
              <a:t>(Маркетинг)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4892967"/>
            <a:ext cx="22322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 финансировать развитие фирмы </a:t>
            </a:r>
          </a:p>
          <a:p>
            <a:pPr algn="ctr"/>
            <a:r>
              <a:rPr lang="ru-RU" dirty="0" smtClean="0"/>
              <a:t>(Финансовый менеджмент)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708920"/>
            <a:ext cx="151216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Успешность фирмы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2708920"/>
            <a:ext cx="151216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Стоимость фирмы</a:t>
            </a:r>
          </a:p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>
            <a:stCxn id="4" idx="3"/>
            <a:endCxn id="6" idx="1"/>
          </p:cNvCxnSpPr>
          <p:nvPr/>
        </p:nvCxnSpPr>
        <p:spPr>
          <a:xfrm>
            <a:off x="1763688" y="3170585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 flipV="1">
            <a:off x="1763688" y="1412776"/>
            <a:ext cx="504056" cy="17578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1763688" y="3170585"/>
            <a:ext cx="648072" cy="1698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  <a:endCxn id="8" idx="1"/>
          </p:cNvCxnSpPr>
          <p:nvPr/>
        </p:nvCxnSpPr>
        <p:spPr>
          <a:xfrm>
            <a:off x="4283968" y="3170585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3"/>
            <a:endCxn id="9" idx="1"/>
          </p:cNvCxnSpPr>
          <p:nvPr/>
        </p:nvCxnSpPr>
        <p:spPr>
          <a:xfrm>
            <a:off x="6084168" y="3170585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3"/>
            <a:endCxn id="8" idx="0"/>
          </p:cNvCxnSpPr>
          <p:nvPr/>
        </p:nvCxnSpPr>
        <p:spPr>
          <a:xfrm>
            <a:off x="4283968" y="938337"/>
            <a:ext cx="1044116" cy="17705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3"/>
            <a:endCxn id="8" idx="2"/>
          </p:cNvCxnSpPr>
          <p:nvPr/>
        </p:nvCxnSpPr>
        <p:spPr>
          <a:xfrm flipV="1">
            <a:off x="4283968" y="3632250"/>
            <a:ext cx="1044116" cy="18608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76056" y="116632"/>
            <a:ext cx="3816424" cy="2308324"/>
          </a:xfrm>
          <a:prstGeom prst="wedgeRectCallout">
            <a:avLst>
              <a:gd name="adj1" fmla="val 21797"/>
              <a:gd name="adj2" fmla="val 630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Суммарная стоимость выпущенных фирмой акций или сумма, за которую фирма может быть продана новому владельцу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Источники финансирования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Внутренние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Внешние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4" y="2852936"/>
          <a:ext cx="5652123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4041"/>
                <a:gridCol w="1884041"/>
                <a:gridCol w="18840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Резервные фонды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Нераспределенная прибыль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амортизация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51919" y="4005064"/>
          <a:ext cx="5292081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027"/>
                <a:gridCol w="1764027"/>
                <a:gridCol w="17640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Банковские кредиты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Эмиссия ценных бумаг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Кредиторская задолженность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2843808" y="1916832"/>
            <a:ext cx="288032" cy="93610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84168" y="1916832"/>
            <a:ext cx="576064" cy="208823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ПРИБЫЛЬ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071546"/>
            <a:ext cx="3071834" cy="5000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РАСПРЕДЕЛЯЕМАЯ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2000" dirty="0" smtClean="0"/>
              <a:t>Из нее выплачиваются дивиденды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071546"/>
            <a:ext cx="3071834" cy="5000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РАСПРЕДЕЛЯЕМАЯ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2000" dirty="0" smtClean="0"/>
              <a:t>Направляется на нужды предприятия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Амортизация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Постепенный износ факторов производства(оборудования, зданий, сооружений) и перенесение их стоимости по частям на вырабатываемую продукцию </a:t>
            </a:r>
            <a:endParaRPr lang="ru-RU" sz="24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20000"/>
          </a:blip>
          <a:srcRect/>
          <a:stretch>
            <a:fillRect/>
          </a:stretch>
        </p:blipFill>
        <p:spPr bwMode="auto">
          <a:xfrm>
            <a:off x="755576" y="3068960"/>
            <a:ext cx="1296144" cy="17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23728" y="3356992"/>
            <a:ext cx="1764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= 150 000</a:t>
            </a:r>
            <a:r>
              <a:rPr lang="en-US" sz="2800" b="1" dirty="0"/>
              <a:t> </a:t>
            </a:r>
            <a:endParaRPr lang="ru-RU" sz="2800" b="1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066578" y="3893567"/>
            <a:ext cx="3185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Срок службы – 5 лет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563888" y="4509120"/>
            <a:ext cx="2279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/>
              <a:t>30 000</a:t>
            </a: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3405138" y="542352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040138" y="5428283"/>
            <a:ext cx="111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/>
              <a:t>300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868144" y="3205336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/>
              <a:t>150 000</a:t>
            </a: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5868144" y="3933056"/>
            <a:ext cx="2209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630144" y="3738736"/>
            <a:ext cx="5084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/>
              <a:t>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156177" y="5088086"/>
            <a:ext cx="2987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/>
              <a:t>+ 100 к цене товара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0" y="908720"/>
            <a:ext cx="9144000" cy="1785950"/>
          </a:xfrm>
          <a:prstGeom prst="wedgeRectCallout">
            <a:avLst>
              <a:gd name="adj1" fmla="val 6485"/>
              <a:gd name="adj2" fmla="val 165986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УСКОРЕННАЯ АМОРТИЗАЦИЯ (ДЕЛИМ НА ПОЛОВИНУ СРОКА СЛУЖБЫ)</a:t>
            </a:r>
            <a:endParaRPr lang="ru-RU" sz="2800" dirty="0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0" y="4852317"/>
            <a:ext cx="34198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Если в год выпускается 300</a:t>
            </a:r>
          </a:p>
          <a:p>
            <a:pPr algn="ctr"/>
            <a:r>
              <a:rPr lang="ru-RU" sz="2800" b="1" dirty="0"/>
              <a:t> изделий, 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  <p:bldP spid="19" grpId="0"/>
      <p:bldP spid="20" grpId="0" animBg="1"/>
      <p:bldP spid="21" grpId="0"/>
      <p:bldP spid="22" grpId="0"/>
      <p:bldP spid="6" grpId="0" animBg="1"/>
      <p:bldP spid="2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БАНКОВСКИЙ КРЕДИТ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72004" y="1785926"/>
            <a:ext cx="43434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</a:rPr>
              <a:t>Краткосрочные  кредиты -  на год,</a:t>
            </a:r>
          </a:p>
          <a:p>
            <a:pPr algn="ctr"/>
            <a:r>
              <a:rPr lang="ru-RU" sz="2000" dirty="0" smtClean="0">
                <a:solidFill>
                  <a:sysClr val="windowText" lastClr="000000"/>
                </a:solidFill>
              </a:rPr>
              <a:t>Могут выдаваться без  определенных гарантий.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2004" y="3519502"/>
            <a:ext cx="4343400" cy="235777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</a:rPr>
              <a:t>Долгосрочные кредиты выдается на более длительный срок и в основном на цели модернизации  под гарантии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66" y="1785926"/>
            <a:ext cx="3643338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2000" dirty="0" smtClean="0">
              <a:solidFill>
                <a:sysClr val="windowText" lastClr="000000"/>
              </a:solidFill>
            </a:endParaRPr>
          </a:p>
          <a:p>
            <a:pPr lvl="0" algn="ctr"/>
            <a:endParaRPr lang="ru-RU" sz="2000" dirty="0" smtClean="0">
              <a:solidFill>
                <a:sysClr val="windowText" lastClr="000000"/>
              </a:solidFill>
            </a:endParaRPr>
          </a:p>
          <a:p>
            <a:pPr lvl="0" algn="ctr"/>
            <a:endParaRPr lang="ru-RU" sz="2000" dirty="0" smtClean="0">
              <a:solidFill>
                <a:sysClr val="windowText" lastClr="000000"/>
              </a:solidFill>
            </a:endParaRPr>
          </a:p>
          <a:p>
            <a:pPr lvl="0" algn="ctr"/>
            <a:endParaRPr lang="ru-RU" sz="2000" dirty="0" smtClean="0">
              <a:solidFill>
                <a:sysClr val="windowText" lastClr="000000"/>
              </a:solidFill>
            </a:endParaRPr>
          </a:p>
          <a:p>
            <a:pPr lvl="0" algn="ctr"/>
            <a:r>
              <a:rPr lang="ru-RU" sz="2000" dirty="0" smtClean="0">
                <a:solidFill>
                  <a:sysClr val="windowText" lastClr="000000"/>
                </a:solidFill>
              </a:rPr>
              <a:t>Банковский кредит – денежная  сумма  выдаваемая  банком на определенный  период,  под определенный процент</a:t>
            </a:r>
          </a:p>
          <a:p>
            <a:pPr lvl="0" algn="ctr"/>
            <a:endParaRPr lang="ru-RU" sz="2000" dirty="0" smtClean="0">
              <a:solidFill>
                <a:sysClr val="windowText" lastClr="000000"/>
              </a:solidFill>
            </a:endParaRPr>
          </a:p>
          <a:p>
            <a:pPr lvl="0" algn="ctr"/>
            <a:endParaRPr lang="ru-RU" sz="2000" dirty="0" smtClean="0">
              <a:solidFill>
                <a:sysClr val="windowText" lastClr="000000"/>
              </a:solidFill>
            </a:endParaRPr>
          </a:p>
          <a:p>
            <a:pPr lvl="0" algn="ctr"/>
            <a:endParaRPr lang="ru-RU" sz="2000" dirty="0" smtClean="0">
              <a:solidFill>
                <a:sysClr val="windowText" lastClr="000000"/>
              </a:solidFill>
            </a:endParaRPr>
          </a:p>
          <a:p>
            <a:pPr lvl="0" algn="ctr"/>
            <a:endParaRPr lang="ru-RU" sz="2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dirty="0" smtClean="0"/>
              <a:t>Менеджмент и маркетинг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Понятие «менеджмент»</a:t>
            </a:r>
          </a:p>
          <a:p>
            <a:pPr marL="514350" indent="-514350">
              <a:buAutoNum type="arabicPeriod"/>
            </a:pPr>
            <a:r>
              <a:rPr lang="ru-RU" dirty="0" smtClean="0"/>
              <a:t>Структура менеджмента на предприятиях</a:t>
            </a:r>
          </a:p>
          <a:p>
            <a:pPr marL="514350" indent="-514350">
              <a:buAutoNum type="arabicPeriod"/>
            </a:pPr>
            <a:r>
              <a:rPr lang="ru-RU" dirty="0" smtClean="0"/>
              <a:t>Функции менеджмента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Понятие маркетинг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Задачи маркетинга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Реклама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низ 9"/>
          <p:cNvSpPr/>
          <p:nvPr/>
        </p:nvSpPr>
        <p:spPr>
          <a:xfrm>
            <a:off x="2071670" y="3571876"/>
            <a:ext cx="1643074" cy="2571768"/>
          </a:xfrm>
          <a:prstGeom prst="downArrow">
            <a:avLst/>
          </a:prstGeom>
          <a:solidFill>
            <a:schemeClr val="bg1">
              <a:lumMod val="6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9784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4000" dirty="0" smtClean="0"/>
              <a:t>Понятие «менеджмент»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1359578"/>
            <a:ext cx="8858312" cy="127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ysClr val="windowText" lastClr="000000"/>
                </a:solidFill>
              </a:rPr>
              <a:t>Менеджмент – деятельность по руководству и управлению предприятием</a:t>
            </a:r>
          </a:p>
          <a:p>
            <a:pPr algn="ctr"/>
            <a:r>
              <a:rPr lang="ru-RU" sz="2800" dirty="0" smtClean="0">
                <a:solidFill>
                  <a:sysClr val="windowText" lastClr="000000"/>
                </a:solidFill>
              </a:rPr>
              <a:t>Менеджер – специалист по управлению  производством и обращением  товаров, наемный управляющий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000744"/>
            <a:ext cx="792961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Уровни менеджмента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58601" y="3571876"/>
            <a:ext cx="2427515" cy="2536371"/>
          </a:xfrm>
          <a:custGeom>
            <a:avLst/>
            <a:gdLst>
              <a:gd name="connsiteX0" fmla="*/ 0 w 2427515"/>
              <a:gd name="connsiteY0" fmla="*/ 2536371 h 2536371"/>
              <a:gd name="connsiteX1" fmla="*/ 0 w 2427515"/>
              <a:gd name="connsiteY1" fmla="*/ 1589314 h 2536371"/>
              <a:gd name="connsiteX2" fmla="*/ 794657 w 2427515"/>
              <a:gd name="connsiteY2" fmla="*/ 1589314 h 2536371"/>
              <a:gd name="connsiteX3" fmla="*/ 783772 w 2427515"/>
              <a:gd name="connsiteY3" fmla="*/ 827314 h 2536371"/>
              <a:gd name="connsiteX4" fmla="*/ 1621972 w 2427515"/>
              <a:gd name="connsiteY4" fmla="*/ 838200 h 2536371"/>
              <a:gd name="connsiteX5" fmla="*/ 1600200 w 2427515"/>
              <a:gd name="connsiteY5" fmla="*/ 0 h 2536371"/>
              <a:gd name="connsiteX6" fmla="*/ 2427515 w 2427515"/>
              <a:gd name="connsiteY6" fmla="*/ 0 h 253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7515" h="2536371">
                <a:moveTo>
                  <a:pt x="0" y="2536371"/>
                </a:moveTo>
                <a:lnTo>
                  <a:pt x="0" y="1589314"/>
                </a:lnTo>
                <a:lnTo>
                  <a:pt x="794657" y="1589314"/>
                </a:lnTo>
                <a:lnTo>
                  <a:pt x="783772" y="827314"/>
                </a:lnTo>
                <a:lnTo>
                  <a:pt x="1621972" y="838200"/>
                </a:lnTo>
                <a:lnTo>
                  <a:pt x="1600200" y="0"/>
                </a:lnTo>
                <a:lnTo>
                  <a:pt x="2427515" y="0"/>
                </a:lnTo>
              </a:path>
            </a:pathLst>
          </a:cu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0100" y="5286388"/>
            <a:ext cx="394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НИЗШЕЕ ЗВЕНО: НАЧАЛЬНИК УЧАСТКА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4572008"/>
            <a:ext cx="611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СРЕДНЕЕ ЗВЕНО: ЗАМЕСТИТЕЛЬ ДИРЕКТОРА  ПО ЧЕМУ-ЛИБО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3857628"/>
            <a:ext cx="436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ВЫСШЕЕ ЗВЕНО: ГЕНЕРАЛЬНЫЙ ДИРЕКТОР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ru-RU" sz="4000" dirty="0" smtClean="0"/>
              <a:t>ЛИНЕЙНАЯ СИСТЕМА МЕНЕДЖМЕНТА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4300373"/>
            <a:ext cx="385765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МЕНЕДЖЕР НИЗШЕГО ЗВЕНА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1714488"/>
            <a:ext cx="385765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ТОПМЕНЕДЖЕР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2714620"/>
            <a:ext cx="385765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МЕНЕДЖЕР СРЕДНЕГО ЗВЕНА</a:t>
            </a:r>
            <a:endParaRPr lang="ru-RU" sz="3200" dirty="0"/>
          </a:p>
        </p:txBody>
      </p:sp>
      <p:cxnSp>
        <p:nvCxnSpPr>
          <p:cNvPr id="22" name="Прямая со стрелкой 21"/>
          <p:cNvCxnSpPr>
            <a:stCxn id="8" idx="2"/>
            <a:endCxn id="9" idx="0"/>
          </p:cNvCxnSpPr>
          <p:nvPr/>
        </p:nvCxnSpPr>
        <p:spPr>
          <a:xfrm>
            <a:off x="4429124" y="2299263"/>
            <a:ext cx="0" cy="4153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2"/>
            <a:endCxn id="7" idx="0"/>
          </p:cNvCxnSpPr>
          <p:nvPr/>
        </p:nvCxnSpPr>
        <p:spPr>
          <a:xfrm>
            <a:off x="4429124" y="3791838"/>
            <a:ext cx="0" cy="5085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5196</Words>
  <Application>Microsoft Office PowerPoint</Application>
  <PresentationFormat>Экран (4:3)</PresentationFormat>
  <Paragraphs>1222</Paragraphs>
  <Slides>140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140</vt:i4>
      </vt:variant>
    </vt:vector>
  </HeadingPairs>
  <TitlesOfParts>
    <vt:vector size="141" baseType="lpstr">
      <vt:lpstr>Тема Office</vt:lpstr>
      <vt:lpstr>Экономика</vt:lpstr>
      <vt:lpstr>Понятие экономики </vt:lpstr>
      <vt:lpstr>Понятия «благо», «факторы производства» </vt:lpstr>
      <vt:lpstr>Факторы производства</vt:lpstr>
      <vt:lpstr>ЭКОНОМИЧЕСКАЯ ДЕЯТЕЛЬНОСТЬ</vt:lpstr>
      <vt:lpstr>Какие принципы лежат в основе экономической деятельности?</vt:lpstr>
      <vt:lpstr>Ограниченность ресурсов</vt:lpstr>
      <vt:lpstr>Основная проблема экономики </vt:lpstr>
      <vt:lpstr>Понятие и причины ограниченности факторов производства</vt:lpstr>
      <vt:lpstr>Причины ограниченности факторов производства</vt:lpstr>
      <vt:lpstr>Последствия ограниченности ресурсов </vt:lpstr>
      <vt:lpstr>Виды собственности</vt:lpstr>
      <vt:lpstr>Факторные доходы</vt:lpstr>
      <vt:lpstr>Проблема выбора </vt:lpstr>
      <vt:lpstr>Пример</vt:lpstr>
      <vt:lpstr>Экономические системы</vt:lpstr>
      <vt:lpstr>Понятие «экономическая система» </vt:lpstr>
      <vt:lpstr>Сравнительная характеристика трех основных экономических систем </vt:lpstr>
      <vt:lpstr>Специфика смешанной экономической системы </vt:lpstr>
      <vt:lpstr>Рынок в экономике</vt:lpstr>
      <vt:lpstr>Понятие «рынок» </vt:lpstr>
      <vt:lpstr>Функции рынка</vt:lpstr>
      <vt:lpstr>Условия для функционирования рынка</vt:lpstr>
      <vt:lpstr>Виды рынков</vt:lpstr>
      <vt:lpstr>По типу конкуренции</vt:lpstr>
      <vt:lpstr>Спрос</vt:lpstr>
      <vt:lpstr>Неценовые факторы влияющие на спрос</vt:lpstr>
      <vt:lpstr>Предложение</vt:lpstr>
      <vt:lpstr>Неценовые факторы влияющие на предложение</vt:lpstr>
      <vt:lpstr>Формирование рыночной цены</vt:lpstr>
      <vt:lpstr>Формирование рыночной цены</vt:lpstr>
      <vt:lpstr>Задача 1.  На рисунке отражена ситуация на рынке строительных материалов: линия спроса D переместилась в новое положение D1 (P-цена товара,  Q- величина спроса)</vt:lpstr>
      <vt:lpstr>Задача 2.  На рисунке отражена ситуация на рынке жилья: линия предложения S переместилась в новое положение S1 (P-цена товара,  Q- величина спроса)</vt:lpstr>
      <vt:lpstr>Задача 5.  На рисунке отражена ситуация на рынке табачных изделий: линия спроса D переместилась в новое положение D1 (P-цена товара,  Q- величина спроса)</vt:lpstr>
      <vt:lpstr>Задача 4.  На рисунке отражены изменения на рынке бытовой химии: линия предложения S переместилась в новое положение S1 (P-цена товара,  Q- величина спроса)</vt:lpstr>
      <vt:lpstr>Как работает реальный рынок?</vt:lpstr>
      <vt:lpstr>Деньги</vt:lpstr>
      <vt:lpstr>Причины возникновения товарно-денежных отношений</vt:lpstr>
      <vt:lpstr>Формы денег</vt:lpstr>
      <vt:lpstr>Функции денег </vt:lpstr>
      <vt:lpstr>Банковская система</vt:lpstr>
      <vt:lpstr>Банк и его функции </vt:lpstr>
      <vt:lpstr>Принцип работы банка </vt:lpstr>
      <vt:lpstr>Виды банков </vt:lpstr>
      <vt:lpstr>Коммерческие банки и их функции </vt:lpstr>
      <vt:lpstr>Центральный банк и его роль в монетарной политике государства </vt:lpstr>
      <vt:lpstr>Норма обязательных резервов</vt:lpstr>
      <vt:lpstr>Ставка  рефинансирования</vt:lpstr>
      <vt:lpstr>Кредит и принципы кредитования </vt:lpstr>
      <vt:lpstr>Виды кредитов по целевой направленности</vt:lpstr>
      <vt:lpstr>Фондовая биржа</vt:lpstr>
      <vt:lpstr>Фондовая биржа (рынок)</vt:lpstr>
      <vt:lpstr>Понятие «ценная бумага» </vt:lpstr>
      <vt:lpstr>Особенность ценной бумаги </vt:lpstr>
      <vt:lpstr>Виды ценных бумаг</vt:lpstr>
      <vt:lpstr>Функции фондовой биржи </vt:lpstr>
      <vt:lpstr>Инфляция</vt:lpstr>
      <vt:lpstr>Слайд 58</vt:lpstr>
      <vt:lpstr>Понятие инфляция </vt:lpstr>
      <vt:lpstr>Причины инфляции </vt:lpstr>
      <vt:lpstr>Виды инфляции</vt:lpstr>
      <vt:lpstr>Виды инфляции </vt:lpstr>
      <vt:lpstr>Последствия инфляции </vt:lpstr>
      <vt:lpstr>Методы борьбы с инфляцией </vt:lpstr>
      <vt:lpstr>Человек на рынке труда. Безработица.</vt:lpstr>
      <vt:lpstr>Экономическая природа рынка труда</vt:lpstr>
      <vt:lpstr>Что означает рынок производного спроса и как от этого зависит заработная плата?</vt:lpstr>
      <vt:lpstr>Заработная плата</vt:lpstr>
      <vt:lpstr>Ставка заработной платы</vt:lpstr>
      <vt:lpstr>Социальные проблемы рынка труда</vt:lpstr>
      <vt:lpstr>Слайд 71</vt:lpstr>
      <vt:lpstr>Проблемы и последствия безработицы</vt:lpstr>
      <vt:lpstr>Виды безработицы</vt:lpstr>
      <vt:lpstr>Способ снижения безработицы</vt:lpstr>
      <vt:lpstr>Фирма в экономике</vt:lpstr>
      <vt:lpstr>Понятие «фирма» в экономике </vt:lpstr>
      <vt:lpstr>Зачем создаются фирмы? </vt:lpstr>
      <vt:lpstr>Признаки фирмы, как юридического лица </vt:lpstr>
      <vt:lpstr>Формы организации предпринимательской деятельности </vt:lpstr>
      <vt:lpstr>Слайд 80</vt:lpstr>
      <vt:lpstr>Слайд 81</vt:lpstr>
      <vt:lpstr>Слайд 82</vt:lpstr>
      <vt:lpstr>Слайд 83</vt:lpstr>
      <vt:lpstr>Слайд 84</vt:lpstr>
      <vt:lpstr>Слайд 85</vt:lpstr>
      <vt:lpstr>Экономическая деятельность фирмы</vt:lpstr>
      <vt:lpstr>Экономические и бухгалтерские издержки и прибыль</vt:lpstr>
      <vt:lpstr>Экономические  издержки</vt:lpstr>
      <vt:lpstr>Экономическая  и бухгалтерская прибыль</vt:lpstr>
      <vt:lpstr>Постоянные и переменные издержки</vt:lpstr>
      <vt:lpstr>Условия создания успешного бизнеса</vt:lpstr>
      <vt:lpstr>Слайд 92</vt:lpstr>
      <vt:lpstr>Источники финансирования</vt:lpstr>
      <vt:lpstr>ПРИБЫЛЬ</vt:lpstr>
      <vt:lpstr>Амортизация</vt:lpstr>
      <vt:lpstr>БАНКОВСКИЙ КРЕДИТ</vt:lpstr>
      <vt:lpstr>Менеджмент и маркетинг</vt:lpstr>
      <vt:lpstr>Понятие «менеджмент»</vt:lpstr>
      <vt:lpstr>ЛИНЕЙНАЯ СИСТЕМА МЕНЕДЖМЕНТА</vt:lpstr>
      <vt:lpstr>ФУНКЦИОНАЛЬНАЯ СИСТЕМА МЕНЕДЖМЕНТА</vt:lpstr>
      <vt:lpstr>СМЕШАННАЯ СИСТЕМА МЕНЕДЖМЕНТА</vt:lpstr>
      <vt:lpstr>ФУНКЦИИ МЕНЕДЖМЕНТА</vt:lpstr>
      <vt:lpstr>Понятие маркетинг</vt:lpstr>
      <vt:lpstr>Порядок регистрации фирмы</vt:lpstr>
      <vt:lpstr>Государство в экономике</vt:lpstr>
      <vt:lpstr>Дискуссии о роли государства в экономике</vt:lpstr>
      <vt:lpstr>Функции государства в рыночной экономике</vt:lpstr>
      <vt:lpstr>Внешние эффекты производства</vt:lpstr>
      <vt:lpstr>Направления экономической политики государства</vt:lpstr>
      <vt:lpstr>Механизмы государственной политики в экономике </vt:lpstr>
      <vt:lpstr>Монетарная политика (денежно-кредитная)</vt:lpstr>
      <vt:lpstr>Фискальная политика</vt:lpstr>
      <vt:lpstr>Решения для преодоления дефицита</vt:lpstr>
      <vt:lpstr>Налоги</vt:lpstr>
      <vt:lpstr>Налоги</vt:lpstr>
      <vt:lpstr>Налог</vt:lpstr>
      <vt:lpstr>Налоги</vt:lpstr>
      <vt:lpstr>Международная экономика и торговля</vt:lpstr>
      <vt:lpstr>Слайд 119</vt:lpstr>
      <vt:lpstr>Мировая экономика</vt:lpstr>
      <vt:lpstr>Международная торговля</vt:lpstr>
      <vt:lpstr>Международная торговля</vt:lpstr>
      <vt:lpstr>Международная торговля</vt:lpstr>
      <vt:lpstr>Государственная политика в области внешней торговли</vt:lpstr>
      <vt:lpstr>Глобальные проблемы экономики</vt:lpstr>
      <vt:lpstr>Слайд 126</vt:lpstr>
      <vt:lpstr>Макроэкономические процессы в экономике</vt:lpstr>
      <vt:lpstr>Экономический цикл</vt:lpstr>
      <vt:lpstr>Охарактеризуйте каждый из этапов экономического кризиса</vt:lpstr>
      <vt:lpstr>Продолжительность цикла</vt:lpstr>
      <vt:lpstr>Причины циклического развития экономики</vt:lpstr>
      <vt:lpstr>Понятие «экономический рост»  </vt:lpstr>
      <vt:lpstr>Проблема</vt:lpstr>
      <vt:lpstr>Варианты экономического роста</vt:lpstr>
      <vt:lpstr>Факторы экономического роста </vt:lpstr>
      <vt:lpstr>Измерители экономического роста </vt:lpstr>
      <vt:lpstr>Понятие «экономическое развитие» </vt:lpstr>
      <vt:lpstr>Измерители экономической деятельности</vt:lpstr>
      <vt:lpstr>Измерители экономической деятельности</vt:lpstr>
      <vt:lpstr>ВВП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</dc:title>
  <dc:creator>Toshiba</dc:creator>
  <cp:lastModifiedBy>Каабинет Истории</cp:lastModifiedBy>
  <cp:revision>153</cp:revision>
  <dcterms:created xsi:type="dcterms:W3CDTF">2014-09-05T04:23:03Z</dcterms:created>
  <dcterms:modified xsi:type="dcterms:W3CDTF">2015-09-11T08:54:34Z</dcterms:modified>
</cp:coreProperties>
</file>