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1" r:id="rId16"/>
    <p:sldId id="270" r:id="rId17"/>
    <p:sldId id="267" r:id="rId18"/>
    <p:sldId id="275" r:id="rId19"/>
    <p:sldId id="274" r:id="rId20"/>
    <p:sldId id="273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94" d="100"/>
          <a:sy n="94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echnologys.info/images/stories/gorbach1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echnologys.info/images/stories/gruntubel1.jpg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echnologys.info/images/stories/kalevka1.jpg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echnologys.info/images/stories/otbornik.jpg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echnologys.info/images/stories/cinubel.jpg" TargetMode="Externa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9911" y="1437945"/>
            <a:ext cx="334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Строгание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древесины</a:t>
            </a:r>
            <a:endParaRPr lang="ru-RU" sz="4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4533899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Учитель технологии МОУ «СОШ №37»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Мякушин</a:t>
            </a:r>
            <a:r>
              <a:rPr lang="ru-RU" sz="2000" dirty="0" smtClean="0">
                <a:solidFill>
                  <a:schemeClr val="bg1"/>
                </a:solidFill>
              </a:rPr>
              <a:t> А.И.,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г/о Саранск, Республика Мордовия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97" y="1416538"/>
            <a:ext cx="3503337" cy="401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4764" y="717672"/>
            <a:ext cx="4091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Строгание заготовки.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1406009"/>
            <a:ext cx="7776864" cy="2663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315431"/>
            <a:ext cx="792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Для того, чтобы отстроганная поверхность получилась гладкой и ровной, надо чтобы направление волокон древесины совпадало с направлением  движения  рубанка  при  строгании,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Segoe Script" panose="020B0504020000000003" pitchFamily="34" charset="0"/>
              </a:rPr>
              <a:t>а</a:t>
            </a: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иначе лезвие ножа будет постоянно цеплять древесину, образуя множество сколов.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56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8208" y="637530"/>
            <a:ext cx="552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Приёмы строгания рубанком.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693" y="2221604"/>
            <a:ext cx="2667196" cy="3789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531" y="3980919"/>
            <a:ext cx="3547430" cy="2043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7240" y="18040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       В </a:t>
            </a:r>
            <a:r>
              <a:rPr lang="ru-RU" altLang="ru-RU" sz="2000" dirty="0">
                <a:solidFill>
                  <a:schemeClr val="bg1"/>
                </a:solidFill>
                <a:latin typeface="Segoe Script" panose="020B0504020000000003" pitchFamily="34" charset="0"/>
              </a:rPr>
              <a:t>начале строгания осуществляют нажим на переднюю часть рубанка, а в конце — на заднюю, чтобы обрабатываемая поверхность получалась плоской.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1203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394" y="626399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Контроль качества.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6752"/>
            <a:ext cx="748883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857232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Закрепление материала.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408" y="1508690"/>
            <a:ext cx="61846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Для чего применяется строгание заготовок?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Какие инструменты применяют для строгания заготовок из древесины?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Каково назначение и устройство рубанка?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Чем отличается нож шерхебеля от ножа рубанка?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По каким признакам можно судить о правильности установки резца?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Почему шерхебель и рубанок нельзя ставить на крышку верстака подошвой?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Какие меры безопасности следует соблюдать при строгании?</a:t>
            </a:r>
            <a:endParaRPr lang="ru-RU" sz="2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0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6854" y="1912394"/>
            <a:ext cx="54302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chemeClr val="bg1"/>
                </a:solidFill>
                <a:latin typeface="Segoe Script" panose="020B0504020000000003" pitchFamily="34" charset="0"/>
              </a:rPr>
              <a:t>Другие разновидности  рубанков и их предназначение.</a:t>
            </a:r>
            <a:r>
              <a:rPr lang="ru-RU" altLang="ru-RU" sz="4400" dirty="0">
                <a:solidFill>
                  <a:schemeClr val="bg1"/>
                </a:solidFill>
                <a:latin typeface="Segoe Script" panose="020B05040200000000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529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9" name="Picture 7" descr="gorbach1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65483" y="2879327"/>
            <a:ext cx="3399855" cy="252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2386" y="913537"/>
            <a:ext cx="161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Горбач.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1263" y="2346346"/>
            <a:ext cx="3948648" cy="320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</a:rPr>
              <a:t>Строгание криволинейных поверхностей. Для ручного строгания выпуклых и вогнутых деталей.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bg1"/>
                </a:solidFill>
              </a:rPr>
              <a:t/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Особенности конструкции: рубанок со съемными колодками выпуклой и вогнутой формы. Из-за этого их применение ограничено. Металлические горбачи более универсальны, так как у них кривизну подошвы можно регулировать (минимальный радиус кривизны — 250 мм). Длина стандартного горбача равна 240–250 мм, ширина подошвы — 60 мм, ширина ножа — 50 мм. </a:t>
            </a:r>
          </a:p>
        </p:txBody>
      </p:sp>
    </p:spTree>
    <p:extLst>
      <p:ext uri="{BB962C8B-B14F-4D97-AF65-F5344CB8AC3E}">
        <p14:creationId xmlns:p14="http://schemas.microsoft.com/office/powerpoint/2010/main" xmlns="" val="25529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8997" y="884325"/>
            <a:ext cx="246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Грунтубель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" name="Picture 7" descr="gruntubel1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32390" y="2811642"/>
            <a:ext cx="3313112" cy="2743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07848" y="2485107"/>
            <a:ext cx="3930784" cy="320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</a:rPr>
              <a:t>Профильное строгание. Для выборки трапециевидного паза («ласточкин     хвост») или зачистки поперек волокон таких пазов, выбранных с помощью ножовки-</a:t>
            </a:r>
            <a:r>
              <a:rPr lang="ru-RU" altLang="ru-RU" dirty="0" err="1">
                <a:solidFill>
                  <a:schemeClr val="bg1"/>
                </a:solidFill>
              </a:rPr>
              <a:t>наградки</a:t>
            </a:r>
            <a:r>
              <a:rPr lang="ru-RU" altLang="ru-RU" dirty="0">
                <a:solidFill>
                  <a:schemeClr val="bg1"/>
                </a:solidFill>
              </a:rPr>
              <a:t> или стамески.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Особенности конструкции: это косоугольный зензубель (наград). Очень узкий инструмент (не более 12 мм) с ножом, затачиваемым по двум кромкам, сходящимся в острый угол. </a:t>
            </a:r>
            <a:r>
              <a:rPr lang="ru-RU" altLang="ru-RU" dirty="0" err="1">
                <a:solidFill>
                  <a:schemeClr val="bg1"/>
                </a:solidFill>
              </a:rPr>
              <a:t>Грунтубель</a:t>
            </a:r>
            <a:r>
              <a:rPr lang="ru-RU" altLang="ru-RU" dirty="0">
                <a:solidFill>
                  <a:schemeClr val="bg1"/>
                </a:solidFill>
              </a:rPr>
              <a:t> с косым ножом строгает более чисто, к тому же им строгают поперек волокон древесины.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1177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9" name="Picture 7" descr="kalevka1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91238" y="2797969"/>
            <a:ext cx="3313113" cy="2679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938700"/>
            <a:ext cx="188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Калевка.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649" y="2528156"/>
            <a:ext cx="406026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</a:rPr>
              <a:t>Декоративное строгание. Для профилирования разнообразных реек, кромок плоских деталей, </a:t>
            </a:r>
            <a:r>
              <a:rPr lang="ru-RU" altLang="ru-RU" dirty="0" err="1">
                <a:solidFill>
                  <a:schemeClr val="bg1"/>
                </a:solidFill>
              </a:rPr>
              <a:t>фигарейных</a:t>
            </a:r>
            <a:r>
              <a:rPr lang="ru-RU" altLang="ru-RU" dirty="0">
                <a:solidFill>
                  <a:schemeClr val="bg1"/>
                </a:solidFill>
              </a:rPr>
              <a:t> поверхностей филенок и т. д.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Особенности конструкции: внешне похожа на зензубель, но имеет многоступенчатую подошву сложного профиля, повторяющего профиль лезвия ножа и зеркальную (обратную) форму профиля детали. Ширина колодки и профиль подошвы и лезвия бывают самыми разнообразными.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990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9" name="Picture 7" descr="otbornik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35829" y="2713838"/>
            <a:ext cx="3311525" cy="2765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843561"/>
            <a:ext cx="223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Отборник.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879" y="2420333"/>
            <a:ext cx="380882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</a:rPr>
              <a:t>Профильное строгание. Для прямоугольной обработки кромок, вы  сборки и разработки четвертей.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Особенности конструкции: малогабаритный рубанок, состоящий из  корпуса из алюминиевых сплавов, стального ножа и прижима, а также из упора, закрепленного на  корпусе двумя винтами. Ширина ножа — 35 мм. Размер выбираемого фальца — до 12,5 мм (+/- 2 мм). </a:t>
            </a:r>
          </a:p>
        </p:txBody>
      </p:sp>
    </p:spTree>
    <p:extLst>
      <p:ext uri="{BB962C8B-B14F-4D97-AF65-F5344CB8AC3E}">
        <p14:creationId xmlns:p14="http://schemas.microsoft.com/office/powerpoint/2010/main" xmlns="" val="32151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051" y="2779666"/>
            <a:ext cx="3410871" cy="2716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757222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Цикля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078" y="2065372"/>
            <a:ext cx="3867921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bg1"/>
                </a:solidFill>
              </a:rPr>
              <a:t>Плоское строгание. Для отделки больших плоскостей, выравнивания и заглаживания мелких неровностей и заусенцев. Цикли с ручкой широко применяют при </a:t>
            </a:r>
            <a:r>
              <a:rPr lang="ru-RU" altLang="ru-RU" sz="2000" dirty="0" err="1">
                <a:solidFill>
                  <a:schemeClr val="bg1"/>
                </a:solidFill>
              </a:rPr>
              <a:t>циклевании</a:t>
            </a:r>
            <a:r>
              <a:rPr lang="ru-RU" altLang="ru-RU" sz="2000" dirty="0">
                <a:solidFill>
                  <a:schemeClr val="bg1"/>
                </a:solidFill>
              </a:rPr>
              <a:t> паркета. Цикли с корпусом чаще используют для зачистки шпона. </a:t>
            </a:r>
            <a:br>
              <a:rPr lang="ru-RU" altLang="ru-RU" sz="2000" dirty="0">
                <a:solidFill>
                  <a:schemeClr val="bg1"/>
                </a:solidFill>
              </a:rPr>
            </a:br>
            <a:r>
              <a:rPr lang="ru-RU" altLang="ru-RU" sz="2000" dirty="0">
                <a:solidFill>
                  <a:schemeClr val="bg1"/>
                </a:solidFill>
              </a:rPr>
              <a:t>Особенности конструкции: тонкая (0,7–1 мм) стальная пластинка шириной 25–30 мм, края которой слегка закруглены и заточены для соскабливания тонкой стружки.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789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579" y="1160348"/>
            <a:ext cx="75608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Цель:</a:t>
            </a:r>
          </a:p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Формирование умений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и навыков у учащихся по строганию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, изготовлению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строгальными инструментами деталей, изделий различной геометрической  формы.</a:t>
            </a:r>
          </a:p>
          <a:p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Задачи:</a:t>
            </a:r>
          </a:p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  -  р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асширить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представления о способах обработки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древесины;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  - 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способствовать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развитию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навыков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работы измерительным  инструментом;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  - 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привить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навыки аккуратности,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стремления к самосовершенствованию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и взаимопомощи.</a:t>
            </a:r>
          </a:p>
        </p:txBody>
      </p:sp>
    </p:spTree>
    <p:extLst>
      <p:ext uri="{BB962C8B-B14F-4D97-AF65-F5344CB8AC3E}">
        <p14:creationId xmlns:p14="http://schemas.microsoft.com/office/powerpoint/2010/main" xmlns="" val="14205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9" name="Picture 7" descr="cinubel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3084" y="2704679"/>
            <a:ext cx="3339705" cy="3122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084" y="2249422"/>
            <a:ext cx="4572000" cy="36434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</a:rPr>
              <a:t>Плоское строгание. Для рифления поверхностей, необходимого при фанеровании и при склеивании очень твердых пород древесины. Используют при строгании свилеватой поверхности твердых пород (красное и особенно черное дерево).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Особенности конструкции: имеет один нож, режущая кромка которого со стороны, противоположной фаске, покрыта мелкой насечкой, создающей зубчики на режущей кромке. Зубчики цинубеля при строгании снимают очень узкую (ширина — 0,8–1 мм) стружку.  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В результате поверхность становится рифленой. После </a:t>
            </a:r>
            <a:r>
              <a:rPr lang="ru-RU" altLang="ru-RU" dirty="0" err="1">
                <a:solidFill>
                  <a:schemeClr val="bg1"/>
                </a:solidFill>
              </a:rPr>
              <a:t>цинубления</a:t>
            </a:r>
            <a:r>
              <a:rPr lang="ru-RU" altLang="ru-RU" dirty="0">
                <a:solidFill>
                  <a:schemeClr val="bg1"/>
                </a:solidFill>
              </a:rPr>
              <a:t> поверхность зачищают циклей.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1598" y="804172"/>
            <a:ext cx="2220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Цинубель.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5981" y="1946837"/>
            <a:ext cx="42140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Плоское строгание. Для окончательной зачистки торцов, древесины со свилеватостью и задирами.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Особенности конструкции: внешне напоминает двойной рубанок, но отличается от него укороченной (до 180–200 мм) колодкой и увеличенным (до 60°) наклоном ножа (угол резания) при ширине лезвия 45–50 мм. Имеет укрепленный корпус.  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Колодку </a:t>
            </a:r>
            <a:r>
              <a:rPr lang="ru-RU" altLang="ru-RU" dirty="0" err="1">
                <a:solidFill>
                  <a:schemeClr val="bg1"/>
                </a:solidFill>
              </a:rPr>
              <a:t>шлифтика</a:t>
            </a:r>
            <a:r>
              <a:rPr lang="ru-RU" altLang="ru-RU" dirty="0">
                <a:solidFill>
                  <a:schemeClr val="bg1"/>
                </a:solidFill>
              </a:rPr>
              <a:t> иногда делают слегка овальной (лодочка). Строгает чисто из-за большого угла резания, наличия </a:t>
            </a:r>
            <a:r>
              <a:rPr lang="ru-RU" altLang="ru-RU" dirty="0" err="1">
                <a:solidFill>
                  <a:schemeClr val="bg1"/>
                </a:solidFill>
              </a:rPr>
              <a:t>стружколома</a:t>
            </a:r>
            <a:r>
              <a:rPr lang="ru-RU" altLang="ru-RU" dirty="0">
                <a:solidFill>
                  <a:schemeClr val="bg1"/>
                </a:solidFill>
              </a:rPr>
              <a:t> и небольшой толщины снимаемого слоя древесины.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452" y="3064198"/>
            <a:ext cx="3686744" cy="3061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856172"/>
            <a:ext cx="211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Шлифтик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9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342" y="1692276"/>
            <a:ext cx="80774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Данная презентация составлена на основе учебника: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Технология.  Индустриальные технологии:  5 класс: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чебник для учащихся общеобразовательных учреждений /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А.Т.Тищенко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В.Д.Симоненко</a:t>
            </a:r>
            <a:r>
              <a:rPr lang="ru-RU" sz="2400" dirty="0" smtClean="0">
                <a:solidFill>
                  <a:schemeClr val="bg1"/>
                </a:solidFill>
              </a:rPr>
              <a:t>.  –  М.:</a:t>
            </a:r>
            <a:r>
              <a:rPr lang="ru-RU" sz="2400" dirty="0" err="1" smtClean="0">
                <a:solidFill>
                  <a:schemeClr val="bg1"/>
                </a:solidFill>
              </a:rPr>
              <a:t>Вентана</a:t>
            </a:r>
            <a:r>
              <a:rPr lang="ru-RU" sz="2400" dirty="0" smtClean="0">
                <a:solidFill>
                  <a:schemeClr val="bg1"/>
                </a:solidFill>
              </a:rPr>
              <a:t>-Граф, 2012.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Также при подготовке данной презентации были использованы материалы из интернет источников.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Саранск - 2015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7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9634" y="173276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4366" y="5013176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8119" y="977200"/>
            <a:ext cx="5537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Требования к уровню подготовки </a:t>
            </a:r>
            <a:r>
              <a:rPr lang="ru-RU" sz="2000" dirty="0" smtClean="0">
                <a:solidFill>
                  <a:schemeClr val="bg1"/>
                </a:solidFill>
              </a:rPr>
              <a:t>обучающихся.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9530" y="2177071"/>
            <a:ext cx="1988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Предметные УУД 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4117" y="21955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Осознание роли техники и технологий для прогрессивного развития общества.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44117" y="34372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Организация  учебного сотрудничества совместной деятельности с учителем и сверстниками.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44117" y="47638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Проявление познавательной активности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68823" y="3422506"/>
            <a:ext cx="252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Метапредметные</a:t>
            </a:r>
            <a:r>
              <a:rPr lang="ru-RU" dirty="0" smtClean="0">
                <a:solidFill>
                  <a:schemeClr val="bg1"/>
                </a:solidFill>
              </a:rPr>
              <a:t> УУД: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15424" y="4789715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Личностные УУД: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5" y="706339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Правила техники безопасности при строгании.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2138" y="1971364"/>
            <a:ext cx="7079722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1. 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Перед строганием следует правильно и               надёжно закрепить 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заготовку на верстаке.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2.  Работать рубанком с хорошо заточенным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ножом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3. 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Нельзя проверять рукой остроту лезвия ножа рубанка  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и качество обработки поверхности.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4.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Стружку из летка извлекать только щепкой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и со стороны клина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5.  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Рубанок и шерхебель класть 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на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крышку верстака на 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бок лезвиями </a:t>
            </a:r>
            <a:r>
              <a:rPr lang="ru-RU" alt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 </a:t>
            </a:r>
            <a:r>
              <a:rPr lang="ru-RU" alt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себя</a:t>
            </a:r>
            <a:r>
              <a:rPr lang="ru-RU" alt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328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5" y="828239"/>
            <a:ext cx="7272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Строгание заготовок из древесины применяют для того, чтобы придать будущей детали форму и размеры, указанные в чертеже. При строгании с поверхности заготовки снимается тонкий слой древесины – стружка, что позволяет получить ровные и гладкие поверхности.</a:t>
            </a:r>
          </a:p>
          <a:p>
            <a:endParaRPr lang="ru-RU" sz="2400" dirty="0" smtClean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Для ручной обработки заготовок из древесины строганием используют в основном два вида строгальных инструментов (стругов):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+mj-lt"/>
              </a:rPr>
              <a:t>ш</a:t>
            </a:r>
            <a:r>
              <a:rPr lang="ru-RU" sz="2800" i="1" dirty="0" smtClean="0">
                <a:solidFill>
                  <a:schemeClr val="bg1"/>
                </a:solidFill>
                <a:latin typeface="+mj-lt"/>
              </a:rPr>
              <a:t>ерхебель и рубанок.</a:t>
            </a:r>
            <a:endParaRPr lang="ru-RU" sz="28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2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789" y="638012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Устройство шерхебеля.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0712" y="1682271"/>
            <a:ext cx="36596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Segoe Script" panose="020B0504020000000003" pitchFamily="34" charset="0"/>
              </a:rPr>
              <a:t>«</a:t>
            </a:r>
            <a:r>
              <a:rPr lang="ru-RU" altLang="ru-RU" sz="2000" i="1" dirty="0">
                <a:solidFill>
                  <a:schemeClr val="bg1"/>
                </a:solidFill>
                <a:latin typeface="Segoe Script" panose="020B0504020000000003" pitchFamily="34" charset="0"/>
              </a:rPr>
              <a:t>Шерхебель» </a:t>
            </a:r>
            <a:endParaRPr lang="ru-RU" altLang="ru-RU" sz="2000" i="1" dirty="0" smtClean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i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— </a:t>
            </a:r>
            <a:r>
              <a:rPr lang="ru-RU" altLang="ru-RU" sz="2000" i="1" dirty="0">
                <a:solidFill>
                  <a:schemeClr val="bg1"/>
                </a:solidFill>
                <a:latin typeface="Segoe Script" panose="020B0504020000000003" pitchFamily="34" charset="0"/>
              </a:rPr>
              <a:t>слово немецкого происхождения, что означает «струг </a:t>
            </a:r>
            <a:r>
              <a:rPr lang="ru-RU" altLang="ru-RU" sz="2000" i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для </a:t>
            </a:r>
            <a:r>
              <a:rPr lang="ru-RU" altLang="ru-RU" sz="2000" i="1" dirty="0">
                <a:solidFill>
                  <a:schemeClr val="bg1"/>
                </a:solidFill>
                <a:latin typeface="Segoe Script" panose="020B0504020000000003" pitchFamily="34" charset="0"/>
              </a:rPr>
              <a:t>грубого </a:t>
            </a:r>
            <a:r>
              <a:rPr lang="ru-RU" altLang="ru-RU" sz="2000" i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срезания».</a:t>
            </a:r>
          </a:p>
          <a:p>
            <a:pPr>
              <a:spcBef>
                <a:spcPct val="50000"/>
              </a:spcBef>
            </a:pPr>
            <a:r>
              <a:rPr lang="ru-RU" altLang="ru-RU" sz="2000" i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Служит  для предварительного (чернового) строгания вдоль и поперёк волокон.</a:t>
            </a:r>
          </a:p>
          <a:p>
            <a:pPr>
              <a:spcBef>
                <a:spcPct val="50000"/>
              </a:spcBef>
            </a:pPr>
            <a:r>
              <a:rPr lang="ru-RU" altLang="ru-RU" sz="2000" i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Нож шерхебеля имеет лезвие, заточенное полукругом</a:t>
            </a:r>
            <a:endParaRPr lang="ru-RU" altLang="ru-RU" sz="2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313" y="1692276"/>
            <a:ext cx="2757287" cy="41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3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28093" y="2076764"/>
            <a:ext cx="3315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Segoe Script" panose="020B0504020000000003" pitchFamily="34" charset="0"/>
              </a:rPr>
              <a:t>Рубанок предназначен </a:t>
            </a:r>
            <a:r>
              <a:rPr lang="ru-RU" alt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для окончательного (чистового) строгания заготовок.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Нож рубанка шире, чем нож шерхебеля, и его лезвие заточено по прямой линии.</a:t>
            </a:r>
            <a:endParaRPr lang="ru-RU" altLang="ru-RU" sz="2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390" y="583655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Устройство рубанка.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760" y="1726655"/>
            <a:ext cx="2749192" cy="40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2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116" y="2447812"/>
            <a:ext cx="4368988" cy="35999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0103" y="565220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Современные рубанки имеют металлическую колодку.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Конструкция рубанка позволяет плавно регулировать величину выступания лезвия ножа.</a:t>
            </a:r>
            <a:endParaRPr lang="ru-RU" sz="2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3241" y="2369164"/>
            <a:ext cx="2512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У правильно установленного ножа лезвие расположено над подошвой колодки без перекосов и выступает на 1…3 мм у шерхебеля или на 0,1…0,3 мм </a:t>
            </a:r>
            <a:r>
              <a:rPr lang="ru-RU" sz="2000" smtClean="0">
                <a:solidFill>
                  <a:schemeClr val="bg1"/>
                </a:solidFill>
                <a:latin typeface="Segoe Script" panose="020B0504020000000003" pitchFamily="34" charset="0"/>
              </a:rPr>
              <a:t>у рубанка.</a:t>
            </a:r>
            <a:endParaRPr lang="ru-RU" sz="2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38" y="1600200"/>
            <a:ext cx="6032524" cy="4525963"/>
          </a:xfrm>
        </p:spPr>
      </p:pic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857232"/>
            <a:ext cx="5122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Ваш заголовок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714620"/>
            <a:ext cx="331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Подзаголовок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615" y="595601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Закрепление заготовки.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38" y="4034161"/>
            <a:ext cx="4397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Segoe Script" panose="020B0504020000000003" pitchFamily="34" charset="0"/>
              </a:rPr>
              <a:t>Обрабатываемую деталь крепят на верстаке, зажимая или заклинивая между упором и клином так, чтобы сострагиваемая сторона была направлена вверх.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664" y="1226564"/>
            <a:ext cx="2845271" cy="47947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72" y="1229971"/>
            <a:ext cx="3455469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7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797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72</cp:revision>
  <dcterms:modified xsi:type="dcterms:W3CDTF">2015-09-20T17:41:30Z</dcterms:modified>
</cp:coreProperties>
</file>