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73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6D"/>
    <a:srgbClr val="529458"/>
    <a:srgbClr val="F24C4C"/>
    <a:srgbClr val="00CC00"/>
    <a:srgbClr val="009BD2"/>
    <a:srgbClr val="1B6B1B"/>
    <a:srgbClr val="569C5D"/>
    <a:srgbClr val="77BA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660"/>
  </p:normalViewPr>
  <p:slideViewPr>
    <p:cSldViewPr>
      <p:cViewPr>
        <p:scale>
          <a:sx n="50" d="100"/>
          <a:sy n="50" d="100"/>
        </p:scale>
        <p:origin x="-11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9BD7-C5CB-4283-9D2D-AA44A3167EF8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E5AD-D375-45E6-B165-A1A08F3F3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8070-363E-46E8-93D6-00E5DB6B0CA9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AD74B-FA24-47ED-B223-5F1261852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ABC1-476D-4DC9-84B2-9A5254A8073A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1FB7-A8DE-45E4-9F5D-74E4CD10A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744C-24CA-48F5-8E1B-C19165AE8D66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56180-034D-4AAA-A12C-BFC96BDB2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5FD9-D26C-45AA-B049-889D4A5F1F26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A223-4190-4CF2-B871-034258F80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D2A5-EEB6-4638-B3C8-5C36709FDC68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77D9-E526-47E8-91FF-620BB02FD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0BA7-DD9E-4E14-B037-4FC0F8B50E39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6E86-7E16-4C86-970E-7698D6CF2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CDC4-A60E-49AF-A361-D25E8CE393A6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D115-7BF9-4B89-B43C-B27068983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BA643-CF5E-4882-B477-FB0BCB163A57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2509-5FBB-4790-A91E-F1E9D487B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9ED4-6B94-429D-B3DC-ED0698647DEC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DE59-1AC4-43A5-97FC-A5E40278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4F19-BC4D-4BA2-B359-13D2EDD83E33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7204-5E4E-4FEF-9EDD-D6D819213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EA5D0-6FBA-4E54-BACC-92D410DFB8F2}" type="datetimeFigureOut">
              <a:rPr lang="ru-RU"/>
              <a:pPr>
                <a:defRPr/>
              </a:pPr>
              <a:t>14.01.2010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FC58A8-7BDA-46F4-BFB7-7D0DC963D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7;&#1048;&#1043;&#1053;&#1040;&#1051;&#1068;&#1065;&#1048;&#1050;.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4438"/>
            <a:ext cx="9144000" cy="23860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Тема урока: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«Обобщение знаний по основным классам неорганических соединений»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143000" y="214313"/>
            <a:ext cx="7602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Границ познанию предвидеть невозможно» </a:t>
            </a:r>
            <a:endParaRPr lang="en-US" sz="2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en-US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Д.И.Менделеев. </a:t>
            </a:r>
            <a:endParaRPr lang="ru-RU" sz="2400" b="1" i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429000"/>
            <a:ext cx="2660650" cy="26431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571750" y="3571875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3200" b="1" baseline="-2500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O</a:t>
            </a:r>
            <a:r>
              <a:rPr lang="en-US" sz="3200" b="1" baseline="-25000">
                <a:solidFill>
                  <a:schemeClr val="tx2"/>
                </a:solidFill>
                <a:cs typeface="Arial" charset="0"/>
              </a:rPr>
              <a:t>5</a:t>
            </a:r>
            <a:endParaRPr lang="ru-RU" sz="3200" b="1"/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14375" y="450056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Ca(OH)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2</a:t>
            </a:r>
            <a:endParaRPr lang="ru-RU" sz="3600" b="1"/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2000250" y="5643563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CuSO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4</a:t>
            </a:r>
            <a:endParaRPr lang="ru-RU" sz="3600" b="1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4714875" y="564356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3600" b="1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3</a:t>
            </a:r>
            <a:r>
              <a:rPr lang="en-US" sz="3600" b="1">
                <a:solidFill>
                  <a:schemeClr val="tx2"/>
                </a:solidFill>
                <a:cs typeface="Arial" charset="0"/>
              </a:rPr>
              <a:t>PO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4</a:t>
            </a:r>
            <a:endParaRPr lang="ru-RU" sz="3600" b="1"/>
          </a:p>
        </p:txBody>
      </p:sp>
      <p:sp>
        <p:nvSpPr>
          <p:cNvPr id="2057" name="TextBox 12"/>
          <p:cNvSpPr txBox="1">
            <a:spLocks noChangeArrowheads="1"/>
          </p:cNvSpPr>
          <p:nvPr/>
        </p:nvSpPr>
        <p:spPr bwMode="auto">
          <a:xfrm>
            <a:off x="3857625" y="4500563"/>
            <a:ext cx="1500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ZnCl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2</a:t>
            </a:r>
            <a:endParaRPr lang="ru-RU" sz="3600" b="1"/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285750" y="350043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CaO</a:t>
            </a:r>
            <a:endParaRPr lang="ru-RU" sz="3600" b="1"/>
          </a:p>
        </p:txBody>
      </p:sp>
      <p:sp>
        <p:nvSpPr>
          <p:cNvPr id="2059" name="TextBox 14"/>
          <p:cNvSpPr txBox="1">
            <a:spLocks noChangeArrowheads="1"/>
          </p:cNvSpPr>
          <p:nvPr/>
        </p:nvSpPr>
        <p:spPr bwMode="auto">
          <a:xfrm>
            <a:off x="4429125" y="3643313"/>
            <a:ext cx="1714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H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2</a:t>
            </a:r>
            <a:r>
              <a:rPr lang="en-US" sz="3600" b="1">
                <a:solidFill>
                  <a:schemeClr val="tx2"/>
                </a:solidFill>
                <a:cs typeface="Arial" charset="0"/>
              </a:rPr>
              <a:t>CO</a:t>
            </a:r>
            <a:r>
              <a:rPr lang="en-US" sz="3600" b="1" baseline="-25000">
                <a:solidFill>
                  <a:schemeClr val="tx2"/>
                </a:solidFill>
                <a:cs typeface="Arial" charset="0"/>
              </a:rPr>
              <a:t>3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  <p:bldP spid="2054" grpId="0"/>
      <p:bldP spid="2055" grpId="0"/>
      <p:bldP spid="2056" grpId="0"/>
      <p:bldP spid="2057" grpId="0"/>
      <p:bldP spid="2058" grpId="0"/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357688" y="6215063"/>
            <a:ext cx="4071937" cy="214312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5072063"/>
            <a:ext cx="3857625" cy="214312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3643313"/>
            <a:ext cx="3429000" cy="214312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643188"/>
            <a:ext cx="3429000" cy="214312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939800"/>
          </a:xfrm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«Третий лишний»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429125" y="5429250"/>
            <a:ext cx="4429125" cy="1285875"/>
          </a:xfrm>
        </p:spPr>
        <p:txBody>
          <a:bodyPr/>
          <a:lstStyle/>
          <a:p>
            <a:pPr>
              <a:lnSpc>
                <a:spcPct val="200000"/>
              </a:lnSpc>
              <a:buFont typeface="Arial" charset="0"/>
              <a:buNone/>
            </a:pPr>
            <a:r>
              <a:rPr lang="en-US" sz="3600" b="1" smtClean="0">
                <a:solidFill>
                  <a:srgbClr val="003192"/>
                </a:solidFill>
              </a:rPr>
              <a:t>H</a:t>
            </a:r>
            <a:r>
              <a:rPr lang="ru-RU" sz="2000" b="1" smtClean="0">
                <a:solidFill>
                  <a:srgbClr val="003192"/>
                </a:solidFill>
              </a:rPr>
              <a:t>3</a:t>
            </a:r>
            <a:r>
              <a:rPr lang="en-US" sz="3600" b="1" smtClean="0">
                <a:solidFill>
                  <a:srgbClr val="003192"/>
                </a:solidFill>
              </a:rPr>
              <a:t>PO</a:t>
            </a:r>
            <a:r>
              <a:rPr lang="ru-RU" sz="2000" b="1" smtClean="0">
                <a:solidFill>
                  <a:srgbClr val="003192"/>
                </a:solidFill>
              </a:rPr>
              <a:t>4</a:t>
            </a:r>
            <a:r>
              <a:rPr lang="en-US" sz="3600" b="1" smtClean="0">
                <a:solidFill>
                  <a:srgbClr val="003192"/>
                </a:solidFill>
              </a:rPr>
              <a:t>, Na</a:t>
            </a:r>
            <a:r>
              <a:rPr lang="ru-RU" sz="2000" b="1" smtClean="0">
                <a:solidFill>
                  <a:srgbClr val="003192"/>
                </a:solidFill>
              </a:rPr>
              <a:t>2</a:t>
            </a:r>
            <a:r>
              <a:rPr lang="en-US" sz="3600" b="1" smtClean="0">
                <a:solidFill>
                  <a:srgbClr val="003192"/>
                </a:solidFill>
              </a:rPr>
              <a:t>SO</a:t>
            </a:r>
            <a:r>
              <a:rPr lang="ru-RU" sz="2000" b="1" smtClean="0">
                <a:solidFill>
                  <a:srgbClr val="003192"/>
                </a:solidFill>
              </a:rPr>
              <a:t>3</a:t>
            </a:r>
            <a:r>
              <a:rPr lang="en-US" sz="3600" b="1" smtClean="0">
                <a:solidFill>
                  <a:srgbClr val="003192"/>
                </a:solidFill>
              </a:rPr>
              <a:t>,H</a:t>
            </a:r>
            <a:r>
              <a:rPr lang="ru-RU" sz="2000" b="1" smtClean="0">
                <a:solidFill>
                  <a:srgbClr val="003192"/>
                </a:solidFill>
              </a:rPr>
              <a:t>2</a:t>
            </a:r>
            <a:r>
              <a:rPr lang="en-US" sz="3600" b="1" smtClean="0">
                <a:solidFill>
                  <a:srgbClr val="003192"/>
                </a:solidFill>
              </a:rPr>
              <a:t>CO</a:t>
            </a:r>
            <a:r>
              <a:rPr lang="ru-RU" sz="3600" b="1" smtClean="0">
                <a:solidFill>
                  <a:srgbClr val="003192"/>
                </a:solidFill>
              </a:rPr>
              <a:t> </a:t>
            </a:r>
            <a:r>
              <a:rPr lang="ru-RU" sz="2000" b="1" smtClean="0">
                <a:solidFill>
                  <a:srgbClr val="003192"/>
                </a:solidFill>
              </a:rPr>
              <a:t>3</a:t>
            </a:r>
            <a:endParaRPr lang="ru-RU" sz="3600" b="1" smtClean="0">
              <a:solidFill>
                <a:srgbClr val="003192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1785938"/>
            <a:ext cx="399573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СаС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I</a:t>
            </a:r>
            <a:r>
              <a:rPr lang="ru-RU" b="1">
                <a:solidFill>
                  <a:srgbClr val="003192"/>
                </a:solidFill>
                <a:latin typeface="Calibri" pitchFamily="34" charset="0"/>
              </a:rPr>
              <a:t>2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, </a:t>
            </a: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А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gNO</a:t>
            </a:r>
            <a:r>
              <a:rPr lang="ru-RU" b="1">
                <a:solidFill>
                  <a:srgbClr val="003192"/>
                </a:solidFill>
                <a:latin typeface="Calibri" pitchFamily="34" charset="0"/>
              </a:rPr>
              <a:t>3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, HCI</a:t>
            </a:r>
            <a:endParaRPr lang="ru-RU" sz="3600" b="1">
              <a:solidFill>
                <a:srgbClr val="003192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929188" y="2813050"/>
            <a:ext cx="392906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С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uO, </a:t>
            </a: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К</a:t>
            </a:r>
            <a:r>
              <a:rPr lang="ru-RU" b="1">
                <a:solidFill>
                  <a:srgbClr val="003192"/>
                </a:solidFill>
                <a:latin typeface="Calibri" pitchFamily="34" charset="0"/>
              </a:rPr>
              <a:t>2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S, FePO</a:t>
            </a:r>
            <a:r>
              <a:rPr lang="ru-RU" b="1">
                <a:solidFill>
                  <a:srgbClr val="003192"/>
                </a:solidFill>
                <a:latin typeface="Calibri" pitchFamily="34" charset="0"/>
              </a:rPr>
              <a:t>4</a:t>
            </a:r>
            <a:endParaRPr lang="ru-RU" sz="3600" b="1">
              <a:solidFill>
                <a:srgbClr val="00319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3375" y="4170363"/>
            <a:ext cx="53101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MgCI</a:t>
            </a:r>
            <a:r>
              <a:rPr lang="ru-RU" sz="2000" b="1">
                <a:solidFill>
                  <a:srgbClr val="003192"/>
                </a:solidFill>
                <a:latin typeface="Calibri" pitchFamily="34" charset="0"/>
              </a:rPr>
              <a:t>2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, </a:t>
            </a: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КО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H, </a:t>
            </a:r>
            <a:r>
              <a:rPr lang="ru-RU" sz="3600" b="1">
                <a:solidFill>
                  <a:srgbClr val="003192"/>
                </a:solidFill>
                <a:latin typeface="Calibri" pitchFamily="34" charset="0"/>
              </a:rPr>
              <a:t>А</a:t>
            </a:r>
            <a:r>
              <a:rPr lang="en-US" sz="3600" b="1">
                <a:solidFill>
                  <a:srgbClr val="003192"/>
                </a:solidFill>
                <a:latin typeface="Calibri" pitchFamily="34" charset="0"/>
              </a:rPr>
              <a:t>I(OH)</a:t>
            </a:r>
            <a:r>
              <a:rPr lang="ru-RU" sz="2000" b="1">
                <a:solidFill>
                  <a:srgbClr val="003192"/>
                </a:solidFill>
                <a:latin typeface="Calibri" pitchFamily="34" charset="0"/>
              </a:rPr>
              <a:t>3</a:t>
            </a:r>
            <a:endParaRPr lang="ru-RU" sz="3600" b="1">
              <a:solidFill>
                <a:srgbClr val="0031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  <p:bldP spid="11267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642938" y="4929188"/>
            <a:ext cx="3786187" cy="1143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>
                <a:solidFill>
                  <a:srgbClr val="FF0000"/>
                </a:solidFill>
              </a:rPr>
              <a:t>Ме к.ост.   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86375" y="857250"/>
            <a:ext cx="2038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000000"/>
                </a:solidFill>
                <a:latin typeface="Calibri" pitchFamily="34" charset="0"/>
              </a:rPr>
              <a:t>оксиды</a:t>
            </a:r>
            <a:endParaRPr lang="ru-RU" sz="4400" b="1" i="1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14938" y="2143125"/>
            <a:ext cx="2857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00"/>
                </a:solidFill>
                <a:latin typeface="Calibri" pitchFamily="34" charset="0"/>
              </a:rPr>
              <a:t>кислоты</a:t>
            </a:r>
            <a:endParaRPr lang="ru-RU" sz="4400" b="1" i="1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86375" y="3429000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00"/>
                </a:solidFill>
                <a:latin typeface="Calibri" pitchFamily="34" charset="0"/>
              </a:rPr>
              <a:t>основания</a:t>
            </a:r>
            <a:endParaRPr lang="ru-RU" b="1" i="1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429250" y="4929188"/>
            <a:ext cx="1785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0000"/>
                </a:solidFill>
                <a:latin typeface="Calibri" pitchFamily="34" charset="0"/>
              </a:rPr>
              <a:t>соли</a:t>
            </a:r>
            <a:endParaRPr lang="ru-RU" sz="4400" b="1" i="1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55838" y="857250"/>
            <a:ext cx="1338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Э</a:t>
            </a:r>
            <a:r>
              <a:rPr lang="en-US" sz="4800" b="1" baseline="-2500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ru-RU" sz="4800" b="1" baseline="-25000">
                <a:solidFill>
                  <a:srgbClr val="FF0000"/>
                </a:solidFill>
                <a:latin typeface="Calibri" pitchFamily="34" charset="0"/>
              </a:rPr>
              <a:t>у</a:t>
            </a:r>
            <a:endParaRPr lang="ru-RU" sz="4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01800" y="2143125"/>
            <a:ext cx="284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к.ост.     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42938" y="3357563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Ме(О</a:t>
            </a:r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4400" b="1" baseline="-25000">
                <a:solidFill>
                  <a:srgbClr val="FF0000"/>
                </a:solidFill>
                <a:latin typeface="Calibri" pitchFamily="34" charset="0"/>
              </a:rPr>
              <a:t>n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1472" y="-7146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Составление формул солей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786188" y="928688"/>
            <a:ext cx="1471612" cy="1714500"/>
          </a:xfrm>
        </p:spPr>
        <p:txBody>
          <a:bodyPr/>
          <a:lstStyle/>
          <a:p>
            <a:pPr>
              <a:defRPr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1 – 6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2 – 4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3 – 5</a:t>
            </a:r>
          </a:p>
        </p:txBody>
      </p:sp>
      <p:pic>
        <p:nvPicPr>
          <p:cNvPr id="13316" name="Рисунок 3" descr="F:\для урока Курганскому фото\сканирование005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EFEC"/>
              </a:clrFrom>
              <a:clrTo>
                <a:srgbClr val="F4EF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957513"/>
            <a:ext cx="3429000" cy="3686175"/>
          </a:xfrm>
          <a:prstGeom prst="rect">
            <a:avLst/>
          </a:prstGeom>
          <a:noFill/>
          <a:ln w="38100">
            <a:solidFill>
              <a:srgbClr val="529458"/>
            </a:solidFill>
            <a:miter lim="800000"/>
            <a:headEnd/>
            <a:tailEnd/>
          </a:ln>
        </p:spPr>
      </p:pic>
      <p:pic>
        <p:nvPicPr>
          <p:cNvPr id="13317" name="Рисунок 4" descr="F:\для урока Курганскому фото\сканирование00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FEC"/>
              </a:clrFrom>
              <a:clrTo>
                <a:srgbClr val="F4EF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3000375"/>
            <a:ext cx="3328988" cy="3643313"/>
          </a:xfrm>
          <a:prstGeom prst="rect">
            <a:avLst/>
          </a:prstGeom>
          <a:noFill/>
          <a:ln w="38100">
            <a:solidFill>
              <a:srgbClr val="D9D96D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72125" y="2643188"/>
            <a:ext cx="2928938" cy="214312"/>
          </a:xfrm>
          <a:prstGeom prst="rect">
            <a:avLst/>
          </a:prstGeom>
          <a:solidFill>
            <a:srgbClr val="D9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643188"/>
            <a:ext cx="2928937" cy="214312"/>
          </a:xfrm>
          <a:prstGeom prst="rect">
            <a:avLst/>
          </a:prstGeom>
          <a:solidFill>
            <a:srgbClr val="569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2214557"/>
            <a:ext cx="207170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вариант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143636" y="2214554"/>
            <a:ext cx="214314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e09193a5a4a2b5946933786af857ea4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928813"/>
            <a:ext cx="436403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7313" y="428625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Подготовиться к контрольной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00118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Мое настроение</a:t>
            </a:r>
          </a:p>
        </p:txBody>
      </p:sp>
      <p:sp>
        <p:nvSpPr>
          <p:cNvPr id="15363" name="Freeform 4"/>
          <p:cNvSpPr>
            <a:spLocks/>
          </p:cNvSpPr>
          <p:nvPr/>
        </p:nvSpPr>
        <p:spPr bwMode="auto">
          <a:xfrm rot="-720323">
            <a:off x="1212850" y="2193925"/>
            <a:ext cx="2249488" cy="1601788"/>
          </a:xfrm>
          <a:custGeom>
            <a:avLst/>
            <a:gdLst>
              <a:gd name="T0" fmla="*/ 2147483647 w 1558"/>
              <a:gd name="T1" fmla="*/ 2147483647 h 1044"/>
              <a:gd name="T2" fmla="*/ 2147483647 w 1558"/>
              <a:gd name="T3" fmla="*/ 2147483647 h 1044"/>
              <a:gd name="T4" fmla="*/ 2147483647 w 1558"/>
              <a:gd name="T5" fmla="*/ 2147483647 h 1044"/>
              <a:gd name="T6" fmla="*/ 2147483647 w 1558"/>
              <a:gd name="T7" fmla="*/ 2147483647 h 1044"/>
              <a:gd name="T8" fmla="*/ 2147483647 w 1558"/>
              <a:gd name="T9" fmla="*/ 2147483647 h 1044"/>
              <a:gd name="T10" fmla="*/ 2147483647 w 1558"/>
              <a:gd name="T11" fmla="*/ 2147483647 h 1044"/>
              <a:gd name="T12" fmla="*/ 2147483647 w 1558"/>
              <a:gd name="T13" fmla="*/ 2147483647 h 1044"/>
              <a:gd name="T14" fmla="*/ 2147483647 w 1558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8"/>
              <a:gd name="T25" fmla="*/ 0 h 1044"/>
              <a:gd name="T26" fmla="*/ 1558 w 1558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8" h="1044">
                <a:moveTo>
                  <a:pt x="310" y="915"/>
                </a:moveTo>
                <a:cubicBezTo>
                  <a:pt x="155" y="571"/>
                  <a:pt x="0" y="227"/>
                  <a:pt x="38" y="144"/>
                </a:cubicBezTo>
                <a:cubicBezTo>
                  <a:pt x="76" y="61"/>
                  <a:pt x="409" y="439"/>
                  <a:pt x="537" y="416"/>
                </a:cubicBezTo>
                <a:cubicBezTo>
                  <a:pt x="665" y="393"/>
                  <a:pt x="718" y="16"/>
                  <a:pt x="809" y="8"/>
                </a:cubicBezTo>
                <a:cubicBezTo>
                  <a:pt x="900" y="0"/>
                  <a:pt x="960" y="356"/>
                  <a:pt x="1081" y="371"/>
                </a:cubicBezTo>
                <a:cubicBezTo>
                  <a:pt x="1202" y="386"/>
                  <a:pt x="1512" y="8"/>
                  <a:pt x="1535" y="99"/>
                </a:cubicBezTo>
                <a:cubicBezTo>
                  <a:pt x="1558" y="190"/>
                  <a:pt x="1422" y="786"/>
                  <a:pt x="1218" y="915"/>
                </a:cubicBezTo>
                <a:cubicBezTo>
                  <a:pt x="1014" y="1044"/>
                  <a:pt x="461" y="877"/>
                  <a:pt x="310" y="870"/>
                </a:cubicBezTo>
              </a:path>
            </a:pathLst>
          </a:cu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 rot="-881734">
            <a:off x="1646238" y="2984500"/>
            <a:ext cx="1884362" cy="209708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5365" name="Freeform 3"/>
          <p:cNvSpPr>
            <a:spLocks/>
          </p:cNvSpPr>
          <p:nvPr/>
        </p:nvSpPr>
        <p:spPr bwMode="auto">
          <a:xfrm rot="1235556">
            <a:off x="6189663" y="2400300"/>
            <a:ext cx="2149475" cy="1525588"/>
          </a:xfrm>
          <a:custGeom>
            <a:avLst/>
            <a:gdLst>
              <a:gd name="T0" fmla="*/ 2147483647 w 1558"/>
              <a:gd name="T1" fmla="*/ 2147483647 h 1044"/>
              <a:gd name="T2" fmla="*/ 2147483647 w 1558"/>
              <a:gd name="T3" fmla="*/ 2147483647 h 1044"/>
              <a:gd name="T4" fmla="*/ 2147483647 w 1558"/>
              <a:gd name="T5" fmla="*/ 2147483647 h 1044"/>
              <a:gd name="T6" fmla="*/ 2147483647 w 1558"/>
              <a:gd name="T7" fmla="*/ 2147483647 h 1044"/>
              <a:gd name="T8" fmla="*/ 2147483647 w 1558"/>
              <a:gd name="T9" fmla="*/ 2147483647 h 1044"/>
              <a:gd name="T10" fmla="*/ 2147483647 w 1558"/>
              <a:gd name="T11" fmla="*/ 2147483647 h 1044"/>
              <a:gd name="T12" fmla="*/ 2147483647 w 1558"/>
              <a:gd name="T13" fmla="*/ 2147483647 h 1044"/>
              <a:gd name="T14" fmla="*/ 2147483647 w 1558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58"/>
              <a:gd name="T25" fmla="*/ 0 h 1044"/>
              <a:gd name="T26" fmla="*/ 1558 w 1558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58" h="1044">
                <a:moveTo>
                  <a:pt x="310" y="915"/>
                </a:moveTo>
                <a:cubicBezTo>
                  <a:pt x="155" y="571"/>
                  <a:pt x="0" y="227"/>
                  <a:pt x="38" y="144"/>
                </a:cubicBezTo>
                <a:cubicBezTo>
                  <a:pt x="76" y="61"/>
                  <a:pt x="409" y="439"/>
                  <a:pt x="537" y="416"/>
                </a:cubicBezTo>
                <a:cubicBezTo>
                  <a:pt x="665" y="393"/>
                  <a:pt x="718" y="16"/>
                  <a:pt x="809" y="8"/>
                </a:cubicBezTo>
                <a:cubicBezTo>
                  <a:pt x="900" y="0"/>
                  <a:pt x="960" y="356"/>
                  <a:pt x="1081" y="371"/>
                </a:cubicBezTo>
                <a:cubicBezTo>
                  <a:pt x="1202" y="386"/>
                  <a:pt x="1512" y="8"/>
                  <a:pt x="1535" y="99"/>
                </a:cubicBezTo>
                <a:cubicBezTo>
                  <a:pt x="1558" y="190"/>
                  <a:pt x="1422" y="786"/>
                  <a:pt x="1218" y="915"/>
                </a:cubicBezTo>
                <a:cubicBezTo>
                  <a:pt x="1014" y="1044"/>
                  <a:pt x="461" y="877"/>
                  <a:pt x="310" y="870"/>
                </a:cubicBezTo>
              </a:path>
            </a:pathLst>
          </a:custGeom>
          <a:solidFill>
            <a:srgbClr val="FF000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7"/>
          <p:cNvSpPr>
            <a:spLocks noChangeArrowheads="1"/>
          </p:cNvSpPr>
          <p:nvPr/>
        </p:nvSpPr>
        <p:spPr bwMode="auto">
          <a:xfrm rot="1378447">
            <a:off x="5927725" y="3184525"/>
            <a:ext cx="1889125" cy="196056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9" descr="2i09h8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3513"/>
            <a:ext cx="9144000" cy="70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714625" y="2071688"/>
            <a:ext cx="5500688" cy="4714875"/>
          </a:xfrm>
        </p:spPr>
        <p:txBody>
          <a:bodyPr/>
          <a:lstStyle/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"Другого ничего в природе нет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здесь, ни там, в космических глубинах: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Всё – от песчинок малых до планет-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элементов состоит единых.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формула, как график трудовой,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Строй менделеевской системы стройной, 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Вокруг тебя творится мир живой.</a:t>
            </a:r>
          </a:p>
          <a:p>
            <a:pPr marL="173038" indent="268288" algn="just">
              <a:lnSpc>
                <a:spcPct val="150000"/>
              </a:lnSpc>
            </a:pPr>
            <a:r>
              <a:rPr lang="ru-RU" sz="1800" b="1" i="1" smtClean="0">
                <a:solidFill>
                  <a:srgbClr val="009BD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Входи в него, вдыхай, руками трогай"</a:t>
            </a:r>
          </a:p>
          <a:p>
            <a:pPr marL="173038" indent="268288" algn="r">
              <a:lnSpc>
                <a:spcPct val="15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Степан Щипачев "Читая Менделеева</a:t>
            </a:r>
            <a:r>
              <a:rPr lang="ru-RU" sz="2000" b="1" i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</a:p>
          <a:p>
            <a:pPr marL="173038" indent="268288"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714875"/>
            <a:ext cx="2786062" cy="2090738"/>
          </a:xfrm>
          <a:prstGeom prst="rect">
            <a:avLst/>
          </a:prstGeom>
          <a:noFill/>
          <a:ln w="38100">
            <a:solidFill>
              <a:srgbClr val="009BD2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63" y="142875"/>
            <a:ext cx="3662362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hemist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643563" y="0"/>
            <a:ext cx="3500437" cy="3228975"/>
          </a:xfr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4313" y="2143125"/>
            <a:ext cx="1960562" cy="4510088"/>
            <a:chOff x="158" y="436"/>
            <a:chExt cx="1270" cy="3449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 rot="-4777965">
              <a:off x="-318" y="1910"/>
              <a:ext cx="2131" cy="453"/>
            </a:xfrm>
            <a:prstGeom prst="wave">
              <a:avLst>
                <a:gd name="adj1" fmla="val 20644"/>
                <a:gd name="adj2" fmla="val -8194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FF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latin typeface="Verdana" pitchFamily="34" charset="0"/>
              </a:endParaRPr>
            </a:p>
          </p:txBody>
        </p:sp>
        <p:sp>
          <p:nvSpPr>
            <p:cNvPr id="4105" name="AutoShape 6"/>
            <p:cNvSpPr>
              <a:spLocks noChangeArrowheads="1"/>
            </p:cNvSpPr>
            <p:nvPr/>
          </p:nvSpPr>
          <p:spPr bwMode="auto">
            <a:xfrm rot="-5400000">
              <a:off x="-408" y="1048"/>
              <a:ext cx="1631" cy="408"/>
            </a:xfrm>
            <a:prstGeom prst="wave">
              <a:avLst>
                <a:gd name="adj1" fmla="val 20644"/>
                <a:gd name="adj2" fmla="val -8250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FF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eaLnBrk="0" hangingPunct="0"/>
              <a:endParaRPr lang="ru-RU" b="1" baseline="-25000">
                <a:solidFill>
                  <a:srgbClr val="FF3300"/>
                </a:solidFill>
              </a:endParaRPr>
            </a:p>
          </p:txBody>
        </p:sp>
        <p:pic>
          <p:nvPicPr>
            <p:cNvPr id="4106" name="Picture 7" descr="Колба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" y="2840"/>
              <a:ext cx="1270" cy="1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WordArt 8"/>
            <p:cNvSpPr>
              <a:spLocks noChangeArrowheads="1" noChangeShapeType="1" noTextEdit="1"/>
            </p:cNvSpPr>
            <p:nvPr/>
          </p:nvSpPr>
          <p:spPr bwMode="auto">
            <a:xfrm rot="-4830164">
              <a:off x="13" y="1172"/>
              <a:ext cx="789" cy="13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CC"/>
                      </a:gs>
                      <a:gs pos="100000">
                        <a:srgbClr val="FF3300"/>
                      </a:gs>
                    </a:gsLst>
                    <a:lin ang="10200000" scaled="1"/>
                  </a:gra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химия</a:t>
              </a:r>
            </a:p>
          </p:txBody>
        </p:sp>
        <p:sp>
          <p:nvSpPr>
            <p:cNvPr id="4108" name="WordArt 9"/>
            <p:cNvSpPr>
              <a:spLocks noChangeArrowheads="1" noChangeShapeType="1" noTextEdit="1"/>
            </p:cNvSpPr>
            <p:nvPr/>
          </p:nvSpPr>
          <p:spPr bwMode="auto">
            <a:xfrm rot="-4257151">
              <a:off x="330" y="2033"/>
              <a:ext cx="789" cy="13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CC"/>
                      </a:gs>
                      <a:gs pos="100000">
                        <a:srgbClr val="FF3300"/>
                      </a:gs>
                    </a:gsLst>
                    <a:lin ang="9600000" scaled="1"/>
                  </a:gra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химия</a:t>
              </a:r>
            </a:p>
          </p:txBody>
        </p:sp>
      </p:grpSp>
      <p:pic>
        <p:nvPicPr>
          <p:cNvPr id="11" name="Picture 12" descr="J01786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81438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857224" y="1857364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сообразительность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6125" y="3857625"/>
            <a:ext cx="3214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находчивость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5929313" y="5429250"/>
            <a:ext cx="2928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смекалка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104" grpId="0"/>
      <p:bldP spid="41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Номенклатура веществ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785813"/>
            <a:ext cx="3400425" cy="5786437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85813" y="1000125"/>
            <a:ext cx="314325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вариант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Сульфат алюминия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Хлорид железа (</a:t>
            </a:r>
            <a:r>
              <a:rPr lang="en-US" dirty="0"/>
              <a:t>III</a:t>
            </a:r>
            <a:r>
              <a:rPr lang="ru-RU" dirty="0"/>
              <a:t>)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Сульфид натрия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калия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Сернистая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углерода (</a:t>
            </a:r>
            <a:r>
              <a:rPr lang="en-US" dirty="0"/>
              <a:t>IV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железа (</a:t>
            </a:r>
            <a:r>
              <a:rPr lang="en-US" dirty="0"/>
              <a:t>III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Карбонат кальция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Сульфит магния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Азотистая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Сероводород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азота (</a:t>
            </a:r>
            <a:r>
              <a:rPr lang="en-US" dirty="0"/>
              <a:t>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Нитрит меди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Хлорид железа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Силикат калия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натрия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меди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железа (</a:t>
            </a:r>
            <a:r>
              <a:rPr lang="en-US" dirty="0"/>
              <a:t>III</a:t>
            </a:r>
            <a:r>
              <a:rPr lang="ru-RU" dirty="0"/>
              <a:t>)</a:t>
            </a:r>
          </a:p>
          <a:p>
            <a:pPr marL="342900" indent="-342900" algn="ctr">
              <a:defRPr/>
            </a:pPr>
            <a:r>
              <a:rPr lang="ru-RU" b="1" dirty="0">
                <a:solidFill>
                  <a:srgbClr val="FF0000"/>
                </a:solidFill>
              </a:rPr>
              <a:t>индикатор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9188" y="1000125"/>
            <a:ext cx="3286125" cy="566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вариант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 алюминия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Борная кислота</a:t>
            </a: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железа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Азотная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Ортофосфорная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Соляная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Серная кислота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Нитрат калия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натрия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углерода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Фтороводород</a:t>
            </a:r>
            <a:endParaRPr lang="ru-RU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магния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марганца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железа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меди 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 err="1"/>
              <a:t>гидроксид</a:t>
            </a:r>
            <a:r>
              <a:rPr lang="ru-RU" dirty="0"/>
              <a:t> кальция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азота(</a:t>
            </a:r>
            <a:r>
              <a:rPr lang="en-US" dirty="0"/>
              <a:t>II</a:t>
            </a:r>
            <a:r>
              <a:rPr lang="ru-RU" dirty="0"/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Оксид алюминия</a:t>
            </a:r>
          </a:p>
          <a:p>
            <a:pPr marL="342900" indent="-342900" algn="ctr">
              <a:defRPr/>
            </a:pPr>
            <a:r>
              <a:rPr lang="ru-RU" b="1" dirty="0">
                <a:solidFill>
                  <a:srgbClr val="FF0000"/>
                </a:solidFill>
              </a:rPr>
              <a:t>номенклатура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C:\Documents and Settings\Admin\Рабочий стол\для урока Курганскому фото\SS101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57150">
            <a:solidFill>
              <a:srgbClr val="009BD2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582613"/>
          </a:xfrm>
          <a:solidFill>
            <a:srgbClr val="77BACF"/>
          </a:solidFill>
        </p:spPr>
        <p:txBody>
          <a:bodyPr/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Морская фирма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5000" y="500063"/>
            <a:ext cx="2928938" cy="214312"/>
          </a:xfrm>
          <a:prstGeom prst="rect">
            <a:avLst/>
          </a:prstGeom>
          <a:solidFill>
            <a:srgbClr val="D9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3571875"/>
            <a:ext cx="2928938" cy="214313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438" y="3571875"/>
            <a:ext cx="2928937" cy="214313"/>
          </a:xfrm>
          <a:prstGeom prst="rect">
            <a:avLst/>
          </a:prstGeom>
          <a:solidFill>
            <a:srgbClr val="7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500063"/>
            <a:ext cx="2928937" cy="214312"/>
          </a:xfrm>
          <a:prstGeom prst="rect">
            <a:avLst/>
          </a:prstGeom>
          <a:solidFill>
            <a:srgbClr val="569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42976" y="71417"/>
            <a:ext cx="1857375" cy="500063"/>
          </a:xfrm>
        </p:spPr>
        <p:txBody>
          <a:bodyPr/>
          <a:lstStyle/>
          <a:p>
            <a:pPr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1 группа</a:t>
            </a:r>
          </a:p>
        </p:txBody>
      </p:sp>
      <p:pic>
        <p:nvPicPr>
          <p:cNvPr id="7175" name="Рисунок 7" descr="C:\Documents and Settings\Admin\Рабочий стол\для урока Курганскому фото\SS101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3143250" cy="2365375"/>
          </a:xfrm>
          <a:prstGeom prst="rect">
            <a:avLst/>
          </a:prstGeom>
          <a:noFill/>
          <a:ln w="57150">
            <a:solidFill>
              <a:srgbClr val="569C5D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286512" y="71414"/>
            <a:ext cx="1857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группа</a:t>
            </a:r>
          </a:p>
        </p:txBody>
      </p:sp>
      <p:pic>
        <p:nvPicPr>
          <p:cNvPr id="7177" name="Рисунок 8" descr="C:\Documents and Settings\Admin\Рабочий стол\для урока Курганскому фото\SS101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863" y="785813"/>
            <a:ext cx="3155950" cy="2374900"/>
          </a:xfrm>
          <a:prstGeom prst="rect">
            <a:avLst/>
          </a:prstGeom>
          <a:noFill/>
          <a:ln w="57150">
            <a:solidFill>
              <a:srgbClr val="D9D96D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2976" y="3214686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группа</a:t>
            </a:r>
          </a:p>
        </p:txBody>
      </p:sp>
      <p:pic>
        <p:nvPicPr>
          <p:cNvPr id="7179" name="Рисунок 9" descr="C:\Documents and Settings\Admin\Рабочий стол\для урока Курганскому фото\SS101185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143000" y="3857625"/>
            <a:ext cx="2143125" cy="2833688"/>
          </a:xfrm>
          <a:prstGeom prst="rect">
            <a:avLst/>
          </a:prstGeom>
          <a:noFill/>
          <a:ln w="57150">
            <a:solidFill>
              <a:srgbClr val="F24C4C"/>
            </a:solidFill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215074" y="3143248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группа</a:t>
            </a:r>
          </a:p>
        </p:txBody>
      </p:sp>
      <p:pic>
        <p:nvPicPr>
          <p:cNvPr id="7181" name="Рисунок 10" descr="C:\Documents and Settings\Admin\Рабочий стол\для урока Курганскому фото\SS1011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857625"/>
            <a:ext cx="2157412" cy="2857500"/>
          </a:xfrm>
          <a:prstGeom prst="rect">
            <a:avLst/>
          </a:prstGeom>
          <a:noFill/>
          <a:ln w="57150">
            <a:solidFill>
              <a:srgbClr val="77BAC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5000" y="500063"/>
            <a:ext cx="2928938" cy="214312"/>
          </a:xfrm>
          <a:prstGeom prst="rect">
            <a:avLst/>
          </a:prstGeom>
          <a:solidFill>
            <a:srgbClr val="D9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75" y="3571875"/>
            <a:ext cx="2928938" cy="214313"/>
          </a:xfrm>
          <a:prstGeom prst="rect">
            <a:avLst/>
          </a:prstGeom>
          <a:solidFill>
            <a:srgbClr val="F2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86438" y="3571875"/>
            <a:ext cx="2928937" cy="214313"/>
          </a:xfrm>
          <a:prstGeom prst="rect">
            <a:avLst/>
          </a:prstGeom>
          <a:solidFill>
            <a:srgbClr val="7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500063"/>
            <a:ext cx="2928937" cy="214312"/>
          </a:xfrm>
          <a:prstGeom prst="rect">
            <a:avLst/>
          </a:prstGeom>
          <a:solidFill>
            <a:srgbClr val="569C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42976" y="71417"/>
            <a:ext cx="1857375" cy="500063"/>
          </a:xfrm>
        </p:spPr>
        <p:txBody>
          <a:bodyPr/>
          <a:lstStyle/>
          <a:p>
            <a:pPr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1 группа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286512" y="71414"/>
            <a:ext cx="1857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группа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2976" y="3214686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группа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215074" y="3143248"/>
            <a:ext cx="18573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группа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38" y="1000125"/>
            <a:ext cx="2928937" cy="2032000"/>
          </a:xfrm>
          <a:prstGeom prst="rect">
            <a:avLst/>
          </a:prstGeom>
          <a:noFill/>
          <a:ln w="38100">
            <a:solidFill>
              <a:srgbClr val="569C5D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М</a:t>
            </a:r>
            <a:r>
              <a:rPr lang="en-US" sz="1400" b="1" dirty="0"/>
              <a:t>r(</a:t>
            </a:r>
            <a:r>
              <a:rPr lang="en-US" sz="1400" b="1" dirty="0" err="1"/>
              <a:t>NaCI</a:t>
            </a:r>
            <a:r>
              <a:rPr lang="en-US" sz="1400" b="1" dirty="0"/>
              <a:t>) = 58</a:t>
            </a:r>
            <a:r>
              <a:rPr lang="ru-RU" sz="1400" b="1" dirty="0"/>
              <a:t>,</a:t>
            </a:r>
            <a:r>
              <a:rPr lang="en-US" sz="1400" b="1" dirty="0"/>
              <a:t>5</a:t>
            </a:r>
            <a:endParaRPr lang="ru-RU" sz="1400" b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соль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натрий, хлор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/>
              <a:t>w</a:t>
            </a:r>
            <a:r>
              <a:rPr lang="ru-RU" sz="1400" b="1" dirty="0"/>
              <a:t>(</a:t>
            </a:r>
            <a:r>
              <a:rPr lang="en-US" sz="1400" b="1" dirty="0"/>
              <a:t>Na</a:t>
            </a:r>
            <a:r>
              <a:rPr lang="ru-RU" sz="1400" b="1" dirty="0"/>
              <a:t>)</a:t>
            </a:r>
            <a:r>
              <a:rPr lang="en-US" sz="1400" b="1" dirty="0"/>
              <a:t> = 23</a:t>
            </a:r>
            <a:r>
              <a:rPr lang="ru-RU" sz="1400" b="1" dirty="0"/>
              <a:t>/ 58,5 = 0,393</a:t>
            </a:r>
          </a:p>
          <a:p>
            <a:pPr marL="342900" indent="-342900">
              <a:defRPr/>
            </a:pPr>
            <a:r>
              <a:rPr lang="ru-RU" sz="1400" b="1" dirty="0"/>
              <a:t>       </a:t>
            </a:r>
            <a:r>
              <a:rPr lang="en-US" sz="1400" b="1" dirty="0"/>
              <a:t>w</a:t>
            </a:r>
            <a:r>
              <a:rPr lang="ru-RU" sz="1400" b="1" dirty="0"/>
              <a:t>(С</a:t>
            </a:r>
            <a:r>
              <a:rPr lang="en-US" sz="1400" b="1" dirty="0"/>
              <a:t>I</a:t>
            </a:r>
            <a:r>
              <a:rPr lang="ru-RU" sz="1400" b="1" dirty="0"/>
              <a:t>)</a:t>
            </a:r>
            <a:r>
              <a:rPr lang="en-US" sz="1400" b="1" dirty="0"/>
              <a:t> = 35</a:t>
            </a:r>
            <a:r>
              <a:rPr lang="ru-RU" sz="1400" b="1" dirty="0"/>
              <a:t>,</a:t>
            </a:r>
            <a:r>
              <a:rPr lang="en-US" sz="1400" b="1" dirty="0"/>
              <a:t>5</a:t>
            </a:r>
            <a:r>
              <a:rPr lang="ru-RU" sz="1400" b="1" dirty="0"/>
              <a:t>/ 58,5 = 0,607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ионная связь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+</a:t>
            </a:r>
            <a:r>
              <a:rPr lang="ru-RU" sz="1050" b="1" dirty="0"/>
              <a:t>11</a:t>
            </a:r>
            <a:r>
              <a:rPr lang="en-US" sz="1400" b="1" dirty="0"/>
              <a:t>Na</a:t>
            </a:r>
            <a:r>
              <a:rPr lang="ru-RU" sz="1400" b="1" dirty="0"/>
              <a:t>, </a:t>
            </a:r>
            <a:r>
              <a:rPr lang="ru-RU" sz="1050" b="1" dirty="0"/>
              <a:t>+17</a:t>
            </a:r>
            <a:r>
              <a:rPr lang="ru-RU" sz="1400" b="1" dirty="0"/>
              <a:t>С</a:t>
            </a:r>
            <a:r>
              <a:rPr lang="en-US" sz="1400" b="1" dirty="0"/>
              <a:t>I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en-US" sz="1400" b="1" dirty="0"/>
              <a:t> Na</a:t>
            </a:r>
            <a:r>
              <a:rPr lang="en-US" sz="1400" b="1" baseline="54000" dirty="0"/>
              <a:t>+1</a:t>
            </a:r>
            <a:r>
              <a:rPr lang="en-US" sz="1400" b="1" dirty="0"/>
              <a:t>CI</a:t>
            </a:r>
            <a:r>
              <a:rPr lang="en-US" sz="1400" b="1" baseline="54000" dirty="0"/>
              <a:t>-1</a:t>
            </a:r>
            <a:endParaRPr lang="ru-RU" sz="1400" b="1" baseline="540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63" y="968375"/>
            <a:ext cx="2928937" cy="2032000"/>
          </a:xfrm>
          <a:prstGeom prst="rect">
            <a:avLst/>
          </a:prstGeom>
          <a:noFill/>
          <a:ln w="38100">
            <a:solidFill>
              <a:srgbClr val="D9D96D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М</a:t>
            </a:r>
            <a:r>
              <a:rPr lang="en-US" sz="1400" b="1" dirty="0"/>
              <a:t>r(Na</a:t>
            </a:r>
            <a:r>
              <a:rPr lang="en-US" sz="1400" b="1" baseline="-25000" dirty="0"/>
              <a:t>2</a:t>
            </a:r>
            <a:r>
              <a:rPr lang="en-US" sz="1400" b="1" dirty="0"/>
              <a:t>O) = 62</a:t>
            </a:r>
            <a:endParaRPr lang="ru-RU" sz="1400" b="1" dirty="0"/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оксид металла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натрий, кислород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/>
              <a:t>w</a:t>
            </a:r>
            <a:r>
              <a:rPr lang="ru-RU" sz="1400" b="1" dirty="0"/>
              <a:t>(</a:t>
            </a:r>
            <a:r>
              <a:rPr lang="en-US" sz="1400" b="1" dirty="0"/>
              <a:t>Na</a:t>
            </a:r>
            <a:r>
              <a:rPr lang="ru-RU" sz="1400" b="1" dirty="0"/>
              <a:t>)</a:t>
            </a:r>
            <a:r>
              <a:rPr lang="en-US" sz="1400" b="1" dirty="0"/>
              <a:t> = </a:t>
            </a:r>
            <a:r>
              <a:rPr lang="ru-RU" sz="1400" b="1" dirty="0"/>
              <a:t>46/ 62 = 0,742</a:t>
            </a:r>
          </a:p>
          <a:p>
            <a:pPr marL="342900" indent="-342900">
              <a:defRPr/>
            </a:pPr>
            <a:r>
              <a:rPr lang="ru-RU" sz="1400" b="1" dirty="0"/>
              <a:t>       </a:t>
            </a:r>
            <a:r>
              <a:rPr lang="en-US" sz="1400" b="1" dirty="0"/>
              <a:t>w</a:t>
            </a:r>
            <a:r>
              <a:rPr lang="ru-RU" sz="1400" b="1" dirty="0"/>
              <a:t>(О)</a:t>
            </a:r>
            <a:r>
              <a:rPr lang="en-US" sz="1400" b="1" dirty="0"/>
              <a:t> = </a:t>
            </a:r>
            <a:r>
              <a:rPr lang="ru-RU" sz="1400" b="1" dirty="0"/>
              <a:t>16/ 62 = 0,258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ионная связь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+</a:t>
            </a:r>
            <a:r>
              <a:rPr lang="ru-RU" sz="1050" b="1" dirty="0"/>
              <a:t>11</a:t>
            </a:r>
            <a:r>
              <a:rPr lang="en-US" sz="1400" b="1" dirty="0"/>
              <a:t>Na</a:t>
            </a:r>
            <a:r>
              <a:rPr lang="ru-RU" sz="1400" b="1" dirty="0"/>
              <a:t>, </a:t>
            </a:r>
            <a:r>
              <a:rPr lang="ru-RU" sz="1050" b="1" dirty="0"/>
              <a:t>+8</a:t>
            </a:r>
            <a:r>
              <a:rPr lang="ru-RU" sz="1400" b="1" dirty="0"/>
              <a:t>О</a:t>
            </a:r>
            <a:endParaRPr lang="en-US" sz="1400" b="1" dirty="0"/>
          </a:p>
          <a:p>
            <a:pPr marL="342900" indent="-342900">
              <a:buFontTx/>
              <a:buAutoNum type="arabicPeriod" startAt="5"/>
              <a:defRPr/>
            </a:pPr>
            <a:r>
              <a:rPr lang="en-US" sz="1400" b="1" dirty="0"/>
              <a:t>Na</a:t>
            </a:r>
            <a:r>
              <a:rPr lang="ru-RU" sz="1400" b="1" baseline="-25000" dirty="0"/>
              <a:t>2</a:t>
            </a:r>
            <a:r>
              <a:rPr lang="en-US" sz="1400" b="1" baseline="54000" dirty="0"/>
              <a:t>+1</a:t>
            </a:r>
            <a:r>
              <a:rPr lang="ru-RU" sz="1400" b="1" dirty="0"/>
              <a:t>О</a:t>
            </a:r>
            <a:r>
              <a:rPr lang="en-US" sz="1400" b="1" baseline="54000" dirty="0"/>
              <a:t>-</a:t>
            </a:r>
            <a:r>
              <a:rPr lang="ru-RU" sz="1400" b="1" baseline="54000" dirty="0"/>
              <a:t>2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0063" y="3897313"/>
            <a:ext cx="3286125" cy="2246312"/>
          </a:xfrm>
          <a:prstGeom prst="rect">
            <a:avLst/>
          </a:prstGeom>
          <a:noFill/>
          <a:ln w="38100">
            <a:solidFill>
              <a:srgbClr val="F24C4C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М</a:t>
            </a:r>
            <a:r>
              <a:rPr lang="en-US" sz="1400" b="1" dirty="0"/>
              <a:t>r(Na</a:t>
            </a:r>
            <a:r>
              <a:rPr lang="ru-RU" sz="1400" b="1" dirty="0"/>
              <a:t>ОН</a:t>
            </a:r>
            <a:r>
              <a:rPr lang="en-US" sz="1400" b="1" dirty="0"/>
              <a:t>) = </a:t>
            </a:r>
            <a:r>
              <a:rPr lang="ru-RU" sz="1400" b="1" dirty="0"/>
              <a:t>40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основание, щелочь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натрий, кислород, водород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/>
              <a:t>w</a:t>
            </a:r>
            <a:r>
              <a:rPr lang="ru-RU" sz="1400" b="1" dirty="0"/>
              <a:t>(</a:t>
            </a:r>
            <a:r>
              <a:rPr lang="en-US" sz="1400" b="1" dirty="0"/>
              <a:t>Na</a:t>
            </a:r>
            <a:r>
              <a:rPr lang="ru-RU" sz="1400" b="1" dirty="0"/>
              <a:t>)</a:t>
            </a:r>
            <a:r>
              <a:rPr lang="en-US" sz="1400" b="1" dirty="0"/>
              <a:t> = 23</a:t>
            </a:r>
            <a:r>
              <a:rPr lang="ru-RU" sz="1400" b="1" dirty="0"/>
              <a:t>/ 40 = 0,575</a:t>
            </a:r>
          </a:p>
          <a:p>
            <a:pPr marL="342900" indent="-342900">
              <a:defRPr/>
            </a:pPr>
            <a:r>
              <a:rPr lang="ru-RU" sz="1400" b="1" dirty="0"/>
              <a:t>       </a:t>
            </a:r>
            <a:r>
              <a:rPr lang="en-US" sz="1400" b="1" dirty="0"/>
              <a:t>w</a:t>
            </a:r>
            <a:r>
              <a:rPr lang="ru-RU" sz="1400" b="1" dirty="0"/>
              <a:t>(О)</a:t>
            </a:r>
            <a:r>
              <a:rPr lang="en-US" sz="1400" b="1" dirty="0"/>
              <a:t> = </a:t>
            </a:r>
            <a:r>
              <a:rPr lang="ru-RU" sz="1400" b="1" dirty="0"/>
              <a:t>16/ 40 = 0,400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ионная связь, ковалентная полярная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+</a:t>
            </a:r>
            <a:r>
              <a:rPr lang="ru-RU" sz="1050" b="1" dirty="0"/>
              <a:t>11</a:t>
            </a:r>
            <a:r>
              <a:rPr lang="en-US" sz="1400" b="1" dirty="0"/>
              <a:t>Na</a:t>
            </a:r>
            <a:r>
              <a:rPr lang="ru-RU" sz="1400" b="1" dirty="0"/>
              <a:t>, </a:t>
            </a:r>
            <a:r>
              <a:rPr lang="ru-RU" sz="1050" b="1" dirty="0"/>
              <a:t>+8</a:t>
            </a:r>
            <a:r>
              <a:rPr lang="ru-RU" sz="1400" b="1" dirty="0"/>
              <a:t>О,</a:t>
            </a:r>
            <a:r>
              <a:rPr lang="ru-RU" sz="1050" b="1" dirty="0"/>
              <a:t>+1</a:t>
            </a:r>
            <a:r>
              <a:rPr lang="ru-RU" sz="1400" b="1" dirty="0"/>
              <a:t>Н</a:t>
            </a:r>
            <a:endParaRPr lang="en-US" sz="1400" b="1" dirty="0"/>
          </a:p>
          <a:p>
            <a:pPr marL="342900" indent="-342900">
              <a:buFontTx/>
              <a:buAutoNum type="arabicPeriod" startAt="5"/>
              <a:defRPr/>
            </a:pPr>
            <a:r>
              <a:rPr lang="en-US" sz="1400" b="1" dirty="0"/>
              <a:t> Na</a:t>
            </a:r>
            <a:r>
              <a:rPr lang="en-US" sz="1400" b="1" baseline="54000" dirty="0"/>
              <a:t>+1</a:t>
            </a:r>
            <a:r>
              <a:rPr lang="ru-RU" sz="1400" b="1" dirty="0"/>
              <a:t>О</a:t>
            </a:r>
            <a:r>
              <a:rPr lang="en-US" sz="1400" b="1" baseline="54000" dirty="0"/>
              <a:t>-</a:t>
            </a:r>
            <a:r>
              <a:rPr lang="ru-RU" sz="1400" b="1" baseline="54000" dirty="0"/>
              <a:t>2</a:t>
            </a:r>
            <a:r>
              <a:rPr lang="ru-RU" sz="1400" b="1" dirty="0"/>
              <a:t>Н</a:t>
            </a:r>
            <a:r>
              <a:rPr lang="ru-RU" sz="1400" b="1" baseline="54000" dirty="0"/>
              <a:t>+1</a:t>
            </a:r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25" y="3897313"/>
            <a:ext cx="3214688" cy="2246312"/>
          </a:xfrm>
          <a:prstGeom prst="rect">
            <a:avLst/>
          </a:prstGeom>
          <a:noFill/>
          <a:ln w="38100">
            <a:solidFill>
              <a:srgbClr val="77BACF"/>
            </a:solidFill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М</a:t>
            </a:r>
            <a:r>
              <a:rPr lang="en-US" sz="1400" b="1" dirty="0"/>
              <a:t>r(</a:t>
            </a:r>
            <a:r>
              <a:rPr lang="ru-RU" sz="1400" b="1" dirty="0"/>
              <a:t>С</a:t>
            </a:r>
            <a:r>
              <a:rPr lang="en-US" sz="1400" b="1" dirty="0"/>
              <a:t>O</a:t>
            </a:r>
            <a:r>
              <a:rPr lang="ru-RU" sz="1050" b="1" dirty="0"/>
              <a:t>2</a:t>
            </a:r>
            <a:r>
              <a:rPr lang="en-US" sz="1400" b="1" dirty="0"/>
              <a:t>) = </a:t>
            </a:r>
            <a:r>
              <a:rPr lang="ru-RU" sz="1400" b="1" dirty="0"/>
              <a:t>44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оксид неметалла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1400" b="1" dirty="0"/>
              <a:t>углерод, кислород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400" b="1" dirty="0"/>
              <a:t>w</a:t>
            </a:r>
            <a:r>
              <a:rPr lang="ru-RU" sz="1400" b="1" dirty="0"/>
              <a:t>(С)</a:t>
            </a:r>
            <a:r>
              <a:rPr lang="en-US" sz="1400" b="1" dirty="0"/>
              <a:t> = </a:t>
            </a:r>
            <a:r>
              <a:rPr lang="ru-RU" sz="1400" b="1" dirty="0"/>
              <a:t>12/ 44 = 0,273</a:t>
            </a:r>
          </a:p>
          <a:p>
            <a:pPr marL="342900" indent="-342900">
              <a:defRPr/>
            </a:pPr>
            <a:r>
              <a:rPr lang="ru-RU" sz="1400" b="1" dirty="0"/>
              <a:t>       </a:t>
            </a:r>
            <a:r>
              <a:rPr lang="en-US" sz="1400" b="1" dirty="0"/>
              <a:t>w</a:t>
            </a:r>
            <a:r>
              <a:rPr lang="ru-RU" sz="1400" b="1" dirty="0"/>
              <a:t>(О)</a:t>
            </a:r>
            <a:r>
              <a:rPr lang="en-US" sz="1400" b="1" dirty="0"/>
              <a:t> = </a:t>
            </a:r>
            <a:r>
              <a:rPr lang="ru-RU" sz="1400" b="1" dirty="0"/>
              <a:t>16/ 62 = 0,727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ковалентная полярная связь</a:t>
            </a:r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+</a:t>
            </a:r>
            <a:r>
              <a:rPr lang="ru-RU" sz="1050" b="1" dirty="0"/>
              <a:t>6</a:t>
            </a:r>
            <a:r>
              <a:rPr lang="ru-RU" sz="1400" b="1" dirty="0"/>
              <a:t>С, </a:t>
            </a:r>
            <a:r>
              <a:rPr lang="ru-RU" sz="1050" b="1" dirty="0"/>
              <a:t>+8</a:t>
            </a:r>
            <a:r>
              <a:rPr lang="ru-RU" sz="1400" b="1" dirty="0"/>
              <a:t>О</a:t>
            </a:r>
            <a:endParaRPr lang="en-US" sz="1400" b="1" dirty="0"/>
          </a:p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/>
              <a:t>С</a:t>
            </a:r>
            <a:r>
              <a:rPr lang="en-US" sz="1400" b="1" baseline="54000" dirty="0"/>
              <a:t>+</a:t>
            </a:r>
            <a:r>
              <a:rPr lang="ru-RU" sz="1400" b="1" baseline="54000" dirty="0"/>
              <a:t>4</a:t>
            </a:r>
            <a:r>
              <a:rPr lang="ru-RU" sz="1400" b="1" dirty="0"/>
              <a:t>О</a:t>
            </a:r>
            <a:r>
              <a:rPr lang="ru-RU" sz="1400" b="1" baseline="-25000" dirty="0"/>
              <a:t>2</a:t>
            </a:r>
            <a:r>
              <a:rPr lang="en-US" sz="1400" b="1" baseline="54000" dirty="0"/>
              <a:t>-</a:t>
            </a:r>
            <a:r>
              <a:rPr lang="ru-RU" sz="1400" b="1" baseline="54000" dirty="0"/>
              <a:t>2</a:t>
            </a:r>
          </a:p>
          <a:p>
            <a:pPr marL="342900" indent="-342900">
              <a:buFontTx/>
              <a:buAutoNum type="arabicPeriod"/>
              <a:defRPr/>
            </a:pPr>
            <a:endParaRPr lang="en-US" sz="1400" dirty="0"/>
          </a:p>
          <a:p>
            <a:pPr marL="342900" indent="-342900">
              <a:buFontTx/>
              <a:buAutoNum type="arabicPeriod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50" y="2786063"/>
            <a:ext cx="6215063" cy="1296987"/>
          </a:xfrm>
        </p:spPr>
        <p:txBody>
          <a:bodyPr/>
          <a:lstStyle/>
          <a:p>
            <a:pPr>
              <a:defRPr/>
            </a:pPr>
            <a:r>
              <a:rPr lang="ru-RU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Черный ящик</a:t>
            </a:r>
          </a:p>
        </p:txBody>
      </p:sp>
      <p:pic>
        <p:nvPicPr>
          <p:cNvPr id="8195" name="Picture 2" descr="D:\НПК\Нурипат1\Нурипат новая\Нурипат3\water_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0"/>
            <a:ext cx="4643437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Работа в группах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29600" cy="2857500"/>
          </a:xfrm>
        </p:spPr>
        <p:txBody>
          <a:bodyPr/>
          <a:lstStyle/>
          <a:p>
            <a:r>
              <a:rPr lang="ru-RU" sz="2200" smtClean="0"/>
              <a:t>В названии корабля есть элемент таблицы Менделеева  4 группы, 2 периода  </a:t>
            </a:r>
          </a:p>
          <a:p>
            <a:r>
              <a:rPr lang="ru-RU" sz="2200" smtClean="0"/>
              <a:t>Этот элемент имеет число протонов, равное…………</a:t>
            </a:r>
          </a:p>
          <a:p>
            <a:r>
              <a:rPr lang="ru-RU" sz="2200" smtClean="0"/>
              <a:t>Относительная молекулярная масса его высшего оксида…..</a:t>
            </a:r>
          </a:p>
          <a:p>
            <a:r>
              <a:rPr lang="ru-RU" sz="2200" smtClean="0"/>
              <a:t>Итак, формула оксида…..</a:t>
            </a:r>
          </a:p>
          <a:p>
            <a:r>
              <a:rPr lang="ru-RU" sz="2200" smtClean="0"/>
              <a:t>Формула кислоты, соответствующая этому оксиду,……..</a:t>
            </a:r>
          </a:p>
          <a:p>
            <a:r>
              <a:rPr lang="ru-RU" sz="2200" smtClean="0"/>
              <a:t> Подумайте, почему этот корабль тонет?  </a:t>
            </a:r>
          </a:p>
          <a:p>
            <a:endParaRPr lang="ru-RU" smtClean="0"/>
          </a:p>
        </p:txBody>
      </p:sp>
      <p:pic>
        <p:nvPicPr>
          <p:cNvPr id="9220" name="Рисунок 2" descr="F:\для урока Курганскому фото\SS101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143375"/>
            <a:ext cx="3286125" cy="2439988"/>
          </a:xfrm>
          <a:prstGeom prst="rect">
            <a:avLst/>
          </a:prstGeom>
          <a:noFill/>
          <a:ln w="38100">
            <a:solidFill>
              <a:srgbClr val="009BD2"/>
            </a:solidFill>
            <a:miter lim="800000"/>
            <a:headEnd/>
            <a:tailEnd/>
          </a:ln>
        </p:spPr>
      </p:pic>
      <p:pic>
        <p:nvPicPr>
          <p:cNvPr id="9221" name="Рисунок 5" descr="C:\Documents and Settings\Admin\Рабочий стол\SS1012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214438"/>
            <a:ext cx="3214688" cy="4924425"/>
          </a:xfrm>
          <a:prstGeom prst="rect">
            <a:avLst/>
          </a:prstGeom>
          <a:noFill/>
          <a:ln w="38100">
            <a:solidFill>
              <a:srgbClr val="1B6B1B"/>
            </a:solidFill>
            <a:miter lim="800000"/>
            <a:headEnd/>
            <a:tailEnd/>
          </a:ln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929313" y="4786313"/>
            <a:ext cx="1500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sz="1200" b="1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CO</a:t>
            </a:r>
            <a:r>
              <a:rPr lang="en-US" sz="1200" b="1">
                <a:solidFill>
                  <a:srgbClr val="FF0000"/>
                </a:solidFill>
              </a:rPr>
              <a:t>3</a:t>
            </a:r>
          </a:p>
          <a:p>
            <a:pPr algn="ctr"/>
            <a:endParaRPr lang="en-US" sz="1200"/>
          </a:p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6215063" y="5143500"/>
            <a:ext cx="285750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786563" y="5072063"/>
            <a:ext cx="285750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5786438" y="54292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</a:t>
            </a:r>
            <a:r>
              <a:rPr lang="en-US" sz="1200" b="1"/>
              <a:t>2</a:t>
            </a:r>
            <a:endParaRPr lang="ru-RU" b="1"/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7000875" y="542925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</a:t>
            </a:r>
            <a:r>
              <a:rPr lang="ru-RU" sz="1200" b="1"/>
              <a:t>2</a:t>
            </a:r>
            <a:r>
              <a:rPr lang="ru-RU" b="1"/>
              <a:t>О</a:t>
            </a: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6224588" y="55102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6251575" y="5608638"/>
            <a:ext cx="2143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>
            <a:hlinkClick r:id="rId4" action="ppaction://hlinkpres?slideindex=1&amp;slidetitle="/>
          </p:cNvPr>
          <p:cNvSpPr/>
          <p:nvPr/>
        </p:nvSpPr>
        <p:spPr>
          <a:xfrm>
            <a:off x="8143875" y="6143625"/>
            <a:ext cx="785813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  <p:bldP spid="9226" grpId="0"/>
      <p:bldP spid="92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546</Words>
  <Application>Microsoft Office PowerPoint</Application>
  <PresentationFormat>Экран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Тема Office</vt:lpstr>
      <vt:lpstr>Тема урока:  «Обобщение знаний по основным классам неорганических соединений» </vt:lpstr>
      <vt:lpstr>Слайд 2</vt:lpstr>
      <vt:lpstr>Слайд 3</vt:lpstr>
      <vt:lpstr>Номенклатура веществ</vt:lpstr>
      <vt:lpstr>Морская фирма  </vt:lpstr>
      <vt:lpstr>1 группа</vt:lpstr>
      <vt:lpstr>1 группа</vt:lpstr>
      <vt:lpstr>Черный ящик</vt:lpstr>
      <vt:lpstr>Работа в группах</vt:lpstr>
      <vt:lpstr>«Третий лишний»</vt:lpstr>
      <vt:lpstr>Слайд 11</vt:lpstr>
      <vt:lpstr>Составление формул солей</vt:lpstr>
      <vt:lpstr>Слайд 13</vt:lpstr>
      <vt:lpstr>Мое настроение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«Обобщение знаний по основным классам неорганических соединений» </dc:title>
  <dc:creator>XTreme</dc:creator>
  <cp:lastModifiedBy>ММС</cp:lastModifiedBy>
  <cp:revision>30</cp:revision>
  <dcterms:created xsi:type="dcterms:W3CDTF">2009-10-09T18:53:54Z</dcterms:created>
  <dcterms:modified xsi:type="dcterms:W3CDTF">2010-01-14T03:32:40Z</dcterms:modified>
</cp:coreProperties>
</file>