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B51D"/>
    <a:srgbClr val="1D8B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8" autoAdjust="0"/>
  </p:normalViewPr>
  <p:slideViewPr>
    <p:cSldViewPr>
      <p:cViewPr varScale="1">
        <p:scale>
          <a:sx n="56" d="100"/>
          <a:sy n="56" d="100"/>
        </p:scale>
        <p:origin x="-8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D7B73-D855-46C5-87E1-EC62495109E8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B0DAE-4FDE-4FAB-B824-D7517E918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BCD4D-4FA5-48B3-8001-850AA2F36FBA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9D717-CA62-4AD8-9F35-2A63B38251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0B433-09BE-432C-80BE-21A4BAE4591F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F2490-3DCA-4CA6-8D01-64F82C6132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47680-B945-46CD-AE6E-232A71F0E1F0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83896-E447-483D-A3C1-BF3405BB6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FEB96-12A7-49D0-8C1E-E46FB68FF932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28784-ED16-46F3-88C1-B32F041BA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2C988-D023-468D-A8E7-EBC676DEB82D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17EE9-3E8B-486B-A63F-42F43B1C5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F100F-09E5-4098-9136-DA05FE06E0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2770F-89A8-4C24-8B81-B601141EB0EF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7A245-914B-4F3C-AC7A-02F8052CA645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D2065-4A4A-48E5-9AF9-4F6D2A6E9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ACFE-65E4-447E-85DC-B0ADEE721479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AD93E-93EA-48D9-8485-396D5FB395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E5D69-4504-4B83-9F76-B149D386C038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3F1C0-97FC-48BD-A1C8-B790E650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95874-2C83-45D4-ABB8-2A98E7361057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342D3-EB28-427D-878E-F1732073BE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BF181C8-7F27-4B73-8FD5-78FE22E91B4A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2711056-AE65-445A-829B-8635DB7AB5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3" r:id="rId1"/>
    <p:sldLayoutId id="2147483777" r:id="rId2"/>
    <p:sldLayoutId id="2147483784" r:id="rId3"/>
    <p:sldLayoutId id="2147483778" r:id="rId4"/>
    <p:sldLayoutId id="2147483785" r:id="rId5"/>
    <p:sldLayoutId id="2147483779" r:id="rId6"/>
    <p:sldLayoutId id="2147483780" r:id="rId7"/>
    <p:sldLayoutId id="2147483786" r:id="rId8"/>
    <p:sldLayoutId id="2147483787" r:id="rId9"/>
    <p:sldLayoutId id="2147483781" r:id="rId10"/>
    <p:sldLayoutId id="21474837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75" y="4000500"/>
            <a:ext cx="7702550" cy="17526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>
                <a:solidFill>
                  <a:srgbClr val="0070C0"/>
                </a:solidFill>
              </a:rPr>
              <a:t>Красивые места любимого Воронежа с кратким описанием и пояснениями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Достопримечательности Воронежа</a:t>
            </a:r>
            <a:endParaRPr lang="ru-RU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Rogozin\Рабочий стол\79175.134744510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1555750"/>
            <a:ext cx="8277225" cy="4659313"/>
          </a:xfrm>
          <a:noFill/>
        </p:spPr>
      </p:pic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5715000" y="357188"/>
            <a:ext cx="3127375" cy="1357312"/>
          </a:xfrm>
        </p:spPr>
        <p:txBody>
          <a:bodyPr>
            <a:normAutofit fontScale="62500" lnSpcReduction="20000"/>
          </a:bodyPr>
          <a:lstStyle/>
          <a:p>
            <a:pPr fontAlgn="auto">
              <a:buFont typeface="Wingdings 2"/>
              <a:buNone/>
              <a:defRPr/>
            </a:pPr>
            <a:r>
              <a:rPr lang="ru-RU" dirty="0" smtClean="0"/>
              <a:t>Благовещенский кафедральный собор — православный храм Русской православной церкви. Является третьим по величине в России православным храмом и одним из самых высоких православных храмов мира. Высота самого храма составляет 85 метров, а его высшей точки - 97 метров. Построен в 1998 по 2009 годы.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5143536" cy="785818"/>
          </a:xfrm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Благовещенский собор</a:t>
            </a:r>
            <a:endParaRPr lang="ru-RU" sz="2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Rogozin\Рабочий стол\information_items_18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43125" y="1571625"/>
            <a:ext cx="6657975" cy="4357688"/>
          </a:xfrm>
          <a:noFill/>
        </p:spPr>
      </p:pic>
      <p:sp>
        <p:nvSpPr>
          <p:cNvPr id="9219" name="Текст 2"/>
          <p:cNvSpPr>
            <a:spLocks noGrp="1"/>
          </p:cNvSpPr>
          <p:nvPr>
            <p:ph type="body" idx="2"/>
          </p:nvPr>
        </p:nvSpPr>
        <p:spPr>
          <a:xfrm>
            <a:off x="214313" y="428625"/>
            <a:ext cx="1984375" cy="6215063"/>
          </a:xfrm>
        </p:spPr>
        <p:txBody>
          <a:bodyPr/>
          <a:lstStyle/>
          <a:p>
            <a:r>
              <a:rPr lang="ru-RU" sz="700" smtClean="0"/>
              <a:t>Воронежская областная универсальная научная библиотека им. И.С. Никитина, одна из старейших и крупнейших в российской культурной провинции, была открыта в 1864 г. по инициативе группы передовой интеллигенции Воронежа. Основой фонда стали пожертвования общественности города и частных лиц. К моменту открытия библиотека располагала обширным собранием книг, рукописных, изобразительных и иных материалов. Кон. XIX – нач. ХХ вв.: три филиала библиотеки в Воронеже, один в Боброве, загородный абонемент, отделение в Нижнедевицке. После Октябрьской революции библиотека из общественной стала государственной. 1919 г.: ей присвоено имя Я.М. Свердлова. 1932 г.: библиотека реорганизована в Областную публичную библиотеку, стала получать обязательный экземпляр всей книжной продукции РСФСР и выполнять функции методического центра по руководству библиотеками области. Великая Отечественная война, 1942 г.: фонд библиотеки (в 1939 г. он составлял 600 тысяч экземпляров) был почти полностью утрачен. 1944г.: библиотека открылась вновь. Строительство нынешнего четырехэтажного здания библиотеки по проекту архитектора Н.Я. Неведрова было завершено в 1960-е гг. Оно было построено на месте здания Воронежского обкома и облисполкома, разрушенного во время войны. Главный фасад здания библиотеки ориентирован на фасад театра оперы и балета. 15 октября 1963 г.: библиотеке присвоено имя воронежского поэта И.С. Никитина. 1965 г.: библиотека получила статус научной, с 1975 г. она - депозитарий Центрально-Черноземной зоны Российской Федерации, с 1991 г. приступила к реализации проекта автоматизации библиотеки, с 1998 г. - проекта создания единой региональной библиотечной компьютерной сети.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75" y="457200"/>
            <a:ext cx="8048625" cy="614363"/>
          </a:xfrm>
        </p:spPr>
        <p:txBody>
          <a:bodyPr anchor="t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rgbClr val="FFC000"/>
                </a:solidFill>
              </a:rPr>
              <a:t>Воронежская научная библиотека им. И.С. Никитина</a:t>
            </a:r>
            <a:endParaRPr lang="ru-RU" sz="20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Rogozin\Рабочий стол\007_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85750" y="285750"/>
            <a:ext cx="4429125" cy="2944813"/>
          </a:xfrm>
          <a:noFill/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625" y="1285875"/>
            <a:ext cx="3714750" cy="1857375"/>
          </a:xfrm>
        </p:spPr>
        <p:txBody>
          <a:bodyPr>
            <a:normAutofit fontScale="62500" lnSpcReduction="20000"/>
          </a:bodyPr>
          <a:lstStyle/>
          <a:p>
            <a:pPr fontAlgn="auto">
              <a:buFont typeface="Wingdings 2"/>
              <a:buNone/>
              <a:defRPr/>
            </a:pPr>
            <a:r>
              <a:rPr lang="ru-RU" dirty="0" smtClean="0"/>
              <a:t>Воронежский театр оперы и балета прошёл большой путь становления. Талантливая передвижная труппа Л. А. Лазарева, ставшая в 1931 году Воронежским театром музыкальной комедии, явилась фундаментом для организации и открытия в Воронеже Театра Оперы и Балета. 25 февраля 1961 г. – премьера оперы П. Чайковского «Евгений Онегин», поставленная первым главным дирижёром В. Тимофеевым и первым главным режиссёром В. Титовым. Она ознаменовала рождение Музыкального театра. Балетную труппу возглавила балетмейстер Т. </a:t>
            </a:r>
            <a:r>
              <a:rPr lang="ru-RU" dirty="0" err="1" smtClean="0"/>
              <a:t>Рамонова</a:t>
            </a:r>
            <a:r>
              <a:rPr lang="ru-RU" dirty="0" smtClean="0"/>
              <a:t>, первый спектакль труппы – «Лебединое озеро».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57688" y="457200"/>
            <a:ext cx="4405312" cy="900113"/>
          </a:xfrm>
        </p:spPr>
        <p:txBody>
          <a:bodyPr anchor="t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Воронежский государственный театр оперы и балета</a:t>
            </a:r>
            <a:endParaRPr lang="ru-RU" sz="20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5" name="Picture 3" descr="C:\Documents and Settings\Rogozin\Рабочий стол\vrnoper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3" y="3714750"/>
            <a:ext cx="3714750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4" descr="C:\Documents and Settings\Rogozin\Рабочий стол\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4929188"/>
            <a:ext cx="2214563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8" descr="C:\Documents and Settings\Rogozin\Рабочий стол\zar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28938" y="4929188"/>
            <a:ext cx="1928812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Текст 2"/>
          <p:cNvSpPr txBox="1">
            <a:spLocks/>
          </p:cNvSpPr>
          <p:nvPr/>
        </p:nvSpPr>
        <p:spPr>
          <a:xfrm>
            <a:off x="142875" y="3357563"/>
            <a:ext cx="4786313" cy="164306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fontAlgn="auto">
              <a:lnSpc>
                <a:spcPct val="125000"/>
              </a:lnSpc>
              <a:spcBef>
                <a:spcPts val="600"/>
              </a:spcBef>
              <a:spcAft>
                <a:spcPts val="1000"/>
              </a:spcAft>
              <a:buClr>
                <a:schemeClr val="accent2"/>
              </a:buClr>
              <a:buSzPct val="85000"/>
              <a:buFont typeface="Wingdings 2"/>
              <a:buNone/>
              <a:defRPr/>
            </a:pPr>
            <a:r>
              <a:rPr lang="ru-RU" sz="1600" dirty="0">
                <a:solidFill>
                  <a:schemeClr val="tx2"/>
                </a:solidFill>
                <a:latin typeface="+mn-lt"/>
              </a:rPr>
              <a:t>В 60-е годы в театр пришли главный дирижёр А. Людмилин, главный художник В. </a:t>
            </a:r>
            <a:r>
              <a:rPr lang="ru-RU" sz="1600" dirty="0" err="1">
                <a:solidFill>
                  <a:schemeClr val="tx2"/>
                </a:solidFill>
                <a:latin typeface="+mn-lt"/>
              </a:rPr>
              <a:t>Цыбин</a:t>
            </a:r>
            <a:r>
              <a:rPr lang="ru-RU" sz="1600" dirty="0">
                <a:solidFill>
                  <a:schemeClr val="tx2"/>
                </a:solidFill>
                <a:latin typeface="+mn-lt"/>
              </a:rPr>
              <a:t>, главный балетмейстер К. </a:t>
            </a:r>
            <a:r>
              <a:rPr lang="ru-RU" sz="1600" dirty="0" err="1">
                <a:solidFill>
                  <a:schemeClr val="tx2"/>
                </a:solidFill>
                <a:latin typeface="+mn-lt"/>
              </a:rPr>
              <a:t>Муллер</a:t>
            </a:r>
            <a:r>
              <a:rPr lang="ru-RU" sz="1600" dirty="0">
                <a:solidFill>
                  <a:schemeClr val="tx2"/>
                </a:solidFill>
                <a:latin typeface="+mn-lt"/>
              </a:rPr>
              <a:t>. А.А. Людмилин создал в театре основы классического оперного и балетного репертуара. В 1968 г. Воронежский Музыкальный театр переименован в Театр оперы и балета. Всесоюзное признание получили впервые поставленные на воронежской сцене оперы: «Дороги дальние» А. </a:t>
            </a:r>
            <a:r>
              <a:rPr lang="ru-RU" sz="1600" dirty="0" err="1">
                <a:solidFill>
                  <a:schemeClr val="tx2"/>
                </a:solidFill>
                <a:latin typeface="+mn-lt"/>
              </a:rPr>
              <a:t>Флярковского</a:t>
            </a:r>
            <a:r>
              <a:rPr lang="ru-RU" sz="1600" dirty="0">
                <a:solidFill>
                  <a:schemeClr val="tx2"/>
                </a:solidFill>
                <a:latin typeface="+mn-lt"/>
              </a:rPr>
              <a:t>, «Дочь Кубы» К. </a:t>
            </a:r>
            <a:r>
              <a:rPr lang="ru-RU" sz="1600" dirty="0" err="1">
                <a:solidFill>
                  <a:schemeClr val="tx2"/>
                </a:solidFill>
                <a:latin typeface="+mn-lt"/>
              </a:rPr>
              <a:t>Листова</a:t>
            </a:r>
            <a:r>
              <a:rPr lang="ru-RU" sz="1600" dirty="0">
                <a:solidFill>
                  <a:schemeClr val="tx2"/>
                </a:solidFill>
                <a:latin typeface="+mn-lt"/>
              </a:rPr>
              <a:t>, «Брестская крепость» и «Русская женщина» К. Молчанова, «Дневник Анны Франк» Г. </a:t>
            </a:r>
            <a:r>
              <a:rPr lang="ru-RU" sz="1600" dirty="0" err="1">
                <a:solidFill>
                  <a:schemeClr val="tx2"/>
                </a:solidFill>
                <a:latin typeface="+mn-lt"/>
              </a:rPr>
              <a:t>Фрида</a:t>
            </a:r>
            <a:r>
              <a:rPr lang="ru-RU" sz="1600" dirty="0">
                <a:solidFill>
                  <a:schemeClr val="tx2"/>
                </a:solidFill>
                <a:latin typeface="+mn-lt"/>
              </a:rPr>
              <a:t>. Всего поставлено более 200 спектаклей, в их числе весь популярный классический оперный и балетный репертуар.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Rogozin\Рабочий стол\imgB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28625" y="3429000"/>
            <a:ext cx="3987800" cy="3105150"/>
          </a:xfrm>
          <a:noFill/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50" y="785813"/>
            <a:ext cx="8480425" cy="2571750"/>
          </a:xfrm>
        </p:spPr>
        <p:txBody>
          <a:bodyPr>
            <a:normAutofit fontScale="62500" lnSpcReduction="20000"/>
          </a:bodyPr>
          <a:lstStyle/>
          <a:p>
            <a:pPr fontAlgn="auto">
              <a:buFont typeface="Wingdings 2"/>
              <a:buNone/>
              <a:defRPr/>
            </a:pPr>
            <a:r>
              <a:rPr lang="ru-RU" dirty="0" smtClean="0"/>
              <a:t>Воронежский областной краеведческий музей основан С.Е. Зверевым (1860-1922) в 1894 г. при губернском статистическом комитете. Музею предоставили три комнаты в старом здании Городской Думы. Ко дню открытия в коллекции более 2400 единиц хранения. Большой вклад в организацию внесли Н.И. Второв, Л.Б. </a:t>
            </a:r>
            <a:r>
              <a:rPr lang="ru-RU" dirty="0" err="1" smtClean="0"/>
              <a:t>Вейнберг</a:t>
            </a:r>
            <a:r>
              <a:rPr lang="ru-RU" dirty="0" smtClean="0"/>
              <a:t>, С.Е. Зверев - первый директор музея до 1919 г. К 1910 г. коллекция музея пополнялась, в 1911 г. для ее размещения передали Воронежский путевой дворец. В годы Великой Отечественной войны часть коллекции была эвакуирована в Казахстан и Сибирь, часть погибла. В 1959 году музей переехал в здание бывшей губернской школы для слепых детей ("Школа слепых") – памятник архитектуры регионального значения начала XX в., построено в 1902-1904 гг. Ныне здесь размещена основная экспозиция, открывшаяся в 1962 г. Коллекция постоянно пополняется, в экспозицию регулярно вводятся новые выставки. Основные экспозиции: зал археологии, зал основания города Воронежа и развития Воронежской губернии в XVII-XVIII вв., Воронеж в трех революциях, зал Гражданской войны, первых и послевоенных пятилеток, «Царство животных», «Насекомые Воронежского края», «Музейные редкости», «История Воронежского края», «Облик старого города», «Воронеж космический». Интересом пользуются залы, рассказывающие об эпохе строительства флота Петром I в Воронеже и Воронежском крае. Музей располагает 4 выставочными залами. Основные экскурсии: "История Воронежского края с глубокой древности до конца XX века", "Воронежская область в годы Великой Отечественной войны", "Жизнь и творчество А.Л. Дурова", "Деньги России" (нумизматическая коллекция Воронежского областного краеведческого музея), "Народный костюм Воронежской губернии", "Коллекция фарфора и стекла Воронежского областного краеведческого музея". Есть архив и научная библиотека. Проводятся творческие вечера и встречи, посвященные крупным всероссийским и местным памятным датам.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88" y="285750"/>
            <a:ext cx="8358187" cy="428625"/>
          </a:xfrm>
        </p:spPr>
        <p:txBody>
          <a:bodyPr anchor="t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7030A0"/>
                </a:solidFill>
              </a:rPr>
              <a:t>Воронежский областной краеведческий музей</a:t>
            </a:r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11269" name="Picture 5" descr="C:\Documents and Settings\Rogozin\Рабочий стол\музей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429000"/>
            <a:ext cx="409575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C:\Documents and Settings\Rogozin\Рабочий стол\muzkorinamp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3" y="3429000"/>
            <a:ext cx="4379912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5" descr="C:\Documents and Settings\Rogozin\Рабочий стол\monitor999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5" y="285750"/>
            <a:ext cx="4383088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 descr="C:\Documents and Settings\Rogozin\Рабочий стол\1300289159_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8" y="3643313"/>
            <a:ext cx="40005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9" descr="C:\Documents and Settings\Rogozin\Рабочий стол\187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8" y="285750"/>
            <a:ext cx="40005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rgbClr val="FFC000"/>
                </a:solidFill>
              </a:rPr>
              <a:t>Макет корабля "Меркурий"</a:t>
            </a:r>
            <a:endParaRPr lang="ru-RU" sz="2000" dirty="0">
              <a:solidFill>
                <a:srgbClr val="FFC000"/>
              </a:solidFill>
            </a:endParaRPr>
          </a:p>
        </p:txBody>
      </p:sp>
      <p:pic>
        <p:nvPicPr>
          <p:cNvPr id="13315" name="Picture 2" descr="C:\Documents and Settings\Rogozin\Рабочий стол\kWRPB1D2SA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2643188"/>
            <a:ext cx="4038600" cy="3030537"/>
          </a:xfrm>
          <a:noFill/>
        </p:spPr>
      </p:pic>
      <p:pic>
        <p:nvPicPr>
          <p:cNvPr id="13316" name="Picture 3" descr="C:\Documents and Settings\Rogozin\Рабочий стол\260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49788" y="2643188"/>
            <a:ext cx="4038600" cy="3028950"/>
          </a:xfr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630346"/>
          </a:xfrm>
        </p:spPr>
        <p:txBody>
          <a:bodyPr anchor="t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1D8B22"/>
                </a:solidFill>
              </a:rPr>
              <a:t>Памятники</a:t>
            </a:r>
            <a:endParaRPr lang="ru-RU" dirty="0">
              <a:solidFill>
                <a:srgbClr val="1D8B22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3"/>
          </p:nvPr>
        </p:nvSpPr>
        <p:spPr>
          <a:xfrm>
            <a:off x="4429124" y="1399593"/>
            <a:ext cx="4259264" cy="762000"/>
          </a:xfrm>
          <a:noFill/>
          <a:ln/>
        </p:spPr>
        <p:txBody>
          <a:bodyPr anchor="t"/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rgbClr val="FFC000"/>
                </a:solidFill>
              </a:rPr>
              <a:t>Памятник Белому </a:t>
            </a:r>
            <a:r>
              <a:rPr lang="ru-RU" sz="2000" dirty="0" err="1" smtClean="0">
                <a:solidFill>
                  <a:srgbClr val="FFC000"/>
                </a:solidFill>
              </a:rPr>
              <a:t>Биму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rgbClr val="FFC000"/>
                </a:solidFill>
              </a:rPr>
              <a:t>Черное Ухо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85720" y="2000240"/>
            <a:ext cx="8515352" cy="2500330"/>
          </a:xfrm>
        </p:spPr>
        <p:txBody>
          <a:bodyPr anchor="t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6600" b="1" i="1" u="sng" spc="600" smtClean="0">
                <a:solidFill>
                  <a:srgbClr val="EBB5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КОНЕЦ</a:t>
            </a:r>
            <a:endParaRPr lang="ru-RU" sz="16600" b="1" i="1" u="sng" spc="600">
              <a:solidFill>
                <a:srgbClr val="EBB5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99</TotalTime>
  <Words>884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Достопримечательности Воронежа</vt:lpstr>
      <vt:lpstr>Благовещенский собор</vt:lpstr>
      <vt:lpstr>Воронежская научная библиотека им. И.С. Никитина</vt:lpstr>
      <vt:lpstr>Воронежский государственный театр оперы и балета</vt:lpstr>
      <vt:lpstr>Воронежский областной краеведческий музей</vt:lpstr>
      <vt:lpstr>Слайд 6</vt:lpstr>
      <vt:lpstr>Памятники</vt:lpstr>
      <vt:lpstr>КОНЕЦ</vt:lpstr>
    </vt:vector>
  </TitlesOfParts>
  <Company>РосЭнергоПроект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Достопримечательности Воронежа</dc:title>
  <dc:creator>Владимир Рогозин</dc:creator>
  <cp:lastModifiedBy>ASUS Iziskateli</cp:lastModifiedBy>
  <cp:revision>14</cp:revision>
  <dcterms:created xsi:type="dcterms:W3CDTF">2013-04-02T11:17:47Z</dcterms:created>
  <dcterms:modified xsi:type="dcterms:W3CDTF">2015-09-15T20:26:15Z</dcterms:modified>
</cp:coreProperties>
</file>