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66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6" autoAdjust="0"/>
    <p:restoredTop sz="94660"/>
  </p:normalViewPr>
  <p:slideViewPr>
    <p:cSldViewPr>
      <p:cViewPr varScale="1">
        <p:scale>
          <a:sx n="73" d="100"/>
          <a:sy n="73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316-1B7A-4ADA-9C3B-E68425E6F309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EB7-C055-42DB-AAA3-2BDCC58AA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20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316-1B7A-4ADA-9C3B-E68425E6F309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EB7-C055-42DB-AAA3-2BDCC58AA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316-1B7A-4ADA-9C3B-E68425E6F309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EB7-C055-42DB-AAA3-2BDCC58AA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292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316-1B7A-4ADA-9C3B-E68425E6F309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EB7-C055-42DB-AAA3-2BDCC58AA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78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316-1B7A-4ADA-9C3B-E68425E6F309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EB7-C055-42DB-AAA3-2BDCC58AA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63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316-1B7A-4ADA-9C3B-E68425E6F309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EB7-C055-42DB-AAA3-2BDCC58AA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91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316-1B7A-4ADA-9C3B-E68425E6F309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EB7-C055-42DB-AAA3-2BDCC58AA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02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316-1B7A-4ADA-9C3B-E68425E6F309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EB7-C055-42DB-AAA3-2BDCC58AA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20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316-1B7A-4ADA-9C3B-E68425E6F309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EB7-C055-42DB-AAA3-2BDCC58AA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9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316-1B7A-4ADA-9C3B-E68425E6F309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EB7-C055-42DB-AAA3-2BDCC58AA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04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316-1B7A-4ADA-9C3B-E68425E6F309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EB7-C055-42DB-AAA3-2BDCC58AA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59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B0316-1B7A-4ADA-9C3B-E68425E6F309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61EB7-C055-42DB-AAA3-2BDCC58AA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90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-7234"/>
            <a:ext cx="9036495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</a:rPr>
              <a:t>Министерство образования Российской Федерации</a:t>
            </a:r>
          </a:p>
          <a:p>
            <a:pPr algn="ctr"/>
            <a:r>
              <a:rPr lang="ru-RU" sz="1600" dirty="0">
                <a:latin typeface="Bookman Old Style" pitchFamily="18" charset="0"/>
              </a:rPr>
              <a:t>Муниципальное общеобразовательное </a:t>
            </a:r>
            <a:r>
              <a:rPr lang="ru-RU" sz="1600" dirty="0" smtClean="0">
                <a:latin typeface="Bookman Old Style" pitchFamily="18" charset="0"/>
              </a:rPr>
              <a:t>учреждение средняя </a:t>
            </a:r>
            <a:r>
              <a:rPr lang="ru-RU" sz="1600" dirty="0" err="1" smtClean="0">
                <a:latin typeface="Bookman Old Style" pitchFamily="18" charset="0"/>
              </a:rPr>
              <a:t>ощеобразовательная</a:t>
            </a:r>
            <a:r>
              <a:rPr lang="ru-RU" sz="1600" dirty="0" smtClean="0">
                <a:latin typeface="Bookman Old Style" pitchFamily="18" charset="0"/>
              </a:rPr>
              <a:t> школа № 48 города Воронежа </a:t>
            </a:r>
          </a:p>
          <a:p>
            <a:pPr algn="ctr"/>
            <a:endParaRPr lang="ru-RU" sz="1600" dirty="0" smtClean="0">
              <a:latin typeface="Bookman Old Style" pitchFamily="18" charset="0"/>
            </a:endParaRPr>
          </a:p>
          <a:p>
            <a:pPr algn="ctr"/>
            <a:endParaRPr lang="ru-RU" sz="1600" dirty="0">
              <a:latin typeface="Bookman Old Style" pitchFamily="18" charset="0"/>
            </a:endParaRPr>
          </a:p>
          <a:p>
            <a:r>
              <a:rPr lang="ru-RU" sz="1600" dirty="0">
                <a:latin typeface="Bookman Old Style" pitchFamily="18" charset="0"/>
              </a:rPr>
              <a:t> </a:t>
            </a:r>
          </a:p>
          <a:p>
            <a:pPr algn="ctr"/>
            <a:r>
              <a:rPr lang="ru-RU" sz="1600" dirty="0">
                <a:latin typeface="Bookman Old Style" pitchFamily="18" charset="0"/>
              </a:rPr>
              <a:t> </a:t>
            </a:r>
            <a:r>
              <a:rPr lang="ru-RU" sz="1600" dirty="0" smtClean="0">
                <a:latin typeface="Bookman Old Style" pitchFamily="18" charset="0"/>
              </a:rPr>
              <a:t>НАУЧНО </a:t>
            </a:r>
            <a:r>
              <a:rPr lang="ru-RU" sz="1600" dirty="0">
                <a:latin typeface="Bookman Old Style" pitchFamily="18" charset="0"/>
              </a:rPr>
              <a:t>- ИССЛЕДОВАТЕЛЬСКАЯ РАБОТА</a:t>
            </a:r>
          </a:p>
          <a:p>
            <a:pPr algn="ctr"/>
            <a:r>
              <a:rPr lang="ru-RU" sz="1600" dirty="0">
                <a:latin typeface="Bookman Old Style" pitchFamily="18" charset="0"/>
              </a:rPr>
              <a:t>на тему:</a:t>
            </a:r>
          </a:p>
          <a:p>
            <a:pPr algn="ctr"/>
            <a:r>
              <a:rPr lang="ru-RU" sz="1600" dirty="0">
                <a:latin typeface="Bookman Old Style" pitchFamily="18" charset="0"/>
              </a:rPr>
              <a:t>ВЛИЯНИЕ ЧЕЛОВЕКА НА ГИДРОХИМИЧЕСКИЙ СОСТАВ </a:t>
            </a:r>
          </a:p>
          <a:p>
            <a:pPr algn="ctr"/>
            <a:r>
              <a:rPr lang="ru-RU" sz="1600" dirty="0">
                <a:latin typeface="Bookman Old Style" pitchFamily="18" charset="0"/>
              </a:rPr>
              <a:t>РЕКИ ВОРОНЕЖ</a:t>
            </a:r>
          </a:p>
          <a:p>
            <a:pPr algn="ctr"/>
            <a:r>
              <a:rPr lang="ru-RU" sz="1600" dirty="0">
                <a:latin typeface="Bookman Old Style" pitchFamily="18" charset="0"/>
              </a:rPr>
              <a:t> </a:t>
            </a:r>
          </a:p>
          <a:p>
            <a:r>
              <a:rPr lang="ru-RU" sz="1600" dirty="0">
                <a:latin typeface="Bookman Old Style" pitchFamily="18" charset="0"/>
              </a:rPr>
              <a:t> </a:t>
            </a:r>
          </a:p>
          <a:p>
            <a:r>
              <a:rPr lang="ru-RU" sz="1600" dirty="0">
                <a:latin typeface="Bookman Old Style" pitchFamily="18" charset="0"/>
              </a:rPr>
              <a:t> </a:t>
            </a:r>
          </a:p>
          <a:p>
            <a:pPr algn="r"/>
            <a:r>
              <a:rPr lang="ru-RU" sz="1600" b="1" dirty="0">
                <a:latin typeface="Bookman Old Style" pitchFamily="18" charset="0"/>
              </a:rPr>
              <a:t> </a:t>
            </a:r>
            <a:r>
              <a:rPr lang="ru-RU" sz="1600" b="1" dirty="0" smtClean="0">
                <a:latin typeface="Bookman Old Style" pitchFamily="18" charset="0"/>
              </a:rPr>
              <a:t>Выполнил</a:t>
            </a:r>
            <a:r>
              <a:rPr lang="ru-RU" sz="1600" dirty="0" smtClean="0">
                <a:latin typeface="Bookman Old Style" pitchFamily="18" charset="0"/>
              </a:rPr>
              <a:t>:</a:t>
            </a:r>
            <a:endParaRPr lang="ru-RU" sz="1600" dirty="0">
              <a:latin typeface="Bookman Old Style" pitchFamily="18" charset="0"/>
            </a:endParaRPr>
          </a:p>
          <a:p>
            <a:pPr algn="r"/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ученик </a:t>
            </a:r>
            <a:r>
              <a:rPr lang="ru-RU" sz="1600" dirty="0">
                <a:latin typeface="Bookman Old Style" pitchFamily="18" charset="0"/>
              </a:rPr>
              <a:t>11 «Б» класса</a:t>
            </a:r>
          </a:p>
          <a:p>
            <a:pPr algn="r"/>
            <a:r>
              <a:rPr lang="ru-RU" sz="1600" dirty="0" smtClean="0">
                <a:latin typeface="Bookman Old Style" pitchFamily="18" charset="0"/>
              </a:rPr>
              <a:t>Комаров Глеб</a:t>
            </a:r>
            <a:r>
              <a:rPr lang="ru-RU" sz="1600" dirty="0">
                <a:latin typeface="Bookman Old Style" pitchFamily="18" charset="0"/>
              </a:rPr>
              <a:t> </a:t>
            </a:r>
          </a:p>
          <a:p>
            <a:pPr algn="r"/>
            <a:r>
              <a:rPr lang="ru-RU" sz="1600" b="1" dirty="0" smtClean="0">
                <a:latin typeface="Bookman Old Style" pitchFamily="18" charset="0"/>
              </a:rPr>
              <a:t>Руководитель</a:t>
            </a:r>
            <a:r>
              <a:rPr lang="ru-RU" sz="1600" b="1" dirty="0">
                <a:latin typeface="Bookman Old Style" pitchFamily="18" charset="0"/>
              </a:rPr>
              <a:t>:</a:t>
            </a:r>
          </a:p>
          <a:p>
            <a:pPr algn="r"/>
            <a:r>
              <a:rPr lang="ru-RU" sz="1600" dirty="0">
                <a:latin typeface="Bookman Old Style" pitchFamily="18" charset="0"/>
              </a:rPr>
              <a:t> учитель географии</a:t>
            </a:r>
          </a:p>
          <a:p>
            <a:pPr algn="r"/>
            <a:r>
              <a:rPr lang="ru-RU" sz="1600" dirty="0" smtClean="0">
                <a:latin typeface="Bookman Old Style" pitchFamily="18" charset="0"/>
              </a:rPr>
              <a:t>Макаренко Алла Александровна </a:t>
            </a:r>
            <a:r>
              <a:rPr lang="ru-RU" sz="1600" dirty="0">
                <a:latin typeface="Bookman Old Style" pitchFamily="18" charset="0"/>
              </a:rPr>
              <a:t> </a:t>
            </a:r>
          </a:p>
          <a:p>
            <a:r>
              <a:rPr lang="ru-RU" sz="1600" dirty="0">
                <a:latin typeface="Bookman Old Style" pitchFamily="18" charset="0"/>
              </a:rPr>
              <a:t> </a:t>
            </a:r>
          </a:p>
          <a:p>
            <a:r>
              <a:rPr lang="ru-RU" sz="1600" dirty="0">
                <a:latin typeface="Bookman Old Style" pitchFamily="18" charset="0"/>
              </a:rPr>
              <a:t> </a:t>
            </a:r>
          </a:p>
          <a:p>
            <a:r>
              <a:rPr lang="ru-RU" sz="1600" dirty="0">
                <a:latin typeface="Bookman Old Style" pitchFamily="18" charset="0"/>
              </a:rPr>
              <a:t> </a:t>
            </a:r>
          </a:p>
          <a:p>
            <a:r>
              <a:rPr lang="ru-RU" sz="1600" dirty="0">
                <a:latin typeface="Bookman Old Style" pitchFamily="18" charset="0"/>
              </a:rPr>
              <a:t> </a:t>
            </a:r>
          </a:p>
          <a:p>
            <a:pPr algn="ctr"/>
            <a:endParaRPr lang="ru-RU" sz="1600" dirty="0" smtClean="0">
              <a:latin typeface="Bookman Old Style" pitchFamily="18" charset="0"/>
            </a:endParaRPr>
          </a:p>
          <a:p>
            <a:pPr algn="ctr"/>
            <a:endParaRPr lang="ru-RU" sz="1600" dirty="0">
              <a:latin typeface="Bookman Old Style" pitchFamily="18" charset="0"/>
            </a:endParaRPr>
          </a:p>
          <a:p>
            <a:pPr algn="ctr"/>
            <a:r>
              <a:rPr lang="ru-RU" sz="1600" dirty="0">
                <a:latin typeface="Bookman Old Style" pitchFamily="18" charset="0"/>
              </a:rPr>
              <a:t> </a:t>
            </a:r>
            <a:r>
              <a:rPr lang="ru-RU" sz="1600" dirty="0" smtClean="0">
                <a:latin typeface="Bookman Old Style" pitchFamily="18" charset="0"/>
              </a:rPr>
              <a:t>Воронеж </a:t>
            </a:r>
            <a:r>
              <a:rPr lang="ru-RU" sz="1600" dirty="0">
                <a:latin typeface="Bookman Old Style" pitchFamily="18" charset="0"/>
              </a:rPr>
              <a:t>- 2014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28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081" name="Picture 9" descr="http://www.geocaching.su/photos/albums/192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0159" y="620688"/>
            <a:ext cx="3096344" cy="205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3961" y="2831011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itchFamily="18" charset="0"/>
              </a:rPr>
              <a:t>Лесной Воронеж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3083" name="Picture 11" descr="http://usman48.ru/_ph/7/17220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246" y="3286124"/>
            <a:ext cx="2666754" cy="1773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53637" y="5214950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Усмань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85" name="Picture 13" descr="http://www.photoline.ru/critic/picpart/1212/12123013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86256"/>
            <a:ext cx="3109205" cy="2028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1538" y="6488668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Bookman Old Style" pitchFamily="18" charset="0"/>
              </a:rPr>
              <a:t>Матыра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3954" y="36367"/>
            <a:ext cx="42780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Притоки </a:t>
            </a:r>
          </a:p>
          <a:p>
            <a:pPr algn="ctr"/>
            <a:endParaRPr lang="ru-RU" sz="2000" b="1" dirty="0" smtClean="0">
              <a:latin typeface="Bookman Old Style" pitchFamily="18" charset="0"/>
            </a:endParaRPr>
          </a:p>
          <a:p>
            <a:r>
              <a:rPr lang="ru-RU" sz="1600" dirty="0">
                <a:latin typeface="Bookman Old Style" pitchFamily="18" charset="0"/>
              </a:rPr>
              <a:t>П</a:t>
            </a:r>
            <a:r>
              <a:rPr lang="ru-RU" sz="1600" dirty="0" smtClean="0">
                <a:latin typeface="Bookman Old Style" pitchFamily="18" charset="0"/>
              </a:rPr>
              <a:t>ритоки </a:t>
            </a:r>
            <a:r>
              <a:rPr lang="ru-RU" sz="1600" dirty="0" err="1" smtClean="0">
                <a:latin typeface="Bookman Old Style" pitchFamily="18" charset="0"/>
              </a:rPr>
              <a:t>р.Воронеж</a:t>
            </a:r>
            <a:r>
              <a:rPr lang="ru-RU" sz="1600" dirty="0" smtClean="0">
                <a:latin typeface="Bookman Old Style" pitchFamily="18" charset="0"/>
              </a:rPr>
              <a:t> служат </a:t>
            </a:r>
            <a:r>
              <a:rPr lang="ru-RU" sz="1600" dirty="0">
                <a:latin typeface="Bookman Old Style" pitchFamily="18" charset="0"/>
              </a:rPr>
              <a:t>основной водоснабжения крупнейших предприятий </a:t>
            </a:r>
            <a:r>
              <a:rPr lang="ru-RU" sz="1600" dirty="0" smtClean="0">
                <a:latin typeface="Bookman Old Style" pitchFamily="18" charset="0"/>
              </a:rPr>
              <a:t>Воронежа, Липецка </a:t>
            </a:r>
            <a:r>
              <a:rPr lang="ru-RU" sz="1600" dirty="0">
                <a:latin typeface="Bookman Old Style" pitchFamily="18" charset="0"/>
              </a:rPr>
              <a:t>и других населенных пунктов</a:t>
            </a:r>
            <a:r>
              <a:rPr lang="ru-RU" sz="1600" dirty="0" smtClean="0">
                <a:latin typeface="Bookman Old Style" pitchFamily="18" charset="0"/>
              </a:rPr>
              <a:t>.</a:t>
            </a:r>
          </a:p>
          <a:p>
            <a:endParaRPr lang="ru-RU" sz="1600" dirty="0">
              <a:latin typeface="Bookman Old Style" pitchFamily="18" charset="0"/>
            </a:endParaRPr>
          </a:p>
          <a:p>
            <a:endParaRPr lang="ru-RU" sz="1600" dirty="0">
              <a:latin typeface="Bookman Old Style" pitchFamily="18" charset="0"/>
            </a:endParaRPr>
          </a:p>
          <a:p>
            <a:r>
              <a:rPr lang="ru-RU" sz="1600" dirty="0">
                <a:latin typeface="Bookman Old Style" pitchFamily="18" charset="0"/>
              </a:rPr>
              <a:t>Водосбор </a:t>
            </a:r>
            <a:r>
              <a:rPr lang="ru-RU" sz="1600" dirty="0" err="1" smtClean="0">
                <a:latin typeface="Bookman Old Style" pitchFamily="18" charset="0"/>
              </a:rPr>
              <a:t>р.Воронеж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>
                <a:latin typeface="Bookman Old Style" pitchFamily="18" charset="0"/>
              </a:rPr>
              <a:t>является наиболее экономически насыщенной территорией Центрального </a:t>
            </a:r>
            <a:r>
              <a:rPr lang="ru-RU" sz="1600" dirty="0" smtClean="0">
                <a:latin typeface="Bookman Old Style" pitchFamily="18" charset="0"/>
              </a:rPr>
              <a:t>Черноземья. С самой </a:t>
            </a:r>
            <a:r>
              <a:rPr lang="ru-RU" sz="1600" dirty="0">
                <a:latin typeface="Bookman Old Style" pitchFamily="18" charset="0"/>
              </a:rPr>
              <a:t>высокой плотностью населения, развитым сельским хозяйством и значительной концентрацией тяжелой промышленности</a:t>
            </a:r>
          </a:p>
        </p:txBody>
      </p:sp>
      <p:pic>
        <p:nvPicPr>
          <p:cNvPr id="11" name="Picture 2" descr="http://www.admemo.ru/09-06-ramon/map.p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286256"/>
            <a:ext cx="2738424" cy="2053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95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anturajmebel.ru/files/oldvrn/voronezh_gubernia_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357430"/>
            <a:ext cx="3966268" cy="2341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6050" y="3143248"/>
            <a:ext cx="834773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</a:rPr>
              <a:t>В промышленности возрастает </a:t>
            </a:r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строительство </a:t>
            </a:r>
            <a:r>
              <a:rPr lang="ru-RU" sz="1600" dirty="0">
                <a:latin typeface="Bookman Old Style" pitchFamily="18" charset="0"/>
              </a:rPr>
              <a:t>мелких заводов </a:t>
            </a:r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по </a:t>
            </a:r>
            <a:r>
              <a:rPr lang="ru-RU" sz="1600" dirty="0">
                <a:latin typeface="Bookman Old Style" pitchFamily="18" charset="0"/>
              </a:rPr>
              <a:t>переработке растительного, </a:t>
            </a:r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животного </a:t>
            </a:r>
            <a:r>
              <a:rPr lang="ru-RU" sz="1600" dirty="0">
                <a:latin typeface="Bookman Old Style" pitchFamily="18" charset="0"/>
              </a:rPr>
              <a:t>и местного </a:t>
            </a:r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строительного </a:t>
            </a:r>
            <a:r>
              <a:rPr lang="ru-RU" sz="1600" dirty="0">
                <a:latin typeface="Bookman Old Style" pitchFamily="18" charset="0"/>
              </a:rPr>
              <a:t>сырья, что приводит </a:t>
            </a:r>
            <a:r>
              <a:rPr lang="ru-RU" sz="1600" dirty="0" smtClean="0">
                <a:latin typeface="Bookman Old Style" pitchFamily="18" charset="0"/>
              </a:rPr>
              <a:t>к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увеличению выноса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органического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вещества  в реку.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104325"/>
            <a:ext cx="5832648" cy="38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История воздействия человека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32656"/>
            <a:ext cx="8784976" cy="12926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atin typeface="Bookman Old Style" pitchFamily="18" charset="0"/>
              </a:rPr>
              <a:t>«</a:t>
            </a:r>
            <a:r>
              <a:rPr lang="ru-RU" i="1" dirty="0" smtClean="0">
                <a:latin typeface="Bookman Old Style" pitchFamily="18" charset="0"/>
              </a:rPr>
              <a:t>Некогда </a:t>
            </a:r>
            <a:r>
              <a:rPr lang="ru-RU" i="1" dirty="0">
                <a:latin typeface="Bookman Old Style" pitchFamily="18" charset="0"/>
              </a:rPr>
              <a:t>многоводная и сильная река одряхлела, истощилась, сошла до поганой лужи. И в значительной степени это случилось от того, что </a:t>
            </a:r>
            <a:r>
              <a:rPr lang="ru-RU" sz="2000" i="1" u="sng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человек приложил к реке свою руку</a:t>
            </a:r>
            <a:r>
              <a:rPr lang="ru-RU" sz="2800" i="1" dirty="0" smtClean="0">
                <a:latin typeface="Bookman Old Style" pitchFamily="18" charset="0"/>
              </a:rPr>
              <a:t>.»</a:t>
            </a:r>
            <a:endParaRPr lang="ru-RU" sz="2800" i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1785926"/>
            <a:ext cx="5364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ookman Old Style" pitchFamily="18" charset="0"/>
              </a:rPr>
              <a:t> 1933 </a:t>
            </a:r>
            <a:r>
              <a:rPr lang="ru-RU" sz="1600" dirty="0" smtClean="0">
                <a:latin typeface="Bookman Old Style" pitchFamily="18" charset="0"/>
              </a:rPr>
              <a:t>год</a:t>
            </a:r>
            <a:r>
              <a:rPr lang="ru-RU" sz="1600" dirty="0">
                <a:latin typeface="Bookman Old Style" pitchFamily="18" charset="0"/>
              </a:rPr>
              <a:t> в </a:t>
            </a:r>
            <a:r>
              <a:rPr lang="ru-RU" sz="1600" dirty="0" smtClean="0">
                <a:latin typeface="Bookman Old Style" pitchFamily="18" charset="0"/>
              </a:rPr>
              <a:t>статье</a:t>
            </a:r>
          </a:p>
          <a:p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>
                <a:latin typeface="Bookman Old Style" pitchFamily="18" charset="0"/>
              </a:rPr>
              <a:t>«Река Воронеж, </a:t>
            </a:r>
            <a:endParaRPr lang="ru-RU" sz="1600" dirty="0" smtClean="0">
              <a:latin typeface="Bookman Old Style" pitchFamily="18" charset="0"/>
            </a:endParaRPr>
          </a:p>
          <a:p>
            <a:r>
              <a:rPr lang="ru-RU" sz="1600" dirty="0" smtClean="0">
                <a:latin typeface="Bookman Old Style" pitchFamily="18" charset="0"/>
              </a:rPr>
              <a:t>её </a:t>
            </a:r>
            <a:r>
              <a:rPr lang="ru-RU" sz="1600" dirty="0">
                <a:latin typeface="Bookman Old Style" pitchFamily="18" charset="0"/>
              </a:rPr>
              <a:t>настоящее и будущее</a:t>
            </a:r>
            <a:r>
              <a:rPr lang="ru-RU" sz="1600" dirty="0" smtClean="0">
                <a:latin typeface="Bookman Old Style" pitchFamily="18" charset="0"/>
              </a:rPr>
              <a:t>»</a:t>
            </a:r>
          </a:p>
          <a:p>
            <a:r>
              <a:rPr lang="ru-RU" sz="1600" dirty="0">
                <a:latin typeface="Bookman Old Style" pitchFamily="18" charset="0"/>
              </a:rPr>
              <a:t> 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Андрей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Платонов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046" y="5157192"/>
            <a:ext cx="8821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</a:rPr>
              <a:t>Вместе с отработанной водой в реки, ручьи и другие водоприемники сбрасывается огромное количество взвешенных и растворенных веществ. В последние годы в р. </a:t>
            </a:r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Воронеж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 ее притоки ежегодно в среднем сбрасывается более 400 тыс. т загрязняющих веществ </a:t>
            </a:r>
          </a:p>
        </p:txBody>
      </p:sp>
    </p:spTree>
    <p:extLst>
      <p:ext uri="{BB962C8B-B14F-4D97-AF65-F5344CB8AC3E}">
        <p14:creationId xmlns:p14="http://schemas.microsoft.com/office/powerpoint/2010/main" xmlns="" val="52373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apone-online.ru/all-maps/voronezh/voronezhmap_vrn2sou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857232"/>
            <a:ext cx="4590176" cy="186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5786" y="3000372"/>
            <a:ext cx="390778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ookman Old Style" pitchFamily="18" charset="0"/>
              </a:rPr>
              <a:t>Особенностью химизма вод бассейна реки Воронеж является пространственная их неоднородность. В частности,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наблюдается повышенная минерализация в районе г. Липецка – 535,7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мг/л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5128" y="18466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Химический состав воды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3000372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</a:rPr>
              <a:t>В 2009 году </a:t>
            </a:r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Новолипецкий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металлургический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комбинат</a:t>
            </a:r>
            <a:r>
              <a:rPr lang="ru-RU" sz="1600" dirty="0">
                <a:latin typeface="Bookman Old Style" pitchFamily="18" charset="0"/>
              </a:rPr>
              <a:t> полностью прекратил сброс </a:t>
            </a:r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производственных </a:t>
            </a:r>
            <a:r>
              <a:rPr lang="ru-RU" sz="1600" dirty="0">
                <a:latin typeface="Bookman Old Style" pitchFamily="18" charset="0"/>
              </a:rPr>
              <a:t>сточных вод в реку</a:t>
            </a:r>
            <a:r>
              <a:rPr lang="ru-RU" sz="1600" dirty="0" smtClean="0">
                <a:latin typeface="Bookman Old Style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При этом потребление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речной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воды снизилось в 3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раза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16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5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440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По </a:t>
            </a:r>
            <a:r>
              <a:rPr lang="ru-RU" dirty="0">
                <a:latin typeface="Bookman Old Style" pitchFamily="18" charset="0"/>
              </a:rPr>
              <a:t>данным наблюдений за многолетний период средняя кратность превышения ПДК в устье Воронежа составляет</a:t>
            </a:r>
            <a:r>
              <a:rPr lang="ru-RU" baseline="30000" dirty="0" smtClean="0">
                <a:latin typeface="Bookman Old Style" pitchFamily="18" charset="0"/>
              </a:rPr>
              <a:t>[</a:t>
            </a:r>
          </a:p>
          <a:p>
            <a:pPr marL="285750" lvl="0" indent="-285750"/>
            <a:r>
              <a:rPr lang="ru-RU" dirty="0" smtClean="0">
                <a:latin typeface="Bookman Old Style" pitchFamily="18" charset="0"/>
              </a:rPr>
              <a:t>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марганцу — в 13,5 раза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 нефтепродуктам — в 5,3 раза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 меди и железу общему — в 3,3 раза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 азоту, нитритам 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фосфатам — в 1,2—1,7 раз.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9791" y="0"/>
            <a:ext cx="9163791" cy="6771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Река Воронеж — один из наиболее загрязнённых притоков Дона. </a:t>
            </a:r>
          </a:p>
          <a:p>
            <a:endParaRPr lang="ru-RU" dirty="0"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35782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Ежегодно в атмосферу бассейна реки Воронеж выбрасывается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1508120 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вредных веществ.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000296" y="271462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Bookman Old Style" pitchFamily="18" charset="0"/>
              </a:rPr>
              <a:t>Анализ динамической </a:t>
            </a:r>
            <a:endParaRPr lang="ru-RU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структуры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по </a:t>
            </a:r>
            <a:r>
              <a:rPr lang="ru-RU" dirty="0">
                <a:solidFill>
                  <a:srgbClr val="0070C0"/>
                </a:solidFill>
                <a:latin typeface="Bookman Old Style" pitchFamily="18" charset="0"/>
              </a:rPr>
              <a:t>различным </a:t>
            </a: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химическим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Bookman Old Style" pitchFamily="18" charset="0"/>
              </a:rPr>
              <a:t>компонентам </a:t>
            </a:r>
            <a:endParaRPr lang="ru-RU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Bookman Old Style" pitchFamily="18" charset="0"/>
              </a:rPr>
              <a:t>иллюстрирует </a:t>
            </a:r>
            <a:r>
              <a:rPr lang="ru-RU" sz="2000" dirty="0">
                <a:solidFill>
                  <a:srgbClr val="0070C0"/>
                </a:solidFill>
                <a:latin typeface="Bookman Old Style" pitchFamily="18" charset="0"/>
              </a:rPr>
              <a:t>неблагоприятные </a:t>
            </a:r>
            <a:endParaRPr lang="ru-RU" sz="2000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Bookman Old Style" pitchFamily="18" charset="0"/>
              </a:rPr>
              <a:t>экологические </a:t>
            </a:r>
            <a:r>
              <a:rPr lang="ru-RU" sz="2000" dirty="0">
                <a:solidFill>
                  <a:srgbClr val="0070C0"/>
                </a:solidFill>
                <a:latin typeface="Bookman Old Style" pitchFamily="18" charset="0"/>
              </a:rPr>
              <a:t>условия в бассейне </a:t>
            </a:r>
            <a:endParaRPr lang="ru-RU" sz="2000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Bookman Old Style" pitchFamily="18" charset="0"/>
              </a:rPr>
              <a:t>реки </a:t>
            </a:r>
            <a:r>
              <a:rPr lang="ru-RU" sz="2000" dirty="0">
                <a:solidFill>
                  <a:srgbClr val="0070C0"/>
                </a:solidFill>
                <a:latin typeface="Bookman Old Style" pitchFamily="18" charset="0"/>
              </a:rPr>
              <a:t>Воронеж</a:t>
            </a: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Bookman Old Style" pitchFamily="18" charset="0"/>
              </a:rPr>
              <a:t>как в многолетнем цикле, </a:t>
            </a:r>
            <a:endParaRPr lang="ru-RU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так </a:t>
            </a:r>
            <a:r>
              <a:rPr lang="ru-RU" dirty="0">
                <a:solidFill>
                  <a:srgbClr val="0070C0"/>
                </a:solidFill>
                <a:latin typeface="Bookman Old Style" pitchFamily="18" charset="0"/>
              </a:rPr>
              <a:t>и по сезонам года</a:t>
            </a:r>
            <a:r>
              <a:rPr lang="ru-RU" dirty="0">
                <a:latin typeface="Bookman Old Style" pitchFamily="18" charset="0"/>
              </a:rPr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71462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Вынос массы меди снижается, для цинка и железа этот процесс выражен не ясно.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Медь, цинк и железо, по-видимому, поступают в речные воды в 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большей степени с промышленно-бытовыми стоками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, в меньшей – с грунтовыми и подземными водами.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7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аводок :: Андрей Меренов - Социальная сеть о фотографии ФотоК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3531812" cy="210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373216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</a:rPr>
              <a:t>В период паводков низкая минерализация поверхностных вод объясняется, как известно, преобладанием в питании реки поверхностного стока. В меженный период она возрастает за счет подземных и грунтовых вод.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64291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ookman Old Style" pitchFamily="18" charset="0"/>
              </a:rPr>
              <a:t>Анализ динамической </a:t>
            </a:r>
            <a:endParaRPr lang="ru-RU" dirty="0" smtClean="0">
              <a:latin typeface="Bookman Old Style" pitchFamily="18" charset="0"/>
            </a:endParaRPr>
          </a:p>
          <a:p>
            <a:pPr algn="ctr"/>
            <a:r>
              <a:rPr lang="ru-RU" dirty="0" smtClean="0">
                <a:latin typeface="Bookman Old Style" pitchFamily="18" charset="0"/>
              </a:rPr>
              <a:t>структуры 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по </a:t>
            </a:r>
            <a:r>
              <a:rPr lang="ru-RU" dirty="0">
                <a:latin typeface="Bookman Old Style" pitchFamily="18" charset="0"/>
              </a:rPr>
              <a:t>различным </a:t>
            </a:r>
            <a:r>
              <a:rPr lang="ru-RU" dirty="0" smtClean="0">
                <a:latin typeface="Bookman Old Style" pitchFamily="18" charset="0"/>
              </a:rPr>
              <a:t>химическим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компонентам </a:t>
            </a:r>
            <a:endParaRPr lang="ru-RU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иллюстрирует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неблагоприятные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экологические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условия в бассейне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реки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Воронеж</a:t>
            </a:r>
            <a:r>
              <a:rPr lang="ru-RU" dirty="0" smtClean="0">
                <a:latin typeface="Bookman Old Style" pitchFamily="18" charset="0"/>
              </a:rPr>
              <a:t>,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как в многолетнем цикле, </a:t>
            </a:r>
            <a:endParaRPr lang="ru-RU" dirty="0" smtClean="0">
              <a:latin typeface="Bookman Old Style" pitchFamily="18" charset="0"/>
            </a:endParaRPr>
          </a:p>
          <a:p>
            <a:pPr algn="ctr"/>
            <a:r>
              <a:rPr lang="ru-RU" dirty="0" smtClean="0">
                <a:latin typeface="Bookman Old Style" pitchFamily="18" charset="0"/>
              </a:rPr>
              <a:t>так </a:t>
            </a:r>
            <a:r>
              <a:rPr lang="ru-RU" dirty="0">
                <a:latin typeface="Bookman Old Style" pitchFamily="18" charset="0"/>
              </a:rPr>
              <a:t>и по сезонам года.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885698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Вынос </a:t>
            </a:r>
            <a:r>
              <a:rPr lang="ru-RU" dirty="0">
                <a:latin typeface="Bookman Old Style" pitchFamily="18" charset="0"/>
              </a:rPr>
              <a:t>массы меди снижается, для цинка и железа этот процесс выражен не ясно. </a:t>
            </a:r>
            <a:endParaRPr lang="ru-RU" dirty="0" smtClean="0">
              <a:latin typeface="Bookman Old Style" pitchFamily="18" charset="0"/>
            </a:endParaRPr>
          </a:p>
          <a:p>
            <a:pPr algn="ctr"/>
            <a:r>
              <a:rPr lang="ru-RU" dirty="0" smtClean="0">
                <a:latin typeface="Bookman Old Style" pitchFamily="18" charset="0"/>
              </a:rPr>
              <a:t>Медь</a:t>
            </a:r>
            <a:r>
              <a:rPr lang="ru-RU" dirty="0">
                <a:latin typeface="Bookman Old Style" pitchFamily="18" charset="0"/>
              </a:rPr>
              <a:t>, цинк и железо, по-видимому, поступают в речные воды в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большей степени с промышленно-бытовыми стоками</a:t>
            </a:r>
            <a:r>
              <a:rPr lang="ru-RU" dirty="0">
                <a:latin typeface="Bookman Old Style" pitchFamily="18" charset="0"/>
              </a:rPr>
              <a:t>, в меньшей – с грунтовыми и подземными водами.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6288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5112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Вывод : </a:t>
            </a:r>
            <a:r>
              <a:rPr lang="ru-RU" dirty="0" smtClean="0">
                <a:latin typeface="Bookman Old Style" pitchFamily="18" charset="0"/>
              </a:rPr>
              <a:t>Бассейн </a:t>
            </a:r>
            <a:r>
              <a:rPr lang="ru-RU" dirty="0">
                <a:latin typeface="Bookman Old Style" pitchFamily="18" charset="0"/>
              </a:rPr>
              <a:t>реки Воронеж испытывает мощную антропогенную нагрузку, имеет напряженный водохозяйственный баланс, наблюдается потеря водно-ресурсного потенциала и проблема недостатка водных ресурсов усугубляется проблемой их качества. </a:t>
            </a:r>
          </a:p>
        </p:txBody>
      </p:sp>
      <p:pic>
        <p:nvPicPr>
          <p:cNvPr id="14338" name="Picture 2" descr="Тороп С.О. Лягушка остромордая (Rana Arvali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142984"/>
            <a:ext cx="1952025" cy="1464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048" y="3471317"/>
            <a:ext cx="5267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Насчитывается </a:t>
            </a:r>
            <a:r>
              <a:rPr lang="ru-RU" dirty="0">
                <a:latin typeface="Bookman Old Style" pitchFamily="18" charset="0"/>
              </a:rPr>
              <a:t>более 130 редких и специфических видов представителей флоры, занесенных в Красную книгу.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044" y="5154700"/>
            <a:ext cx="5061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ookman Old Style" pitchFamily="18" charset="0"/>
              </a:rPr>
              <a:t>Долина р. Воронеж — один из важнейших участков обитания бобра. </a:t>
            </a:r>
          </a:p>
        </p:txBody>
      </p:sp>
      <p:pic>
        <p:nvPicPr>
          <p:cNvPr id="14342" name="Picture 6" descr="Альтернативная афиша выходных. 19-21 апреля - Новости - МОЁ. Online Воронеж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929066"/>
            <a:ext cx="2154048" cy="219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52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357298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Полный запрет выброса отходов производства как в р.Воронеж, так и в притоки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Ограничение распашки прибрежных территорий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Очистка притоков путем формирования нового дна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Привлечение внимание общественности к экологическому состоянию р.Воронеж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Привлечение волонтеров для очистки реки от мусора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Применение новейших технологий, для очистки от химического загрязнения.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3428" y="220578"/>
            <a:ext cx="4253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Методы решения проблемы </a:t>
            </a:r>
            <a:endParaRPr lang="ru-RU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493</Words>
  <Application>Microsoft Office PowerPoint</Application>
  <PresentationFormat>Экран (4:3)</PresentationFormat>
  <Paragraphs>103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Инна</cp:lastModifiedBy>
  <cp:revision>35</cp:revision>
  <dcterms:created xsi:type="dcterms:W3CDTF">2015-02-15T08:48:25Z</dcterms:created>
  <dcterms:modified xsi:type="dcterms:W3CDTF">2015-09-25T07:09:16Z</dcterms:modified>
</cp:coreProperties>
</file>