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397" dirty="0">
                <a:latin typeface="Georgia" pitchFamily="18" charset="0"/>
              </a:rPr>
              <a:t>Структура экономики ФРГ </a:t>
            </a:r>
          </a:p>
        </c:rich>
      </c:tx>
      <c:layout>
        <c:manualLayout>
          <c:xMode val="edge"/>
          <c:yMode val="edge"/>
          <c:x val="0.45610803717102927"/>
          <c:y val="9.06250653094593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176574803149611"/>
          <c:w val="0.60565108267716561"/>
          <c:h val="0.820734251968504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экономики ФРГ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сельское хозяйство</c:v>
                </c:pt>
                <c:pt idx="1">
                  <c:v>промышленность</c:v>
                </c:pt>
                <c:pt idx="2">
                  <c:v>сфера услуг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1.0999999999999999E-2</c:v>
                </c:pt>
                <c:pt idx="1">
                  <c:v>0.34500000000000008</c:v>
                </c:pt>
                <c:pt idx="2">
                  <c:v>0.64400000000000013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73">
          <a:noFill/>
        </a:ln>
      </c:spPr>
    </c:plotArea>
    <c:legend>
      <c:legendPos val="r"/>
      <c:layout>
        <c:manualLayout>
          <c:xMode val="edge"/>
          <c:yMode val="edge"/>
          <c:x val="0.65053545671655921"/>
          <c:y val="0.27544770018501785"/>
          <c:w val="0.34946454328344106"/>
          <c:h val="0.56244838247678064"/>
        </c:manualLayout>
      </c:layout>
      <c:overlay val="0"/>
      <c:txPr>
        <a:bodyPr/>
        <a:lstStyle/>
        <a:p>
          <a:pPr>
            <a:defRPr sz="2397">
              <a:latin typeface="Georgia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1"/>
            <a:ext cx="8496944" cy="64807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ГЕРМАНИЯ</a:t>
            </a:r>
            <a:endParaRPr lang="ru-RU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5343599"/>
            <a:ext cx="389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Составила: Соколенко Т. Д.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86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6633"/>
            <a:ext cx="8856983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23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Olga\Desktop\Рисунок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95" y="3645024"/>
            <a:ext cx="3326561" cy="237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Olga\Desktop\Рисунок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444" y="4693191"/>
            <a:ext cx="3890684" cy="208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Olga\Desktop\Германия\Германия\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4"/>
          <a:stretch/>
        </p:blipFill>
        <p:spPr bwMode="auto">
          <a:xfrm>
            <a:off x="539552" y="3014249"/>
            <a:ext cx="3372306" cy="207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32" b="21454"/>
          <a:stretch/>
        </p:blipFill>
        <p:spPr>
          <a:xfrm>
            <a:off x="1106866" y="908720"/>
            <a:ext cx="3753166" cy="23433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08104" y="908720"/>
            <a:ext cx="36358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Радиальная система</a:t>
            </a:r>
          </a:p>
          <a:p>
            <a:r>
              <a:rPr lang="ru-RU" sz="2800" u="sng" dirty="0"/>
              <a:t>Ведущие виды: </a:t>
            </a:r>
            <a:endParaRPr lang="ru-RU" sz="2800" u="sng" dirty="0" smtClean="0"/>
          </a:p>
          <a:p>
            <a:r>
              <a:rPr lang="ru-RU" sz="2800" dirty="0" smtClean="0"/>
              <a:t>2/3 - Автомобильный,</a:t>
            </a:r>
            <a:r>
              <a:rPr lang="ru-RU" sz="2800" dirty="0"/>
              <a:t> Железнодорожный, </a:t>
            </a:r>
          </a:p>
          <a:p>
            <a:r>
              <a:rPr lang="ru-RU" sz="2800" dirty="0" smtClean="0"/>
              <a:t>Морской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smtClean="0"/>
              <a:t>Воздушный</a:t>
            </a:r>
            <a:endParaRPr lang="ru-RU" sz="2800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39552" y="260350"/>
            <a:ext cx="84249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i="1" u="sng" dirty="0" smtClean="0">
                <a:solidFill>
                  <a:srgbClr val="002060"/>
                </a:solidFill>
                <a:latin typeface="Georgia" pitchFamily="18" charset="0"/>
              </a:rPr>
              <a:t>Транспорт </a:t>
            </a:r>
            <a:r>
              <a:rPr lang="ru-RU" sz="2800" b="1" i="1" u="sng" dirty="0">
                <a:solidFill>
                  <a:srgbClr val="002060"/>
                </a:solidFill>
                <a:latin typeface="Georgia" pitchFamily="18" charset="0"/>
              </a:rPr>
              <a:t>Германии</a:t>
            </a:r>
          </a:p>
        </p:txBody>
      </p:sp>
    </p:spTree>
    <p:extLst>
      <p:ext uri="{BB962C8B-B14F-4D97-AF65-F5344CB8AC3E}">
        <p14:creationId xmlns:p14="http://schemas.microsoft.com/office/powerpoint/2010/main" val="800067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0840"/>
            <a:ext cx="8229600" cy="5232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b="1" i="1" u="sng" dirty="0" err="1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Достопримичательности</a:t>
            </a:r>
            <a:r>
              <a:rPr lang="ru-RU" sz="2800" b="1" i="1" u="sng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 </a:t>
            </a:r>
            <a:r>
              <a:rPr lang="ru-RU" sz="2800" b="1" i="1" u="sng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Германии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283968" y="3789040"/>
            <a:ext cx="4754752" cy="2753146"/>
            <a:chOff x="945760" y="3967163"/>
            <a:chExt cx="2938902" cy="2209800"/>
          </a:xfrm>
        </p:grpSpPr>
        <p:pic>
          <p:nvPicPr>
            <p:cNvPr id="11" name="Picture 2" descr="C:\Users\Olga\Desktop\Рисунок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760" y="3967163"/>
              <a:ext cx="2921000" cy="2209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2024857" y="3967163"/>
              <a:ext cx="1859805" cy="369332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Georgia" pitchFamily="18" charset="0"/>
                </a:rPr>
                <a:t>Собор в </a:t>
              </a:r>
              <a:r>
                <a:rPr lang="ru-RU" dirty="0" err="1">
                  <a:latin typeface="Georgia" pitchFamily="18" charset="0"/>
                </a:rPr>
                <a:t>Вормсе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283969" y="921440"/>
            <a:ext cx="4680520" cy="2586753"/>
            <a:chOff x="5507503" y="3540334"/>
            <a:chExt cx="3064599" cy="2264930"/>
          </a:xfrm>
        </p:grpSpPr>
        <p:pic>
          <p:nvPicPr>
            <p:cNvPr id="8" name="Picture 6" descr="C:\Users\Olga\Desktop\Германия\Германия\1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7503" y="3540334"/>
              <a:ext cx="3064599" cy="2264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7039802" y="3597831"/>
              <a:ext cx="1443038" cy="369332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>
              <a:noFill/>
            </a:ln>
            <a:ex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>
                  <a:latin typeface="Georgia" pitchFamily="18" charset="0"/>
                </a:defRPr>
              </a:lvl1pPr>
            </a:lstStyle>
            <a:p>
              <a:r>
                <a:rPr lang="ru-RU" dirty="0"/>
                <a:t>Рейхстаг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72064" y="3508194"/>
            <a:ext cx="4011905" cy="3033992"/>
            <a:chOff x="272064" y="3508194"/>
            <a:chExt cx="2745033" cy="3033713"/>
          </a:xfrm>
        </p:grpSpPr>
        <p:pic>
          <p:nvPicPr>
            <p:cNvPr id="12" name="Picture 4" descr="C:\Users\Olga\Desktop\Рисунок5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6" t="-12623" r="-3221" b="12623"/>
            <a:stretch/>
          </p:blipFill>
          <p:spPr bwMode="auto">
            <a:xfrm>
              <a:off x="272064" y="3508194"/>
              <a:ext cx="2745033" cy="3033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82454" y="3802665"/>
              <a:ext cx="2653290" cy="369332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>
                  <a:latin typeface="Georgia" pitchFamily="18" charset="0"/>
                </a:defRPr>
              </a:lvl1pPr>
            </a:lstStyle>
            <a:p>
              <a:pPr algn="ctr"/>
              <a:r>
                <a:rPr lang="ru-RU" dirty="0"/>
                <a:t>Замок </a:t>
              </a:r>
              <a:r>
                <a:rPr lang="ru-RU" dirty="0" err="1"/>
                <a:t>Нойшванштайн</a:t>
              </a:r>
              <a:endParaRPr lang="ru-RU" dirty="0"/>
            </a:p>
          </p:txBody>
        </p:sp>
      </p:grp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251520" y="921441"/>
            <a:ext cx="3913550" cy="2867599"/>
            <a:chOff x="531544" y="190381"/>
            <a:chExt cx="3667660" cy="2867599"/>
          </a:xfrm>
        </p:grpSpPr>
        <p:pic>
          <p:nvPicPr>
            <p:cNvPr id="13" name="Picture 3" descr="C:\Users\Olga\Desktop\Рисунок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44" y="307235"/>
              <a:ext cx="3667660" cy="2750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1"/>
            <p:cNvSpPr>
              <a:spLocks noChangeArrowheads="1"/>
            </p:cNvSpPr>
            <p:nvPr/>
          </p:nvSpPr>
          <p:spPr bwMode="auto">
            <a:xfrm>
              <a:off x="539551" y="190381"/>
              <a:ext cx="3659653" cy="369332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Georgia" pitchFamily="18" charset="0"/>
                </a:rPr>
                <a:t>Боннский кафедральный собор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0573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0219"/>
            <a:ext cx="8075240" cy="138499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800" b="1" i="1" u="sng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Современная оригинальная архитектура</a:t>
            </a:r>
            <a:br>
              <a:rPr lang="ru-RU" sz="2800" b="1" i="1" u="sng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endParaRPr lang="ru-RU" sz="2800" b="1" i="1" u="sng" dirty="0">
              <a:solidFill>
                <a:srgbClr val="002060"/>
              </a:solidFill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9" name="Picture 4" descr="C:\Users\Olga\Desktop\Рисунок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0" t="587" r="13172" b="-587"/>
          <a:stretch/>
        </p:blipFill>
        <p:spPr bwMode="auto">
          <a:xfrm>
            <a:off x="251520" y="1281708"/>
            <a:ext cx="3960440" cy="531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Olga\Desktop\Рисунок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346" y="3284985"/>
            <a:ext cx="4980134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19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6" y="429"/>
            <a:ext cx="9143428" cy="685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99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51520" y="31101"/>
            <a:ext cx="8892480" cy="1470025"/>
          </a:xfrm>
        </p:spPr>
        <p:txBody>
          <a:bodyPr>
            <a:noAutofit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ГЕОГРАФИЧЕСКОЕ ПОЛОЖЕНИЕ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2664296" cy="525658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ru-RU" sz="1800" b="1" u="sng" dirty="0" smtClean="0">
                <a:solidFill>
                  <a:schemeClr val="tx1"/>
                </a:solidFill>
              </a:rPr>
              <a:t>Расположена в Центральной Европе</a:t>
            </a:r>
          </a:p>
          <a:p>
            <a:pPr algn="l"/>
            <a:r>
              <a:rPr lang="ru-RU" sz="1800" b="1" i="1" dirty="0" smtClean="0">
                <a:solidFill>
                  <a:schemeClr val="tx1"/>
                </a:solidFill>
              </a:rPr>
              <a:t>Площадь</a:t>
            </a:r>
            <a:r>
              <a:rPr lang="ru-RU" sz="1800" b="1" i="1" dirty="0">
                <a:solidFill>
                  <a:schemeClr val="tx1"/>
                </a:solidFill>
              </a:rPr>
              <a:t> — 357 021 км²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Граничит: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на севере с Данией 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на востоке с Польшей, Чехией,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на юге с Австрией , Швейцарией,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на западе с Францией, Люксембургом, Бельгией, Нидерландами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на севере омывается водами Северного и Балтийского морей.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4" t="24854" r="22782" b="2203"/>
          <a:stretch/>
        </p:blipFill>
        <p:spPr>
          <a:xfrm>
            <a:off x="3029524" y="1340768"/>
            <a:ext cx="6114476" cy="5256584"/>
          </a:xfrm>
        </p:spPr>
      </p:pic>
    </p:spTree>
    <p:extLst>
      <p:ext uri="{BB962C8B-B14F-4D97-AF65-F5344CB8AC3E}">
        <p14:creationId xmlns:p14="http://schemas.microsoft.com/office/powerpoint/2010/main" val="26415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0959"/>
            <a:ext cx="4752528" cy="6526805"/>
          </a:xfrm>
        </p:spPr>
      </p:pic>
      <p:graphicFrame>
        <p:nvGraphicFramePr>
          <p:cNvPr id="3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66929960"/>
              </p:ext>
            </p:extLst>
          </p:nvPr>
        </p:nvGraphicFramePr>
        <p:xfrm>
          <a:off x="107504" y="188639"/>
          <a:ext cx="4032448" cy="6468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1512168"/>
              </a:tblGrid>
              <a:tr h="395376">
                <a:tc>
                  <a:txBody>
                    <a:bodyPr/>
                    <a:lstStyle/>
                    <a:p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1. </a:t>
                      </a:r>
                      <a:r>
                        <a:rPr lang="ru-RU" sz="1600" b="1" u="none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Баден-Вюртемберг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effectLst/>
                        <a:uFillTx/>
                      </a:endParaRPr>
                    </a:p>
                  </a:txBody>
                  <a:tcPr marL="38033" marR="38033" marT="19017" marB="19017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u="none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Штутгарт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effectLst/>
                        <a:uFillTx/>
                      </a:endParaRPr>
                    </a:p>
                  </a:txBody>
                  <a:tcPr marL="38033" marR="38033" marT="19017" marB="19017" anchor="ctr">
                    <a:noFill/>
                  </a:tcPr>
                </a:tc>
              </a:tr>
              <a:tr h="395376">
                <a:tc>
                  <a:txBody>
                    <a:bodyPr/>
                    <a:lstStyle/>
                    <a:p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2. </a:t>
                      </a:r>
                      <a:r>
                        <a:rPr lang="ru-RU" sz="1600" b="1" u="none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Бавария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effectLst/>
                        <a:uFillTx/>
                      </a:endParaRPr>
                    </a:p>
                  </a:txBody>
                  <a:tcPr marL="38033" marR="38033" marT="19017" marB="19017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u="none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Мюнхен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effectLst/>
                        <a:uFillTx/>
                      </a:endParaRPr>
                    </a:p>
                  </a:txBody>
                  <a:tcPr marL="38033" marR="38033" marT="19017" marB="19017" anchor="ctr">
                    <a:noFill/>
                  </a:tcPr>
                </a:tc>
              </a:tr>
              <a:tr h="395376">
                <a:tc>
                  <a:txBody>
                    <a:bodyPr/>
                    <a:lstStyle/>
                    <a:p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3. </a:t>
                      </a:r>
                      <a:r>
                        <a:rPr lang="ru-RU" sz="1600" b="1" u="none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Берлин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effectLst/>
                        <a:uFillTx/>
                      </a:endParaRPr>
                    </a:p>
                  </a:txBody>
                  <a:tcPr marL="38033" marR="38033" marT="19017" marB="19017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u="none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Берлин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effectLst/>
                        <a:uFillTx/>
                      </a:endParaRPr>
                    </a:p>
                  </a:txBody>
                  <a:tcPr marL="38033" marR="38033" marT="19017" marB="19017" anchor="ctr">
                    <a:noFill/>
                  </a:tcPr>
                </a:tc>
              </a:tr>
              <a:tr h="395376">
                <a:tc>
                  <a:txBody>
                    <a:bodyPr/>
                    <a:lstStyle/>
                    <a:p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4. </a:t>
                      </a:r>
                      <a:r>
                        <a:rPr lang="ru-RU" sz="1600" b="1" u="none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Бранденбург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effectLst/>
                        <a:uFillTx/>
                      </a:endParaRPr>
                    </a:p>
                  </a:txBody>
                  <a:tcPr marL="38033" marR="38033" marT="19017" marB="19017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u="none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Потсдам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effectLst/>
                        <a:uFillTx/>
                      </a:endParaRPr>
                    </a:p>
                  </a:txBody>
                  <a:tcPr marL="38033" marR="38033" marT="19017" marB="19017" anchor="ctr">
                    <a:noFill/>
                  </a:tcPr>
                </a:tc>
              </a:tr>
              <a:tr h="517964">
                <a:tc>
                  <a:txBody>
                    <a:bodyPr/>
                    <a:lstStyle/>
                    <a:p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5. </a:t>
                      </a:r>
                      <a:r>
                        <a:rPr lang="ru-RU" sz="1600" b="1" u="none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Свободный ганзейский город Бремен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effectLst/>
                        <a:uFillTx/>
                      </a:endParaRPr>
                    </a:p>
                  </a:txBody>
                  <a:tcPr marL="38033" marR="38033" marT="19017" marB="19017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u="none" strike="noStrike" baseline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Бремен</a:t>
                      </a:r>
                      <a:endParaRPr lang="ru-RU" sz="1600" b="1" i="1" baseline="0">
                        <a:solidFill>
                          <a:schemeClr val="tx1"/>
                        </a:solidFill>
                        <a:effectLst/>
                        <a:uFillTx/>
                      </a:endParaRPr>
                    </a:p>
                  </a:txBody>
                  <a:tcPr marL="38033" marR="38033" marT="19017" marB="19017" anchor="ctr">
                    <a:noFill/>
                  </a:tcPr>
                </a:tc>
              </a:tr>
              <a:tr h="517964">
                <a:tc>
                  <a:txBody>
                    <a:bodyPr/>
                    <a:lstStyle/>
                    <a:p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6. </a:t>
                      </a:r>
                      <a:r>
                        <a:rPr lang="ru-RU" sz="1600" b="1" u="none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Свободный и ганзейский город Гамбург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effectLst/>
                        <a:uFillTx/>
                      </a:endParaRPr>
                    </a:p>
                  </a:txBody>
                  <a:tcPr marL="38033" marR="38033" marT="19017" marB="19017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u="none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Гамбург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effectLst/>
                        <a:uFillTx/>
                      </a:endParaRPr>
                    </a:p>
                  </a:txBody>
                  <a:tcPr marL="38033" marR="38033" marT="19017" marB="19017" anchor="ctr">
                    <a:noFill/>
                  </a:tcPr>
                </a:tc>
              </a:tr>
              <a:tr h="395376">
                <a:tc>
                  <a:txBody>
                    <a:bodyPr/>
                    <a:lstStyle/>
                    <a:p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7. </a:t>
                      </a:r>
                      <a:r>
                        <a:rPr lang="ru-RU" sz="1600" b="1" u="none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Гессен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effectLst/>
                        <a:uFillTx/>
                      </a:endParaRPr>
                    </a:p>
                  </a:txBody>
                  <a:tcPr marL="38033" marR="38033" marT="19017" marB="19017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u="none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Висбаден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effectLst/>
                        <a:uFillTx/>
                      </a:endParaRPr>
                    </a:p>
                  </a:txBody>
                  <a:tcPr marL="38033" marR="38033" marT="19017" marB="19017" anchor="ctr">
                    <a:noFill/>
                  </a:tcPr>
                </a:tc>
              </a:tr>
              <a:tr h="517964">
                <a:tc>
                  <a:txBody>
                    <a:bodyPr/>
                    <a:lstStyle/>
                    <a:p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8. </a:t>
                      </a:r>
                      <a:r>
                        <a:rPr lang="ru-RU" sz="1600" b="1" u="none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Мекленбург-Передняя Померания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effectLst/>
                        <a:uFillTx/>
                      </a:endParaRPr>
                    </a:p>
                  </a:txBody>
                  <a:tcPr marL="38033" marR="38033" marT="19017" marB="1901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1" u="none" strike="noStrike" kern="120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</a:rPr>
                        <a:t>Шверин</a:t>
                      </a:r>
                    </a:p>
                  </a:txBody>
                  <a:tcPr marL="38033" marR="38033" marT="19017" marB="19017" anchor="ctr">
                    <a:noFill/>
                  </a:tcPr>
                </a:tc>
              </a:tr>
              <a:tr h="395376">
                <a:tc>
                  <a:txBody>
                    <a:bodyPr/>
                    <a:lstStyle/>
                    <a:p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9. </a:t>
                      </a:r>
                      <a:r>
                        <a:rPr lang="ru-RU" sz="1600" b="1" u="none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Нижняя Саксония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effectLst/>
                        <a:uFillTx/>
                      </a:endParaRPr>
                    </a:p>
                  </a:txBody>
                  <a:tcPr marL="38033" marR="38033" marT="19017" marB="19017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u="none" strike="noStrike" kern="120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</a:rPr>
                        <a:t>Ганновер</a:t>
                      </a:r>
                    </a:p>
                  </a:txBody>
                  <a:tcPr marL="38033" marR="38033" marT="19017" marB="19017" anchor="ctr">
                    <a:noFill/>
                  </a:tcPr>
                </a:tc>
              </a:tr>
              <a:tr h="517964">
                <a:tc>
                  <a:txBody>
                    <a:bodyPr/>
                    <a:lstStyle/>
                    <a:p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10. </a:t>
                      </a:r>
                      <a:r>
                        <a:rPr lang="ru-RU" sz="1600" b="1" u="none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Северный Рейн-Вестфалия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effectLst/>
                        <a:uFillTx/>
                      </a:endParaRPr>
                    </a:p>
                  </a:txBody>
                  <a:tcPr marL="38033" marR="38033" marT="19017" marB="19017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u="none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Дюссельдорф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effectLst/>
                        <a:uFillTx/>
                      </a:endParaRPr>
                    </a:p>
                  </a:txBody>
                  <a:tcPr marL="38033" marR="38033" marT="19017" marB="19017" anchor="ctr">
                    <a:noFill/>
                  </a:tcPr>
                </a:tc>
              </a:tr>
              <a:tr h="395376">
                <a:tc>
                  <a:txBody>
                    <a:bodyPr/>
                    <a:lstStyle/>
                    <a:p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11. </a:t>
                      </a:r>
                      <a:r>
                        <a:rPr lang="ru-RU" sz="1600" b="1" u="none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Рейнланд-Пфальц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effectLst/>
                        <a:uFillTx/>
                      </a:endParaRPr>
                    </a:p>
                  </a:txBody>
                  <a:tcPr marL="38033" marR="38033" marT="19017" marB="19017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u="none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Майнц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effectLst/>
                        <a:uFillTx/>
                      </a:endParaRPr>
                    </a:p>
                  </a:txBody>
                  <a:tcPr marL="38033" marR="38033" marT="19017" marB="19017" anchor="ctr">
                    <a:noFill/>
                  </a:tcPr>
                </a:tc>
              </a:tr>
              <a:tr h="395376">
                <a:tc>
                  <a:txBody>
                    <a:bodyPr/>
                    <a:lstStyle/>
                    <a:p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12. </a:t>
                      </a:r>
                      <a:r>
                        <a:rPr lang="ru-RU" sz="1600" b="1" u="none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Саар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effectLst/>
                        <a:uFillTx/>
                      </a:endParaRPr>
                    </a:p>
                  </a:txBody>
                  <a:tcPr marL="38033" marR="38033" marT="19017" marB="19017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u="none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Саарбрюккен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effectLst/>
                        <a:uFillTx/>
                      </a:endParaRPr>
                    </a:p>
                  </a:txBody>
                  <a:tcPr marL="38033" marR="38033" marT="19017" marB="19017" anchor="ctr">
                    <a:noFill/>
                  </a:tcPr>
                </a:tc>
              </a:tr>
              <a:tr h="517964">
                <a:tc>
                  <a:txBody>
                    <a:bodyPr/>
                    <a:lstStyle/>
                    <a:p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13. </a:t>
                      </a:r>
                      <a:r>
                        <a:rPr lang="ru-RU" sz="1600" b="1" u="none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Свободное государство Саксония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effectLst/>
                        <a:uFillTx/>
                      </a:endParaRPr>
                    </a:p>
                  </a:txBody>
                  <a:tcPr marL="38033" marR="38033" marT="19017" marB="19017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u="none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Дрезден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effectLst/>
                        <a:uFillTx/>
                      </a:endParaRPr>
                    </a:p>
                  </a:txBody>
                  <a:tcPr marL="38033" marR="38033" marT="19017" marB="19017" anchor="ctr">
                    <a:noFill/>
                  </a:tcPr>
                </a:tc>
              </a:tr>
              <a:tr h="395376">
                <a:tc>
                  <a:txBody>
                    <a:bodyPr/>
                    <a:lstStyle/>
                    <a:p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14. </a:t>
                      </a:r>
                      <a:r>
                        <a:rPr lang="ru-RU" sz="1600" b="1" u="none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Саксония-</a:t>
                      </a:r>
                      <a:r>
                        <a:rPr lang="ru-RU" sz="1600" b="1" u="none" strike="noStrike" baseline="0" dirty="0" err="1">
                          <a:solidFill>
                            <a:schemeClr val="tx1"/>
                          </a:solidFill>
                          <a:effectLst/>
                          <a:uFillTx/>
                        </a:rPr>
                        <a:t>Анхальт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effectLst/>
                        <a:uFillTx/>
                      </a:endParaRPr>
                    </a:p>
                  </a:txBody>
                  <a:tcPr marL="38033" marR="38033" marT="19017" marB="19017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u="none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Магдебург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effectLst/>
                        <a:uFillTx/>
                      </a:endParaRPr>
                    </a:p>
                  </a:txBody>
                  <a:tcPr marL="38033" marR="38033" marT="19017" marB="19017" anchor="ctr">
                    <a:noFill/>
                  </a:tcPr>
                </a:tc>
              </a:tr>
              <a:tr h="277719">
                <a:tc>
                  <a:txBody>
                    <a:bodyPr/>
                    <a:lstStyle/>
                    <a:p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15. </a:t>
                      </a:r>
                      <a:r>
                        <a:rPr lang="ru-RU" sz="1600" b="1" u="none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Шлезвиг-Гольштейн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effectLst/>
                        <a:uFillTx/>
                      </a:endParaRPr>
                    </a:p>
                  </a:txBody>
                  <a:tcPr marL="38033" marR="38033" marT="19017" marB="19017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u="none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Киль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effectLst/>
                        <a:uFillTx/>
                      </a:endParaRPr>
                    </a:p>
                  </a:txBody>
                  <a:tcPr marL="38033" marR="38033" marT="19017" marB="19017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483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НАСЕЛЕНИЕ ГЕРМАНИИ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484784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Численность </a:t>
            </a:r>
            <a:r>
              <a:rPr lang="ru-RU" sz="2800" dirty="0" smtClean="0"/>
              <a:t>населения: </a:t>
            </a:r>
            <a:r>
              <a:rPr lang="ru-RU" sz="2800" b="1" dirty="0"/>
              <a:t>79 816 </a:t>
            </a:r>
            <a:r>
              <a:rPr lang="ru-RU" sz="2800" b="1" dirty="0" smtClean="0"/>
              <a:t>882 </a:t>
            </a:r>
            <a:r>
              <a:rPr lang="ru-RU" sz="2800" dirty="0" smtClean="0"/>
              <a:t>(1 место в Европе)</a:t>
            </a:r>
            <a:endParaRPr lang="ru-RU" sz="2800" dirty="0"/>
          </a:p>
          <a:p>
            <a:r>
              <a:rPr lang="ru-RU" sz="2800" dirty="0"/>
              <a:t>Численность мужского </a:t>
            </a:r>
            <a:r>
              <a:rPr lang="ru-RU" sz="2800" dirty="0" smtClean="0"/>
              <a:t>населения: </a:t>
            </a:r>
            <a:r>
              <a:rPr lang="ru-RU" sz="2800" b="1" dirty="0"/>
              <a:t>39 142 </a:t>
            </a:r>
            <a:r>
              <a:rPr lang="ru-RU" sz="2800" b="1" dirty="0" smtClean="0"/>
              <a:t>750 </a:t>
            </a:r>
            <a:r>
              <a:rPr lang="ru-RU" sz="2800" dirty="0" smtClean="0"/>
              <a:t>- (</a:t>
            </a:r>
            <a:r>
              <a:rPr lang="ru-RU" sz="2800" dirty="0"/>
              <a:t>49.0%)</a:t>
            </a:r>
          </a:p>
          <a:p>
            <a:r>
              <a:rPr lang="ru-RU" sz="2800" dirty="0"/>
              <a:t>Численность женского </a:t>
            </a:r>
            <a:r>
              <a:rPr lang="ru-RU" sz="2800" dirty="0" smtClean="0"/>
              <a:t>населения: </a:t>
            </a:r>
            <a:r>
              <a:rPr lang="ru-RU" sz="2800" b="1" dirty="0"/>
              <a:t>40 674 </a:t>
            </a:r>
            <a:r>
              <a:rPr lang="ru-RU" sz="2800" b="1" dirty="0" smtClean="0"/>
              <a:t>131 </a:t>
            </a:r>
            <a:r>
              <a:rPr lang="ru-RU" sz="2800" dirty="0" smtClean="0"/>
              <a:t>- (51.0%)</a:t>
            </a:r>
          </a:p>
          <a:p>
            <a:r>
              <a:rPr lang="ru-RU" sz="2800" dirty="0" smtClean="0"/>
              <a:t>Естественный прирост  </a:t>
            </a:r>
            <a:r>
              <a:rPr lang="ru-RU" sz="2800" b="1" dirty="0" smtClean="0"/>
              <a:t>–0,2% </a:t>
            </a:r>
            <a:r>
              <a:rPr lang="ru-RU" sz="2800" dirty="0" smtClean="0"/>
              <a:t>(отрицательный)</a:t>
            </a:r>
          </a:p>
          <a:p>
            <a:r>
              <a:rPr lang="ru-RU" sz="2800" dirty="0" smtClean="0"/>
              <a:t>Основная религия - </a:t>
            </a:r>
            <a:r>
              <a:rPr lang="ru-RU" sz="2800" b="1" dirty="0" smtClean="0"/>
              <a:t>Христианство </a:t>
            </a:r>
          </a:p>
          <a:p>
            <a:r>
              <a:rPr lang="ru-RU" sz="2800" dirty="0" smtClean="0"/>
              <a:t>(протест.: Вост. и Сев. / </a:t>
            </a:r>
            <a:r>
              <a:rPr lang="ru-RU" sz="2800" dirty="0" err="1" smtClean="0"/>
              <a:t>катол</a:t>
            </a:r>
            <a:r>
              <a:rPr lang="ru-RU" sz="2800" dirty="0" smtClean="0"/>
              <a:t>.: Юг</a:t>
            </a:r>
            <a:r>
              <a:rPr lang="ru-RU" sz="2800" dirty="0"/>
              <a:t> </a:t>
            </a:r>
            <a:r>
              <a:rPr lang="ru-RU" sz="2800" dirty="0" smtClean="0"/>
              <a:t>и Зап.)</a:t>
            </a:r>
          </a:p>
          <a:p>
            <a:r>
              <a:rPr lang="ru-RU" sz="2800" dirty="0" smtClean="0"/>
              <a:t>Нац. состав: </a:t>
            </a:r>
            <a:r>
              <a:rPr lang="ru-RU" sz="2800" b="1" dirty="0" smtClean="0"/>
              <a:t>96% - немцы </a:t>
            </a:r>
            <a:r>
              <a:rPr lang="ru-RU" sz="2800" dirty="0" smtClean="0"/>
              <a:t>(германская яз. группа) Урбанизация </a:t>
            </a:r>
            <a:r>
              <a:rPr lang="ru-RU" sz="2800" b="1" dirty="0" smtClean="0"/>
              <a:t>90%</a:t>
            </a:r>
            <a:r>
              <a:rPr lang="ru-RU" sz="2800" dirty="0" smtClean="0"/>
              <a:t>. Плотность населения: </a:t>
            </a:r>
            <a:r>
              <a:rPr lang="ru-RU" sz="2800" b="1" dirty="0" smtClean="0"/>
              <a:t>232 чел/км</a:t>
            </a:r>
            <a:r>
              <a:rPr lang="ru-RU" sz="2800" b="1" baseline="30000" dirty="0" smtClean="0"/>
              <a:t>2</a:t>
            </a:r>
            <a:r>
              <a:rPr lang="ru-RU" sz="2800" b="1" dirty="0"/>
              <a:t> </a:t>
            </a:r>
            <a:r>
              <a:rPr lang="ru-RU" sz="2800" b="1" u="sng" dirty="0" smtClean="0"/>
              <a:t>Проблемы</a:t>
            </a:r>
            <a:r>
              <a:rPr lang="ru-RU" sz="2800" dirty="0" smtClean="0"/>
              <a:t>: Демографический кризис</a:t>
            </a:r>
          </a:p>
          <a:p>
            <a:r>
              <a:rPr lang="ru-RU" sz="2800" dirty="0" smtClean="0"/>
              <a:t>		Трудовая миграция</a:t>
            </a:r>
          </a:p>
          <a:p>
            <a:r>
              <a:rPr lang="ru-RU" sz="2800" dirty="0" smtClean="0"/>
              <a:t>		Социально политические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7840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pload.wikimedia.org/wikipedia/commons/thumb/d/da/Deutschland_topo.jpg/776px-Deutschland_top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r="4860" b="558"/>
          <a:stretch>
            <a:fillRect/>
          </a:stretch>
        </p:blipFill>
        <p:spPr bwMode="auto">
          <a:xfrm>
            <a:off x="157163" y="82550"/>
            <a:ext cx="4602162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4705444" y="82550"/>
            <a:ext cx="4418012" cy="69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Физико-географическая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характеристика</a:t>
            </a:r>
          </a:p>
          <a:p>
            <a:endParaRPr lang="ru-RU" sz="2400" dirty="0">
              <a:latin typeface="Georgia" pitchFamily="18" charset="0"/>
            </a:endParaRPr>
          </a:p>
          <a:p>
            <a:r>
              <a:rPr lang="ru-RU" sz="2200" dirty="0" smtClean="0">
                <a:latin typeface="Georgia" pitchFamily="18" charset="0"/>
              </a:rPr>
              <a:t>Выход к </a:t>
            </a:r>
            <a:r>
              <a:rPr lang="ru-RU" sz="2200" dirty="0">
                <a:latin typeface="Georgia" pitchFamily="18" charset="0"/>
              </a:rPr>
              <a:t>Балтийскому и Северному морям.</a:t>
            </a:r>
          </a:p>
          <a:p>
            <a:endParaRPr lang="ru-RU" sz="2200" dirty="0">
              <a:latin typeface="Georgia" pitchFamily="18" charset="0"/>
            </a:endParaRPr>
          </a:p>
          <a:p>
            <a:r>
              <a:rPr lang="ru-RU" sz="2200" b="1" i="1" dirty="0" smtClean="0">
                <a:latin typeface="Georgia" pitchFamily="18" charset="0"/>
              </a:rPr>
              <a:t>Рельеф: </a:t>
            </a:r>
            <a:r>
              <a:rPr lang="ru-RU" sz="2200" i="1" dirty="0" smtClean="0">
                <a:latin typeface="Georgia" pitchFamily="18" charset="0"/>
              </a:rPr>
              <a:t>на </a:t>
            </a:r>
            <a:r>
              <a:rPr lang="ru-RU" sz="2200" i="1" dirty="0">
                <a:latin typeface="Georgia" pitchFamily="18" charset="0"/>
              </a:rPr>
              <a:t>севере </a:t>
            </a:r>
            <a:r>
              <a:rPr lang="ru-RU" sz="2200" dirty="0">
                <a:latin typeface="Georgia" pitchFamily="18" charset="0"/>
              </a:rPr>
              <a:t>преобладают низменные равнины, </a:t>
            </a:r>
            <a:r>
              <a:rPr lang="ru-RU" sz="2200" i="1" dirty="0">
                <a:latin typeface="Georgia" pitchFamily="18" charset="0"/>
              </a:rPr>
              <a:t>в центре</a:t>
            </a:r>
            <a:r>
              <a:rPr lang="ru-RU" sz="2200" dirty="0">
                <a:latin typeface="Georgia" pitchFamily="18" charset="0"/>
              </a:rPr>
              <a:t> невысокие горы</a:t>
            </a:r>
            <a:r>
              <a:rPr lang="ru-RU" sz="2200" dirty="0" smtClean="0">
                <a:latin typeface="Georgia" pitchFamily="18" charset="0"/>
              </a:rPr>
              <a:t>, </a:t>
            </a:r>
            <a:r>
              <a:rPr lang="ru-RU" sz="2200" i="1" dirty="0">
                <a:latin typeface="Georgia" pitchFamily="18" charset="0"/>
              </a:rPr>
              <a:t>на юге </a:t>
            </a:r>
            <a:r>
              <a:rPr lang="ru-RU" sz="2200" dirty="0">
                <a:latin typeface="Georgia" pitchFamily="18" charset="0"/>
              </a:rPr>
              <a:t>северные отроги Альп</a:t>
            </a:r>
            <a:r>
              <a:rPr lang="ru-RU" sz="2200" dirty="0" smtClean="0">
                <a:latin typeface="Georgia" pitchFamily="18" charset="0"/>
              </a:rPr>
              <a:t>.</a:t>
            </a:r>
          </a:p>
          <a:p>
            <a:endParaRPr lang="ru-RU" sz="2200" dirty="0" smtClean="0">
              <a:latin typeface="Georgia" pitchFamily="18" charset="0"/>
            </a:endParaRPr>
          </a:p>
          <a:p>
            <a:r>
              <a:rPr lang="ru-RU" sz="2200" b="1" i="1" dirty="0">
                <a:latin typeface="Georgia" pitchFamily="18" charset="0"/>
              </a:rPr>
              <a:t>Климат: </a:t>
            </a:r>
            <a:r>
              <a:rPr lang="ru-RU" sz="2200" dirty="0" smtClean="0">
                <a:latin typeface="Georgia" pitchFamily="18" charset="0"/>
              </a:rPr>
              <a:t>умеренный переходный, от М. – К.</a:t>
            </a:r>
          </a:p>
          <a:p>
            <a:endParaRPr lang="ru-RU" sz="2200" dirty="0" smtClean="0">
              <a:latin typeface="Georgia" pitchFamily="18" charset="0"/>
            </a:endParaRPr>
          </a:p>
          <a:p>
            <a:r>
              <a:rPr lang="ru-RU" sz="2200" b="1" i="1" dirty="0">
                <a:latin typeface="Georgia" pitchFamily="18" charset="0"/>
              </a:rPr>
              <a:t>Реки</a:t>
            </a:r>
            <a:r>
              <a:rPr lang="ru-RU" sz="2200" dirty="0">
                <a:latin typeface="Georgia" pitchFamily="18" charset="0"/>
              </a:rPr>
              <a:t>: Рейн, Везер, Одра(Одер),Эльба, верховья Дуная</a:t>
            </a:r>
          </a:p>
          <a:p>
            <a:r>
              <a:rPr lang="ru-RU" sz="2200" dirty="0">
                <a:latin typeface="Georgia" pitchFamily="18" charset="0"/>
              </a:rPr>
              <a:t>Боденское озеро</a:t>
            </a:r>
          </a:p>
          <a:p>
            <a:pPr algn="ctr"/>
            <a:endParaRPr lang="ru-RU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9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403350" y="101600"/>
            <a:ext cx="619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Полезные ископаемые  Германии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95288" y="692150"/>
            <a:ext cx="85693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dirty="0">
                <a:latin typeface="Georgia" pitchFamily="18" charset="0"/>
              </a:rPr>
              <a:t>       Главным богатством Германии является </a:t>
            </a:r>
            <a:r>
              <a:rPr lang="ru-RU" sz="2400" b="1" dirty="0">
                <a:latin typeface="Georgia" pitchFamily="18" charset="0"/>
              </a:rPr>
              <a:t>каменный и бурый уголь</a:t>
            </a:r>
            <a:r>
              <a:rPr lang="ru-RU" sz="2400" dirty="0">
                <a:latin typeface="Georgia" pitchFamily="18" charset="0"/>
              </a:rPr>
              <a:t>. Имеются запасы </a:t>
            </a:r>
            <a:r>
              <a:rPr lang="ru-RU" sz="2400" b="1" dirty="0">
                <a:latin typeface="Georgia" pitchFamily="18" charset="0"/>
              </a:rPr>
              <a:t>природного газа</a:t>
            </a:r>
            <a:r>
              <a:rPr lang="ru-RU" sz="2400" dirty="0">
                <a:latin typeface="Georgia" pitchFamily="18" charset="0"/>
              </a:rPr>
              <a:t>, </a:t>
            </a:r>
          </a:p>
          <a:p>
            <a:r>
              <a:rPr lang="ru-RU" sz="2400" dirty="0">
                <a:latin typeface="Georgia" pitchFamily="18" charset="0"/>
              </a:rPr>
              <a:t>его добыча сегодня ведется в Северном море.</a:t>
            </a:r>
          </a:p>
          <a:p>
            <a:r>
              <a:rPr lang="ru-RU" sz="2400" dirty="0">
                <a:latin typeface="Georgia" pitchFamily="18" charset="0"/>
              </a:rPr>
              <a:t>        Значительны, запасы железных руд, но качество их низкое. Свинцово-цинковые руды  хозяйственное значение имеют в Западном Гарце.   </a:t>
            </a:r>
          </a:p>
          <a:p>
            <a:r>
              <a:rPr lang="ru-RU" sz="2400" dirty="0">
                <a:latin typeface="Georgia" pitchFamily="18" charset="0"/>
              </a:rPr>
              <a:t>         В Рудных горах уже во времена средневековья добывались серебро и цветные металлы, в незначительных количествах – железо. Месторождения свинца, цинка, серебра уже почти исчерпаны, по </a:t>
            </a:r>
            <a:r>
              <a:rPr lang="ru-RU" sz="2400" b="1" dirty="0">
                <a:latin typeface="Georgia" pitchFamily="18" charset="0"/>
              </a:rPr>
              <a:t>ведется добыча олова, никеля, урановой руды. </a:t>
            </a:r>
          </a:p>
          <a:p>
            <a:r>
              <a:rPr lang="ru-RU" sz="2400" dirty="0">
                <a:latin typeface="Georgia" pitchFamily="18" charset="0"/>
              </a:rPr>
              <a:t>           Богата Германия </a:t>
            </a:r>
            <a:r>
              <a:rPr lang="ru-RU" sz="2400" b="1" dirty="0">
                <a:latin typeface="Georgia" pitchFamily="18" charset="0"/>
              </a:rPr>
              <a:t>солями натрия, калия и магния</a:t>
            </a:r>
            <a:r>
              <a:rPr lang="ru-RU" sz="2400" dirty="0">
                <a:latin typeface="Georgia" pitchFamily="18" charset="0"/>
              </a:rPr>
              <a:t>. В разных районах страны, имеются </a:t>
            </a:r>
            <a:r>
              <a:rPr lang="ru-RU" sz="2400" b="1" dirty="0">
                <a:latin typeface="Georgia" pitchFamily="18" charset="0"/>
              </a:rPr>
              <a:t>залежи каменной соли</a:t>
            </a:r>
            <a:r>
              <a:rPr lang="ru-RU" sz="2400" dirty="0">
                <a:latin typeface="Georgia" pitchFamily="18" charset="0"/>
              </a:rPr>
              <a:t>, но наиболее велики они на Северо-Германской низменности.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4164471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39552" y="260350"/>
            <a:ext cx="84249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i="1" u="sng" dirty="0">
                <a:solidFill>
                  <a:srgbClr val="002060"/>
                </a:solidFill>
                <a:latin typeface="Georgia" pitchFamily="18" charset="0"/>
              </a:rPr>
              <a:t>Экономика Германии</a:t>
            </a: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341580" y="585460"/>
            <a:ext cx="840688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Для </a:t>
            </a:r>
            <a:r>
              <a:rPr lang="ru-RU" b="1" dirty="0">
                <a:latin typeface="Georgia" pitchFamily="18" charset="0"/>
              </a:rPr>
              <a:t>экономики Германии </a:t>
            </a:r>
            <a:r>
              <a:rPr lang="ru-RU" b="1" dirty="0" smtClean="0">
                <a:latin typeface="Georgia" pitchFamily="18" charset="0"/>
              </a:rPr>
              <a:t>характерны: </a:t>
            </a:r>
          </a:p>
          <a:p>
            <a:endParaRPr lang="ru-RU" b="1" dirty="0" smtClean="0">
              <a:latin typeface="Georgia" pitchFamily="18" charset="0"/>
            </a:endParaRPr>
          </a:p>
          <a:p>
            <a:pPr lvl="4"/>
            <a:r>
              <a:rPr lang="ru-RU" b="1" dirty="0" smtClean="0">
                <a:latin typeface="Georgia" pitchFamily="18" charset="0"/>
              </a:rPr>
              <a:t>1. Сверх индустриализация; </a:t>
            </a:r>
          </a:p>
          <a:p>
            <a:pPr lvl="4"/>
            <a:r>
              <a:rPr lang="ru-RU" b="1" dirty="0" smtClean="0">
                <a:latin typeface="Georgia" pitchFamily="18" charset="0"/>
              </a:rPr>
              <a:t>2. 2-е </a:t>
            </a:r>
            <a:r>
              <a:rPr lang="ru-RU" b="1" dirty="0">
                <a:latin typeface="Georgia" pitchFamily="18" charset="0"/>
              </a:rPr>
              <a:t>место по величине </a:t>
            </a:r>
            <a:r>
              <a:rPr lang="ru-RU" b="1" dirty="0" smtClean="0">
                <a:latin typeface="Georgia" pitchFamily="18" charset="0"/>
              </a:rPr>
              <a:t>товарооборота;</a:t>
            </a:r>
          </a:p>
          <a:p>
            <a:pPr lvl="4"/>
            <a:r>
              <a:rPr lang="ru-RU" b="1" dirty="0" smtClean="0">
                <a:latin typeface="Georgia" pitchFamily="18" charset="0"/>
              </a:rPr>
              <a:t>3. 3-е </a:t>
            </a:r>
            <a:r>
              <a:rPr lang="ru-RU" b="1" dirty="0">
                <a:latin typeface="Georgia" pitchFamily="18" charset="0"/>
              </a:rPr>
              <a:t>место по объёму </a:t>
            </a:r>
            <a:r>
              <a:rPr lang="ru-RU" b="1" dirty="0" err="1" smtClean="0">
                <a:latin typeface="Georgia" pitchFamily="18" charset="0"/>
              </a:rPr>
              <a:t>пром</a:t>
            </a:r>
            <a:r>
              <a:rPr lang="ru-RU" b="1" dirty="0" smtClean="0">
                <a:latin typeface="Georgia" pitchFamily="18" charset="0"/>
              </a:rPr>
              <a:t>. производства;</a:t>
            </a:r>
          </a:p>
          <a:p>
            <a:pPr lvl="4"/>
            <a:r>
              <a:rPr lang="ru-RU" b="1" dirty="0" smtClean="0">
                <a:latin typeface="Georgia" pitchFamily="18" charset="0"/>
              </a:rPr>
              <a:t>4. Монополизм</a:t>
            </a:r>
            <a:r>
              <a:rPr lang="ru-RU" b="1" dirty="0">
                <a:latin typeface="Georgia" pitchFamily="18" charset="0"/>
              </a:rPr>
              <a:t>. </a:t>
            </a:r>
            <a:endParaRPr lang="ru-RU" b="1" dirty="0" smtClean="0">
              <a:latin typeface="Georgia" pitchFamily="18" charset="0"/>
            </a:endParaRPr>
          </a:p>
          <a:p>
            <a:pPr lvl="4"/>
            <a:r>
              <a:rPr lang="ru-RU" b="1" dirty="0" smtClean="0">
                <a:latin typeface="Georgia" pitchFamily="18" charset="0"/>
              </a:rPr>
              <a:t>5. Широкое </a:t>
            </a:r>
            <a:r>
              <a:rPr lang="ru-RU" b="1" dirty="0">
                <a:latin typeface="Georgia" pitchFamily="18" charset="0"/>
              </a:rPr>
              <a:t>использование НТП. </a:t>
            </a:r>
            <a:endParaRPr lang="ru-RU" b="1" dirty="0" smtClean="0">
              <a:latin typeface="Georgia" pitchFamily="18" charset="0"/>
            </a:endParaRPr>
          </a:p>
          <a:p>
            <a:pPr lvl="4"/>
            <a:r>
              <a:rPr lang="ru-RU" b="1" dirty="0" smtClean="0">
                <a:latin typeface="Georgia" pitchFamily="18" charset="0"/>
              </a:rPr>
              <a:t>6. Новейшие </a:t>
            </a:r>
            <a:r>
              <a:rPr lang="ru-RU" b="1" dirty="0">
                <a:latin typeface="Georgia" pitchFamily="18" charset="0"/>
              </a:rPr>
              <a:t>отрасли. </a:t>
            </a:r>
          </a:p>
          <a:p>
            <a:pPr algn="ctr"/>
            <a:endParaRPr lang="ru-RU" sz="2400" dirty="0"/>
          </a:p>
        </p:txBody>
      </p:sp>
      <p:graphicFrame>
        <p:nvGraphicFramePr>
          <p:cNvPr id="6" name="Диаграмма 4"/>
          <p:cNvGraphicFramePr>
            <a:graphicFrameLocks/>
          </p:cNvGraphicFramePr>
          <p:nvPr/>
        </p:nvGraphicFramePr>
        <p:xfrm>
          <a:off x="511175" y="2924175"/>
          <a:ext cx="845343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Выноска 2 1"/>
          <p:cNvSpPr/>
          <p:nvPr/>
        </p:nvSpPr>
        <p:spPr>
          <a:xfrm flipH="1">
            <a:off x="341581" y="2816585"/>
            <a:ext cx="1008112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4825"/>
              <a:gd name="adj6" fmla="val -1766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3 %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Выноска 2 7"/>
          <p:cNvSpPr/>
          <p:nvPr/>
        </p:nvSpPr>
        <p:spPr>
          <a:xfrm flipH="1">
            <a:off x="323528" y="3632448"/>
            <a:ext cx="1008112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4777"/>
              <a:gd name="adj6" fmla="val -2849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33 </a:t>
            </a:r>
            <a:r>
              <a:rPr lang="ru-RU" sz="2400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1" name="Выноска 2 10"/>
          <p:cNvSpPr/>
          <p:nvPr/>
        </p:nvSpPr>
        <p:spPr>
          <a:xfrm flipH="1">
            <a:off x="323528" y="4437112"/>
            <a:ext cx="1008112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2402"/>
              <a:gd name="adj6" fmla="val -1102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64 </a:t>
            </a:r>
            <a:r>
              <a:rPr lang="ru-RU" sz="2400" b="1" dirty="0">
                <a:solidFill>
                  <a:schemeClr val="tx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392388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74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374</Words>
  <Application>Microsoft Office PowerPoint</Application>
  <PresentationFormat>Экран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ГЕРМАНИЯ</vt:lpstr>
      <vt:lpstr>Презентация PowerPoint</vt:lpstr>
      <vt:lpstr>ГЕОГРАФИЧЕСКОЕ ПОЛОЖЕНИЕ</vt:lpstr>
      <vt:lpstr>Презентация PowerPoint</vt:lpstr>
      <vt:lpstr>НАСЕЛЕНИЕ ГЕРМАНИИ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Достопримичательности Германии</vt:lpstr>
      <vt:lpstr>Современная оригинальная архитектура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ГЕРМАНИЯ</dc:title>
  <dc:creator>Tanya</dc:creator>
  <cp:lastModifiedBy>Tanya</cp:lastModifiedBy>
  <cp:revision>29</cp:revision>
  <dcterms:created xsi:type="dcterms:W3CDTF">2015-08-10T14:25:31Z</dcterms:created>
  <dcterms:modified xsi:type="dcterms:W3CDTF">2015-09-06T07:15:59Z</dcterms:modified>
</cp:coreProperties>
</file>