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480" r:id="rId2"/>
    <p:sldId id="401" r:id="rId3"/>
    <p:sldId id="474" r:id="rId4"/>
    <p:sldId id="473" r:id="rId5"/>
    <p:sldId id="464" r:id="rId6"/>
    <p:sldId id="309" r:id="rId7"/>
    <p:sldId id="475" r:id="rId8"/>
    <p:sldId id="460" r:id="rId9"/>
    <p:sldId id="481" r:id="rId10"/>
    <p:sldId id="471" r:id="rId11"/>
    <p:sldId id="477" r:id="rId12"/>
    <p:sldId id="47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002060"/>
    <a:srgbClr val="EAEAEA"/>
    <a:srgbClr val="DDDDDD"/>
    <a:srgbClr val="C0C0C0"/>
    <a:srgbClr val="A5002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81387" autoAdjust="0"/>
  </p:normalViewPr>
  <p:slideViewPr>
    <p:cSldViewPr>
      <p:cViewPr varScale="1">
        <p:scale>
          <a:sx n="90" d="100"/>
          <a:sy n="90" d="100"/>
        </p:scale>
        <p:origin x="-8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638497A-B410-40E4-A15D-9FA3252D9B84}" type="datetimeFigureOut">
              <a:rPr lang="ru-RU"/>
              <a:pPr>
                <a:defRPr/>
              </a:pPr>
              <a:t>19.03.2015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62984D4-2457-442C-BEA2-574A62ED7B3F}" type="slidenum">
              <a:rPr lang="ru-RU"/>
              <a:pPr>
                <a:defRPr/>
              </a:pPr>
              <a:t>‹#›</a:t>
            </a:fld>
            <a:endParaRPr lang="ru-RU"/>
          </a:p>
        </p:txBody>
      </p:sp>
    </p:spTree>
    <p:extLst>
      <p:ext uri="{BB962C8B-B14F-4D97-AF65-F5344CB8AC3E}">
        <p14:creationId xmlns:p14="http://schemas.microsoft.com/office/powerpoint/2010/main" val="15601281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ж. Новый солдат №193  Русские латники 750 - 1250</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D1CBB-5A09-443B-AA5D-4F2390EC8B7B}"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DCE8A4-9F19-4AD9-9392-0055CDF52505}" type="slidenum">
              <a:rPr lang="ru-RU"/>
              <a:pPr fontAlgn="base">
                <a:spcBef>
                  <a:spcPct val="0"/>
                </a:spcBef>
                <a:spcAft>
                  <a:spcPct val="0"/>
                </a:spcAft>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A9D7B-477A-4E2F-B1F8-54032502A7F2}"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9A57C5-5099-4036-88FF-2BDABBBD0018}"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ж. Новый солдат №193  Русские латники 750 - 1250</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D1CBB-5A09-443B-AA5D-4F2390EC8B7B}"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50ABA3-FCD9-4304-909C-B8475692CB21}"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004AB8-E8A0-455D-B44A-832E386E8CB7}"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2B19C1-DB97-4041-8DD8-59AB43C9AA9D}"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карты </a:t>
            </a:r>
            <a:r>
              <a:rPr lang="sq-AL" smtClean="0"/>
              <a:t>http://sozvezdie-tour.ru/articles_files/novgorodskaya_respublika/image001.jpg</a:t>
            </a: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93BDC2-50E4-470E-B320-19D99EB9777C}"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карты </a:t>
            </a:r>
            <a:r>
              <a:rPr lang="sq-AL" smtClean="0"/>
              <a:t>http://sozvezdie-tour.ru/articles_files/novgorodskaya_respublika/image001.jpg</a:t>
            </a: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93BDC2-50E4-470E-B320-19D99EB9777C}"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EA3D71F-35CF-4EFD-860C-3E4F4F52C476}"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9B3945-7900-459B-B44A-118D2BF46FA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491E90-5EE0-4CF5-88A3-7C0DA1FCF3C3}"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CB0F8D-78B6-4527-A933-DEBD72B34E9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E7D65A-A264-408C-AA3F-FC1A744C5214}"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20C62C-C6EF-4AAD-944E-370AAC391D3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55A38EA-74F4-48C4-9475-8F1155C35DEB}" type="datetimeFigureOut">
              <a:rPr lang="ru-RU"/>
              <a:pPr>
                <a:defRPr/>
              </a:pPr>
              <a:t>19.03.2015</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C35FAA5-6ACE-47EA-A040-39B6C0D764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BA626D5-0C53-415D-BC03-09239C74F3D2}" type="datetimeFigureOut">
              <a:rPr lang="ru-RU"/>
              <a:pPr>
                <a:defRPr/>
              </a:pPr>
              <a:t>19.03.2015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79239D-6685-4640-9C84-E498057C38E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497B434B-CF90-4810-AB2B-8FCA5BF112E2}" type="datetimeFigureOut">
              <a:rPr lang="ru-RU"/>
              <a:pPr>
                <a:defRPr/>
              </a:pPr>
              <a:t>19.03.2015</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B12A5676-622F-49FE-BBE2-0C5C0499C31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41B978-3A18-4F49-A8D0-78148FF2CD5B}" type="datetimeFigureOut">
              <a:rPr lang="ru-RU"/>
              <a:pPr>
                <a:defRPr/>
              </a:pPr>
              <a:t>19.03.2015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2B5AD80-5C07-41BB-B6FA-DE061A7ADF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6FE39D23-663B-49D7-9556-5B6651D9EFB5}" type="datetimeFigureOut">
              <a:rPr lang="ru-RU"/>
              <a:pPr>
                <a:defRPr/>
              </a:pPr>
              <a:t>19.03.2015</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83D1294-D27B-49E0-AE44-2E4A014D4B6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A8152B7D-C446-4560-BD1A-96296942E355}" type="datetimeFigureOut">
              <a:rPr lang="ru-RU"/>
              <a:pPr>
                <a:defRPr/>
              </a:pPr>
              <a:t>19.03.2015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A4DF7B86-DEC7-495E-9836-263793A3B3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4D864F5-DF61-4C73-8701-384A8E218CDD}" type="datetimeFigureOut">
              <a:rPr lang="ru-RU"/>
              <a:pPr>
                <a:defRPr/>
              </a:pPr>
              <a:t>19.03.2015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84A88C-DBD0-4F30-A9A1-0B211AB264D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428AD5-1881-443B-BFC9-628A7E961B70}" type="datetimeFigureOut">
              <a:rPr lang="ru-RU"/>
              <a:pPr>
                <a:defRPr/>
              </a:pPr>
              <a:t>19.03.2015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CCFC46-8976-409B-B041-FB81B6CC6FF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0BD34CF-5DE1-4A48-BB4B-74807D638065}" type="datetimeFigureOut">
              <a:rPr lang="ru-RU"/>
              <a:pPr>
                <a:defRPr/>
              </a:pPr>
              <a:t>19.03.2015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810B457-6C1A-49A7-A5A8-08ABD3B47A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2"/>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a:xfrm>
            <a:off x="685800" y="404664"/>
            <a:ext cx="7772400" cy="864096"/>
          </a:xfrm>
        </p:spPr>
        <p:txBody>
          <a:bodyPr>
            <a:normAutofit fontScale="90000"/>
          </a:bodyPr>
          <a:lstStyle/>
          <a:p>
            <a:pPr fontAlgn="auto">
              <a:spcAft>
                <a:spcPts val="0"/>
              </a:spcAft>
              <a:defRPr/>
            </a:pPr>
            <a:r>
              <a:rPr lang="ru-RU" dirty="0" smtClean="0"/>
              <a:t>Феодально-политическая раздробленность на Руси.</a:t>
            </a:r>
            <a:br>
              <a:rPr lang="ru-RU" dirty="0" smtClean="0"/>
            </a:br>
            <a:r>
              <a:rPr lang="ru-RU" dirty="0" smtClean="0"/>
              <a:t>Великий Новгород.</a:t>
            </a:r>
            <a:endParaRPr lang="ru-RU"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589" y="2440007"/>
            <a:ext cx="2988371" cy="224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276872"/>
            <a:ext cx="2160239" cy="230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6"/>
          <a:stretch>
            <a:fillRect/>
          </a:stretch>
        </p:blipFill>
        <p:spPr>
          <a:xfrm>
            <a:off x="7221641" y="1932781"/>
            <a:ext cx="1660033" cy="2594227"/>
          </a:xfrm>
          <a:prstGeom prst="rect">
            <a:avLst/>
          </a:prstGeom>
          <a:ln>
            <a:solidFill>
              <a:schemeClr val="bg1">
                <a:lumMod val="50000"/>
              </a:schemeClr>
            </a:solidFill>
          </a:ln>
        </p:spPr>
      </p:pic>
      <p:pic>
        <p:nvPicPr>
          <p:cNvPr id="10" name="Picture 3"/>
          <p:cNvPicPr>
            <a:picLocks noChangeAspect="1" noChangeArrowheads="1"/>
          </p:cNvPicPr>
          <p:nvPr/>
        </p:nvPicPr>
        <p:blipFill>
          <a:blip r:embed="rId7"/>
          <a:srcRect/>
          <a:stretch>
            <a:fillRect/>
          </a:stretch>
        </p:blipFill>
        <p:spPr bwMode="auto">
          <a:xfrm>
            <a:off x="2699792" y="4737434"/>
            <a:ext cx="1518489" cy="2130133"/>
          </a:xfrm>
          <a:prstGeom prst="rect">
            <a:avLst/>
          </a:prstGeom>
          <a:noFill/>
          <a:ln w="9525">
            <a:solidFill>
              <a:schemeClr val="tx1"/>
            </a:solidFill>
            <a:miter lim="800000"/>
            <a:headEnd/>
            <a:tailEnd/>
          </a:ln>
        </p:spPr>
      </p:pic>
      <p:pic>
        <p:nvPicPr>
          <p:cNvPr id="11" name="Picture 2"/>
          <p:cNvPicPr>
            <a:picLocks noChangeAspect="1" noChangeArrowheads="1"/>
          </p:cNvPicPr>
          <p:nvPr/>
        </p:nvPicPr>
        <p:blipFill>
          <a:blip r:embed="rId8"/>
          <a:srcRect/>
          <a:stretch>
            <a:fillRect/>
          </a:stretch>
        </p:blipFill>
        <p:spPr bwMode="auto">
          <a:xfrm>
            <a:off x="467544" y="4709885"/>
            <a:ext cx="1602879" cy="2128606"/>
          </a:xfrm>
          <a:prstGeom prst="rect">
            <a:avLst/>
          </a:prstGeom>
          <a:noFill/>
          <a:ln w="9525">
            <a:solidFill>
              <a:schemeClr val="bg1">
                <a:lumMod val="50000"/>
              </a:schemeClr>
            </a:solidFill>
            <a:miter lim="800000"/>
            <a:headEnd/>
            <a:tailEnd/>
          </a:ln>
          <a:extLst/>
        </p:spPr>
      </p:pic>
      <p:pic>
        <p:nvPicPr>
          <p:cNvPr id="12" name="Picture 4"/>
          <p:cNvPicPr>
            <a:picLocks noChangeAspect="1" noChangeArrowheads="1"/>
          </p:cNvPicPr>
          <p:nvPr/>
        </p:nvPicPr>
        <p:blipFill>
          <a:blip r:embed="rId9"/>
          <a:srcRect/>
          <a:stretch>
            <a:fillRect/>
          </a:stretch>
        </p:blipFill>
        <p:spPr bwMode="auto">
          <a:xfrm flipH="1">
            <a:off x="5652120" y="5067915"/>
            <a:ext cx="2110941" cy="158382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866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12"/>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61316" y="1556792"/>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dirty="0" smtClean="0">
                <a:solidFill>
                  <a:srgbClr val="0070C0"/>
                </a:solidFill>
                <a:latin typeface="Comic Sans MS" pitchFamily="66" charset="0"/>
              </a:rPr>
              <a:t>Задание 4.</a:t>
            </a:r>
            <a:r>
              <a:rPr lang="ru-RU" sz="2600" dirty="0" smtClean="0">
                <a:solidFill>
                  <a:srgbClr val="0070C0"/>
                </a:solidFill>
                <a:latin typeface="Comic Sans MS" pitchFamily="66" charset="0"/>
              </a:rPr>
              <a:t> </a:t>
            </a:r>
            <a:r>
              <a:rPr lang="ru-RU" sz="2600" dirty="0">
                <a:latin typeface="Comic Sans MS" pitchFamily="66" charset="0"/>
              </a:rPr>
              <a:t>Используя текст </a:t>
            </a:r>
            <a:r>
              <a:rPr lang="ru-RU" sz="2600" dirty="0" smtClean="0">
                <a:latin typeface="Comic Sans MS" pitchFamily="66" charset="0"/>
              </a:rPr>
              <a:t>учебника</a:t>
            </a:r>
            <a:r>
              <a:rPr lang="ru-RU" sz="2600" dirty="0">
                <a:latin typeface="Comic Sans MS" pitchFamily="66" charset="0"/>
              </a:rPr>
              <a:t>, запиши отличительные черты Древнерусского государства (русских княжеств) и Великого Новгорода.</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5" name="Заголовок 4"/>
          <p:cNvSpPr>
            <a:spLocks noGrp="1"/>
          </p:cNvSpPr>
          <p:nvPr>
            <p:ph type="title"/>
          </p:nvPr>
        </p:nvSpPr>
        <p:spPr/>
        <p:txBody>
          <a:bodyPr>
            <a:normAutofit fontScale="90000"/>
          </a:bodyPr>
          <a:lstStyle/>
          <a:p>
            <a:pPr fontAlgn="auto">
              <a:spcAft>
                <a:spcPts val="0"/>
              </a:spcAft>
              <a:defRPr/>
            </a:pPr>
            <a:r>
              <a:rPr lang="ru-RU" dirty="0" smtClean="0"/>
              <a:t/>
            </a:r>
            <a:br>
              <a:rPr lang="ru-RU" dirty="0" smtClean="0"/>
            </a:br>
            <a:r>
              <a:rPr lang="ru-RU" dirty="0" smtClean="0"/>
              <a:t>Политические особенности Новгородской земли</a:t>
            </a: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1305488037"/>
              </p:ext>
            </p:extLst>
          </p:nvPr>
        </p:nvGraphicFramePr>
        <p:xfrm>
          <a:off x="250825" y="2997200"/>
          <a:ext cx="8640001" cy="332232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endParaRPr lang="ru-RU" sz="2500" dirty="0"/>
                    </a:p>
                  </a:txBody>
                  <a:tcPr>
                    <a:solidFill>
                      <a:schemeClr val="accent4">
                        <a:lumMod val="40000"/>
                        <a:lumOff val="60000"/>
                      </a:schemeClr>
                    </a:solidFill>
                  </a:tcPr>
                </a:tc>
                <a:tc>
                  <a:txBody>
                    <a:bodyPr/>
                    <a:lstStyle/>
                    <a:p>
                      <a:pPr algn="ctr"/>
                      <a:r>
                        <a:rPr lang="ru-RU" sz="2500" dirty="0" smtClean="0"/>
                        <a:t>Древнерусские княжества</a:t>
                      </a:r>
                      <a:endParaRPr lang="ru-RU" sz="2500" dirty="0"/>
                    </a:p>
                  </a:txBody>
                  <a:tcPr>
                    <a:solidFill>
                      <a:schemeClr val="accent4">
                        <a:lumMod val="40000"/>
                        <a:lumOff val="60000"/>
                      </a:schemeClr>
                    </a:solidFill>
                  </a:tcPr>
                </a:tc>
                <a:tc>
                  <a:txBody>
                    <a:bodyPr/>
                    <a:lstStyle/>
                    <a:p>
                      <a:pPr algn="ctr"/>
                      <a:r>
                        <a:rPr lang="ru-RU" sz="2500" dirty="0" smtClean="0"/>
                        <a:t>Великий Новгород</a:t>
                      </a:r>
                      <a:endParaRPr lang="ru-RU" sz="2500" dirty="0"/>
                    </a:p>
                  </a:txBody>
                  <a:tcPr>
                    <a:solidFill>
                      <a:schemeClr val="accent4">
                        <a:lumMod val="40000"/>
                        <a:lumOff val="60000"/>
                      </a:schemeClr>
                    </a:solidFill>
                  </a:tcPr>
                </a:tc>
              </a:tr>
              <a:tr h="370840">
                <a:tc>
                  <a:txBody>
                    <a:bodyPr/>
                    <a:lstStyle/>
                    <a:p>
                      <a:r>
                        <a:rPr lang="ru-RU" sz="2500" dirty="0" smtClean="0"/>
                        <a:t>Глава государства</a:t>
                      </a:r>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r>
              <a:tr h="370840">
                <a:tc>
                  <a:txBody>
                    <a:bodyPr/>
                    <a:lstStyle/>
                    <a:p>
                      <a:r>
                        <a:rPr lang="ru-RU" sz="2500" dirty="0" smtClean="0"/>
                        <a:t>От кого зависит</a:t>
                      </a:r>
                    </a:p>
                    <a:p>
                      <a:r>
                        <a:rPr lang="ru-RU" sz="2500" dirty="0" smtClean="0"/>
                        <a:t>центральное и</a:t>
                      </a:r>
                    </a:p>
                    <a:p>
                      <a:r>
                        <a:rPr lang="ru-RU" sz="2500" dirty="0" smtClean="0"/>
                        <a:t>местное управление</a:t>
                      </a:r>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c>
                  <a:txBody>
                    <a:bodyPr/>
                    <a:lstStyle/>
                    <a:p>
                      <a:endParaRPr lang="ru-RU" sz="2500" dirty="0"/>
                    </a:p>
                  </a:txBody>
                  <a:tcPr>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Рефлексия </a:t>
            </a:r>
            <a:endParaRPr lang="ru-RU" dirty="0"/>
          </a:p>
        </p:txBody>
      </p:sp>
      <p:sp>
        <p:nvSpPr>
          <p:cNvPr id="3" name="Прямоугольник 2"/>
          <p:cNvSpPr/>
          <p:nvPr/>
        </p:nvSpPr>
        <p:spPr>
          <a:xfrm>
            <a:off x="1187624" y="1536174"/>
            <a:ext cx="7416824" cy="3416320"/>
          </a:xfrm>
          <a:prstGeom prst="rect">
            <a:avLst/>
          </a:prstGeom>
        </p:spPr>
        <p:txBody>
          <a:bodyPr wrap="square">
            <a:spAutoFit/>
          </a:bodyPr>
          <a:lstStyle/>
          <a:p>
            <a:pPr>
              <a:lnSpc>
                <a:spcPct val="150000"/>
              </a:lnSpc>
            </a:pPr>
            <a:endParaRPr lang="ru-RU" sz="2400" b="1" dirty="0" smtClean="0">
              <a:latin typeface="+mj-lt"/>
            </a:endParaRPr>
          </a:p>
          <a:p>
            <a:pPr>
              <a:lnSpc>
                <a:spcPct val="150000"/>
              </a:lnSpc>
            </a:pPr>
            <a:r>
              <a:rPr lang="ru-RU" sz="2400" b="1" dirty="0" smtClean="0">
                <a:latin typeface="+mj-lt"/>
              </a:rPr>
              <a:t>Сегодня </a:t>
            </a:r>
            <a:r>
              <a:rPr lang="ru-RU" sz="2400" b="1" dirty="0">
                <a:latin typeface="+mj-lt"/>
              </a:rPr>
              <a:t>на уроке я </a:t>
            </a:r>
            <a:r>
              <a:rPr lang="ru-RU" sz="2400" b="1" dirty="0" smtClean="0">
                <a:latin typeface="+mj-lt"/>
              </a:rPr>
              <a:t>узнал</a:t>
            </a:r>
            <a:r>
              <a:rPr lang="ru-RU" sz="2400" b="1" dirty="0" smtClean="0">
                <a:latin typeface="+mj-lt"/>
              </a:rPr>
              <a:t>…</a:t>
            </a:r>
            <a:endParaRPr lang="ru-RU" sz="2400" b="1" dirty="0" smtClean="0">
              <a:latin typeface="+mj-lt"/>
            </a:endParaRPr>
          </a:p>
          <a:p>
            <a:pPr>
              <a:lnSpc>
                <a:spcPct val="150000"/>
              </a:lnSpc>
            </a:pPr>
            <a:endParaRPr lang="ru-RU" sz="2400" b="1" dirty="0">
              <a:latin typeface="+mj-lt"/>
            </a:endParaRPr>
          </a:p>
          <a:p>
            <a:pPr>
              <a:lnSpc>
                <a:spcPct val="150000"/>
              </a:lnSpc>
            </a:pPr>
            <a:r>
              <a:rPr lang="ru-RU" sz="2400" b="1" dirty="0">
                <a:latin typeface="+mj-lt"/>
              </a:rPr>
              <a:t>Сегодня </a:t>
            </a:r>
            <a:r>
              <a:rPr lang="ru-RU" sz="2400" b="1" dirty="0" smtClean="0">
                <a:latin typeface="+mj-lt"/>
              </a:rPr>
              <a:t>мне было интересно…</a:t>
            </a:r>
          </a:p>
          <a:p>
            <a:pPr>
              <a:lnSpc>
                <a:spcPct val="150000"/>
              </a:lnSpc>
            </a:pPr>
            <a:endParaRPr lang="ru-RU" sz="2400" b="1" dirty="0">
              <a:latin typeface="+mj-lt"/>
            </a:endParaRPr>
          </a:p>
          <a:p>
            <a:pPr>
              <a:lnSpc>
                <a:spcPct val="150000"/>
              </a:lnSpc>
            </a:pPr>
            <a:r>
              <a:rPr lang="ru-RU" sz="2400" b="1" dirty="0" smtClean="0">
                <a:latin typeface="+mj-lt"/>
              </a:rPr>
              <a:t>Какие новые слова я узнал…</a:t>
            </a:r>
            <a:endParaRPr lang="ru-RU" sz="2400" b="1" dirty="0">
              <a:latin typeface="+mj-lt"/>
            </a:endParaRPr>
          </a:p>
        </p:txBody>
      </p:sp>
    </p:spTree>
    <p:extLst>
      <p:ext uri="{BB962C8B-B14F-4D97-AF65-F5344CB8AC3E}">
        <p14:creationId xmlns:p14="http://schemas.microsoft.com/office/powerpoint/2010/main" val="264734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Домашнее задание:</a:t>
            </a:r>
            <a:endParaRPr lang="ru-RU" dirty="0"/>
          </a:p>
        </p:txBody>
      </p:sp>
      <p:sp>
        <p:nvSpPr>
          <p:cNvPr id="3" name="Прямоугольник 2"/>
          <p:cNvSpPr/>
          <p:nvPr/>
        </p:nvSpPr>
        <p:spPr>
          <a:xfrm>
            <a:off x="1403648" y="1772816"/>
            <a:ext cx="7200800" cy="1938992"/>
          </a:xfrm>
          <a:prstGeom prst="rect">
            <a:avLst/>
          </a:prstGeom>
        </p:spPr>
        <p:txBody>
          <a:bodyPr wrap="square">
            <a:spAutoFit/>
          </a:bodyPr>
          <a:lstStyle/>
          <a:p>
            <a:r>
              <a:rPr lang="ru-RU" sz="3200" dirty="0" smtClean="0">
                <a:latin typeface="+mj-lt"/>
              </a:rPr>
              <a:t>ВСЕМ:</a:t>
            </a:r>
            <a:r>
              <a:rPr lang="ru-RU" sz="3200" dirty="0" smtClean="0">
                <a:latin typeface="+mj-lt"/>
              </a:rPr>
              <a:t>	</a:t>
            </a:r>
            <a:r>
              <a:rPr lang="ru-RU" sz="2800" dirty="0" smtClean="0">
                <a:latin typeface="+mj-lt"/>
              </a:rPr>
              <a:t>В учебнике параграф №10, </a:t>
            </a:r>
            <a:r>
              <a:rPr lang="ru-RU" sz="2800" dirty="0">
                <a:latin typeface="+mj-lt"/>
              </a:rPr>
              <a:t>стр. </a:t>
            </a:r>
            <a:r>
              <a:rPr lang="ru-RU" sz="2800" dirty="0" smtClean="0">
                <a:latin typeface="+mj-lt"/>
              </a:rPr>
              <a:t>89-92, пункт 5-6 </a:t>
            </a:r>
            <a:r>
              <a:rPr lang="ru-RU" sz="2800" dirty="0" smtClean="0">
                <a:latin typeface="+mj-lt"/>
              </a:rPr>
              <a:t>прочитать. 	Новые </a:t>
            </a:r>
            <a:r>
              <a:rPr lang="ru-RU" sz="2800" dirty="0">
                <a:latin typeface="+mj-lt"/>
              </a:rPr>
              <a:t>слова выучить.</a:t>
            </a:r>
          </a:p>
          <a:p>
            <a:r>
              <a:rPr lang="ru-RU" sz="3200" dirty="0" smtClean="0">
                <a:latin typeface="+mj-lt"/>
              </a:rPr>
              <a:t>	</a:t>
            </a:r>
            <a:endParaRPr lang="ru-RU" sz="3200" dirty="0">
              <a:latin typeface="+mj-lt"/>
            </a:endParaRPr>
          </a:p>
        </p:txBody>
      </p:sp>
      <p:sp>
        <p:nvSpPr>
          <p:cNvPr id="6" name="Прямоугольник 5"/>
          <p:cNvSpPr/>
          <p:nvPr/>
        </p:nvSpPr>
        <p:spPr>
          <a:xfrm>
            <a:off x="1403648" y="3501008"/>
            <a:ext cx="6030416" cy="2246769"/>
          </a:xfrm>
          <a:prstGeom prst="rect">
            <a:avLst/>
          </a:prstGeom>
        </p:spPr>
        <p:txBody>
          <a:bodyPr wrap="square">
            <a:spAutoFit/>
          </a:bodyPr>
          <a:lstStyle/>
          <a:p>
            <a:endParaRPr lang="ru-RU" sz="2800" dirty="0" smtClean="0"/>
          </a:p>
          <a:p>
            <a:endParaRPr lang="ru-RU" sz="2800" dirty="0"/>
          </a:p>
          <a:p>
            <a:r>
              <a:rPr lang="ru-RU" sz="2800" b="1" dirty="0" smtClean="0">
                <a:latin typeface="+mj-lt"/>
              </a:rPr>
              <a:t>Стас, Роберт: </a:t>
            </a:r>
          </a:p>
          <a:p>
            <a:r>
              <a:rPr lang="ru-RU" sz="2800" dirty="0">
                <a:latin typeface="+mj-lt"/>
              </a:rPr>
              <a:t>	</a:t>
            </a:r>
            <a:r>
              <a:rPr lang="ru-RU" sz="2800" dirty="0" smtClean="0">
                <a:latin typeface="+mj-lt"/>
              </a:rPr>
              <a:t>Выполнить </a:t>
            </a:r>
            <a:r>
              <a:rPr lang="ru-RU" sz="2800" dirty="0">
                <a:latin typeface="+mj-lt"/>
              </a:rPr>
              <a:t>задание №3 в рабочей тетради на стр.30. </a:t>
            </a:r>
          </a:p>
        </p:txBody>
      </p:sp>
    </p:spTree>
    <p:extLst>
      <p:ext uri="{BB962C8B-B14F-4D97-AF65-F5344CB8AC3E}">
        <p14:creationId xmlns:p14="http://schemas.microsoft.com/office/powerpoint/2010/main" val="2118727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ВЕЛИКИЙ НОВГОРОД– </a:t>
            </a: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МОНАРХИЯ ИЛИ РЕСПУБЛИКА?</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64669" y="980728"/>
            <a:ext cx="8640000" cy="987504"/>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600" b="1" dirty="0" smtClean="0">
                <a:solidFill>
                  <a:srgbClr val="0070C0"/>
                </a:solidFill>
                <a:latin typeface="Comic Sans MS" pitchFamily="66" charset="0"/>
              </a:rPr>
              <a:t>Задание </a:t>
            </a:r>
            <a:r>
              <a:rPr lang="ru-RU" sz="2600" b="1" dirty="0" smtClean="0">
                <a:solidFill>
                  <a:srgbClr val="0070C0"/>
                </a:solidFill>
                <a:latin typeface="Comic Sans MS" pitchFamily="66" charset="0"/>
              </a:rPr>
              <a:t>1.</a:t>
            </a:r>
            <a:r>
              <a:rPr lang="ru-RU" sz="2600" b="1" dirty="0" smtClean="0">
                <a:solidFill>
                  <a:srgbClr val="00B0F0"/>
                </a:solidFill>
                <a:latin typeface="Comic Sans MS" pitchFamily="66" charset="0"/>
              </a:rPr>
              <a:t> </a:t>
            </a:r>
            <a:r>
              <a:rPr lang="ru-RU" sz="2600" dirty="0">
                <a:latin typeface="Comic Sans MS" pitchFamily="66" charset="0"/>
              </a:rPr>
              <a:t>Соедини стрелками понятие и его признаки.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3"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251998" y="2177008"/>
          <a:ext cx="8640480" cy="312420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5">
                  <a:txBody>
                    <a:bodyPr/>
                    <a:lstStyle/>
                    <a:p>
                      <a:pPr algn="ctr"/>
                      <a:r>
                        <a:rPr lang="ru-RU" sz="2500" dirty="0" smtClean="0"/>
                        <a:t>РЕСПУБЛИКА</a:t>
                      </a:r>
                      <a:endParaRPr lang="ru-RU" sz="2500" dirty="0"/>
                    </a:p>
                  </a:txBody>
                  <a:tcPr vert="vert270" anchor="ctr">
                    <a:solidFill>
                      <a:schemeClr val="accent4">
                        <a:lumMod val="20000"/>
                        <a:lumOff val="80000"/>
                      </a:schemeClr>
                    </a:solidFill>
                  </a:tcPr>
                </a:tc>
                <a:tc>
                  <a:txBody>
                    <a:bodyPr/>
                    <a:lstStyle/>
                    <a:p>
                      <a:endParaRPr lang="ru-RU" sz="2500" dirty="0"/>
                    </a:p>
                  </a:txBody>
                  <a:tcPr>
                    <a:solidFill>
                      <a:schemeClr val="accent5">
                        <a:lumMod val="20000"/>
                        <a:lumOff val="80000"/>
                      </a:schemeClr>
                    </a:solidFill>
                  </a:tcPr>
                </a:tc>
                <a:tc>
                  <a:txBody>
                    <a:bodyPr/>
                    <a:lstStyle/>
                    <a:p>
                      <a:pPr algn="ctr"/>
                      <a:r>
                        <a:rPr lang="ru-RU" sz="2500" dirty="0" smtClean="0"/>
                        <a:t>Признаки</a:t>
                      </a:r>
                      <a:endParaRPr lang="ru-RU" sz="2500" dirty="0"/>
                    </a:p>
                  </a:txBody>
                  <a:tcPr>
                    <a:solidFill>
                      <a:schemeClr val="accent5">
                        <a:lumMod val="20000"/>
                        <a:lumOff val="80000"/>
                      </a:schemeClr>
                    </a:solidFill>
                  </a:tcPr>
                </a:tc>
                <a:tc>
                  <a:txBody>
                    <a:bodyPr/>
                    <a:lstStyle/>
                    <a:p>
                      <a:endParaRPr lang="ru-RU" sz="2500" dirty="0"/>
                    </a:p>
                  </a:txBody>
                  <a:tcPr>
                    <a:solidFill>
                      <a:schemeClr val="accent5">
                        <a:lumMod val="20000"/>
                        <a:lumOff val="80000"/>
                      </a:schemeClr>
                    </a:solidFill>
                  </a:tcPr>
                </a:tc>
                <a:tc rowSpan="5">
                  <a:txBody>
                    <a:bodyPr/>
                    <a:lstStyle/>
                    <a:p>
                      <a:pPr algn="ctr"/>
                      <a:r>
                        <a:rPr lang="ru-RU" sz="2500" dirty="0" smtClean="0"/>
                        <a:t>МОНАРХИЯ</a:t>
                      </a:r>
                      <a:endParaRPr lang="ru-RU" sz="2500"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rowSpan="4">
                  <a:txBody>
                    <a:bodyPr/>
                    <a:lstStyle/>
                    <a:p>
                      <a:endParaRPr lang="ru-RU" sz="2500" dirty="0"/>
                    </a:p>
                  </a:txBody>
                  <a:tcPr>
                    <a:solidFill>
                      <a:schemeClr val="accent4">
                        <a:lumMod val="20000"/>
                        <a:lumOff val="80000"/>
                      </a:schemeClr>
                    </a:solidFill>
                  </a:tcPr>
                </a:tc>
                <a:tc>
                  <a:txBody>
                    <a:bodyPr/>
                    <a:lstStyle/>
                    <a:p>
                      <a:r>
                        <a:rPr lang="ru-RU" sz="2500" dirty="0" smtClean="0"/>
                        <a:t>Власть передается по наследству</a:t>
                      </a:r>
                      <a:endParaRPr lang="ru-RU" sz="2500" dirty="0"/>
                    </a:p>
                  </a:txBody>
                  <a:tcPr>
                    <a:solidFill>
                      <a:schemeClr val="accent4">
                        <a:lumMod val="20000"/>
                        <a:lumOff val="80000"/>
                      </a:schemeClr>
                    </a:solidFill>
                  </a:tcPr>
                </a:tc>
                <a:tc rowSpan="4">
                  <a:txBody>
                    <a:bodyPr/>
                    <a:lstStyle/>
                    <a:p>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Главой государства считается выборное лицо</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Органы власти избираются гражданами</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500" dirty="0" smtClean="0"/>
                        <a:t>Единственный правитель</a:t>
                      </a:r>
                      <a:endParaRPr lang="ru-RU" sz="25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bl>
          </a:graphicData>
        </a:graphic>
      </p:graphicFrame>
      <p:cxnSp>
        <p:nvCxnSpPr>
          <p:cNvPr id="9" name="Прямая со стрелкой 8"/>
          <p:cNvCxnSpPr/>
          <p:nvPr/>
        </p:nvCxnSpPr>
        <p:spPr>
          <a:xfrm flipH="1">
            <a:off x="989013" y="2420938"/>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7380288" y="2420938"/>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2"/>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a:xfrm>
            <a:off x="685800" y="16099"/>
            <a:ext cx="7772400" cy="864096"/>
          </a:xfrm>
        </p:spPr>
        <p:txBody>
          <a:bodyPr/>
          <a:lstStyle/>
          <a:p>
            <a:pPr fontAlgn="auto">
              <a:spcAft>
                <a:spcPts val="0"/>
              </a:spcAft>
              <a:defRPr/>
            </a:pPr>
            <a:r>
              <a:rPr lang="ru-RU" dirty="0" smtClean="0"/>
              <a:t>ВЕЛИКИЙ НОВГОРОД</a:t>
            </a:r>
            <a:endParaRPr lang="ru-RU" dirty="0"/>
          </a:p>
        </p:txBody>
      </p:sp>
      <p:pic>
        <p:nvPicPr>
          <p:cNvPr id="5" name="Рисунок 4"/>
          <p:cNvPicPr>
            <a:picLocks/>
          </p:cNvPicPr>
          <p:nvPr/>
        </p:nvPicPr>
        <p:blipFill>
          <a:blip r:embed="rId4" cstate="email">
            <a:extLst/>
          </a:blip>
          <a:stretch>
            <a:fillRect/>
          </a:stretch>
        </p:blipFill>
        <p:spPr>
          <a:xfrm>
            <a:off x="252000" y="764704"/>
            <a:ext cx="8640000" cy="6012000"/>
          </a:xfrm>
          <a:prstGeom prst="rect">
            <a:avLst/>
          </a:prstGeom>
          <a:solidFill>
            <a:srgbClr val="FFFFFF">
              <a:shade val="85000"/>
            </a:srgbClr>
          </a:solidFill>
          <a:ln w="9525" cap="sq">
            <a:solidFill>
              <a:schemeClr val="bg1">
                <a:lumMod val="50000"/>
              </a:schemeClr>
            </a:solidFill>
            <a:miter lim="800000"/>
          </a:ln>
          <a:effectLst/>
          <a:scene3d>
            <a:camera prst="perspectiveRelaxed" fov="900000">
              <a:rot lat="2100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828675"/>
            <a:ext cx="3598862" cy="4751388"/>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88900" indent="358775" algn="ctr">
              <a:spcBef>
                <a:spcPct val="0"/>
              </a:spcBef>
              <a:buFont typeface="Comic Sans MS" pitchFamily="66" charset="0"/>
              <a:buNone/>
            </a:pPr>
            <a:r>
              <a:rPr lang="ru-RU" sz="2000" i="1" smtClean="0"/>
              <a:t>Из договоров Господина Великого Новгорода и князей</a:t>
            </a:r>
          </a:p>
          <a:p>
            <a:pPr marL="88900" indent="358775" algn="ctr">
              <a:spcBef>
                <a:spcPct val="0"/>
              </a:spcBef>
              <a:buFont typeface="Comic Sans MS" pitchFamily="66" charset="0"/>
              <a:buNone/>
            </a:pPr>
            <a:endParaRPr lang="ru-RU" sz="2000" i="1" smtClean="0"/>
          </a:p>
          <a:p>
            <a:pPr marL="88900" indent="358775">
              <a:spcBef>
                <a:spcPct val="0"/>
              </a:spcBef>
              <a:buFont typeface="Comic Sans MS" pitchFamily="66" charset="0"/>
              <a:buNone/>
            </a:pPr>
            <a:r>
              <a:rPr lang="ru-RU" sz="2000" smtClean="0"/>
              <a:t>«Без посадника (выбранного горожанами на вече) тебе, княже, суда не судити, волостей не раздавати, грамот не давати». «Не замышлять князю войны без новгородского слова (без обсуждения на вече)».</a:t>
            </a:r>
          </a:p>
        </p:txBody>
      </p:sp>
      <p:sp>
        <p:nvSpPr>
          <p:cNvPr id="7" name="Объект 6"/>
          <p:cNvSpPr>
            <a:spLocks noGrp="1"/>
          </p:cNvSpPr>
          <p:nvPr>
            <p:ph sz="half" idx="2"/>
          </p:nvPr>
        </p:nvSpPr>
        <p:spPr>
          <a:xfrm>
            <a:off x="5292725" y="828675"/>
            <a:ext cx="3598863" cy="4751388"/>
          </a:xfrm>
          <a:blipFill dpi="0" rotWithShape="1">
            <a:blip r:embed="rId3"/>
            <a:srcRect/>
            <a:tile tx="0" ty="0" sx="100000" sy="100000" flip="none" algn="tl"/>
          </a:blipFill>
          <a:ln>
            <a:round/>
          </a:ln>
        </p:spPr>
        <p:txBody>
          <a:bodyPr anchor="ctr"/>
          <a:lstStyle/>
          <a:p>
            <a:pPr marL="88900" algn="ctr">
              <a:buNone/>
            </a:pPr>
            <a:endParaRPr lang="ru-RU" sz="1600" i="1" dirty="0" smtClean="0">
              <a:latin typeface="Comic Sans MS" pitchFamily="66" charset="0"/>
            </a:endParaRPr>
          </a:p>
          <a:p>
            <a:pPr marL="88900" algn="ctr">
              <a:buNone/>
            </a:pPr>
            <a:r>
              <a:rPr lang="ru-RU" sz="1600" i="1" dirty="0" smtClean="0">
                <a:latin typeface="Comic Sans MS" pitchFamily="66" charset="0"/>
              </a:rPr>
              <a:t>Из </a:t>
            </a:r>
            <a:r>
              <a:rPr lang="ru-RU" sz="1600" i="1" dirty="0">
                <a:latin typeface="Comic Sans MS" pitchFamily="66" charset="0"/>
              </a:rPr>
              <a:t>летописей об управлении государством при Ярославе Мудром</a:t>
            </a:r>
          </a:p>
          <a:p>
            <a:pPr marL="82550" indent="282575">
              <a:buNone/>
            </a:pPr>
            <a:r>
              <a:rPr lang="ru-RU" sz="1600" dirty="0">
                <a:latin typeface="Comic Sans MS" pitchFamily="66" charset="0"/>
              </a:rPr>
              <a:t>	«При Ярославе сложилась более четкие правила управления Древнерусским  государством.</a:t>
            </a:r>
          </a:p>
          <a:p>
            <a:pPr marL="82550" indent="282575">
              <a:buNone/>
            </a:pPr>
            <a:r>
              <a:rPr lang="ru-RU" sz="1600" dirty="0">
                <a:latin typeface="Comic Sans MS" pitchFamily="66" charset="0"/>
              </a:rPr>
              <a:t>	Высшая власть принадлежала киевскому великому князю. Теперь он был уже не первым среди других князей, а полноправным правителем страны. 	Киевский князь издавал законы, был высшим судьей и главным защитником Русской земли. Он определял отношения с другими странами».</a:t>
            </a:r>
          </a:p>
          <a:p>
            <a:pPr marL="82550" indent="282575" algn="ctr">
              <a:spcBef>
                <a:spcPct val="0"/>
              </a:spcBef>
              <a:buFont typeface="Comic Sans MS" pitchFamily="66" charset="0"/>
              <a:buNone/>
            </a:pPr>
            <a:endParaRPr lang="ru-RU" sz="1500" dirty="0" smtClean="0"/>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2825" y="814532"/>
            <a:ext cx="8640762"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8900" algn="ctr">
              <a:buFont typeface="Comic Sans MS" pitchFamily="66" charset="0"/>
              <a:buNone/>
            </a:pPr>
            <a:r>
              <a:rPr lang="ru-RU" sz="2400" i="1" dirty="0">
                <a:latin typeface="Comic Sans MS" pitchFamily="66" charset="0"/>
              </a:rPr>
              <a:t>Из летописей об управлении государством при Ярославе Мудром</a:t>
            </a:r>
          </a:p>
          <a:p>
            <a:pPr marL="82550" indent="282575">
              <a:buFont typeface="Comic Sans MS" pitchFamily="66" charset="0"/>
              <a:buNone/>
            </a:pPr>
            <a:r>
              <a:rPr lang="ru-RU" sz="2400" dirty="0" smtClean="0">
                <a:latin typeface="Comic Sans MS" pitchFamily="66" charset="0"/>
              </a:rPr>
              <a:t>	«При Ярославе сложилась более четкие правила управления Древнерусским  государством.</a:t>
            </a:r>
          </a:p>
          <a:p>
            <a:pPr marL="82550" indent="282575">
              <a:buFont typeface="Comic Sans MS" pitchFamily="66" charset="0"/>
              <a:buNone/>
            </a:pPr>
            <a:r>
              <a:rPr lang="ru-RU" sz="2400" dirty="0" smtClean="0">
                <a:latin typeface="Comic Sans MS" pitchFamily="66" charset="0"/>
              </a:rPr>
              <a:t>	Высшая власть принадлежала киевскому великому князю. Теперь он был уже не первым среди других князей, а полноправным правителем страны. 	Киевский князь издавал законы, был высшим судьей и главным защитником Русской земли. Он определял отношения с другими странами».</a:t>
            </a:r>
            <a:endParaRPr lang="ru-RU" sz="2400" dirty="0">
              <a:latin typeface="Comic Sans MS" pitchFamily="66" charset="0"/>
            </a:endParaRPr>
          </a:p>
        </p:txBody>
      </p:sp>
      <p:sp>
        <p:nvSpPr>
          <p:cNvPr id="12" name="Объект 1"/>
          <p:cNvSpPr>
            <a:spLocks/>
          </p:cNvSpPr>
          <p:nvPr/>
        </p:nvSpPr>
        <p:spPr bwMode="auto">
          <a:xfrm>
            <a:off x="232045" y="831152"/>
            <a:ext cx="8639175" cy="4751387"/>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3200" i="1" dirty="0">
                <a:latin typeface="Comic Sans MS" pitchFamily="66" charset="0"/>
              </a:rPr>
              <a:t>Из </a:t>
            </a:r>
            <a:r>
              <a:rPr lang="ru-RU" sz="3200" i="1" dirty="0" smtClean="0">
                <a:latin typeface="Comic Sans MS" pitchFamily="66" charset="0"/>
              </a:rPr>
              <a:t>договоров Господина Великого Новгорода и князей</a:t>
            </a:r>
            <a:endParaRPr lang="ru-RU" sz="3200" i="1" dirty="0">
              <a:latin typeface="Comic Sans MS" pitchFamily="66" charset="0"/>
            </a:endParaRPr>
          </a:p>
          <a:p>
            <a:pPr marL="88900" algn="ctr">
              <a:buFont typeface="Comic Sans MS" pitchFamily="66" charset="0"/>
              <a:buNone/>
            </a:pPr>
            <a:endParaRPr lang="ru-RU" sz="3200" i="1" dirty="0">
              <a:latin typeface="Comic Sans MS" pitchFamily="66" charset="0"/>
            </a:endParaRPr>
          </a:p>
          <a:p>
            <a:pPr marL="88900">
              <a:buFont typeface="Comic Sans MS" pitchFamily="66" charset="0"/>
              <a:buNone/>
            </a:pPr>
            <a:r>
              <a:rPr lang="ru-RU" sz="3200" dirty="0">
                <a:latin typeface="Comic Sans MS" pitchFamily="66" charset="0"/>
              </a:rPr>
              <a:t>«Без посадника (выбранного горожанами на вече) тебе, </a:t>
            </a:r>
            <a:r>
              <a:rPr lang="ru-RU" sz="3200" dirty="0" err="1">
                <a:latin typeface="Comic Sans MS" pitchFamily="66" charset="0"/>
              </a:rPr>
              <a:t>княже</a:t>
            </a:r>
            <a:r>
              <a:rPr lang="ru-RU" sz="3200" dirty="0">
                <a:latin typeface="Comic Sans MS" pitchFamily="66" charset="0"/>
              </a:rPr>
              <a:t>, суда не </a:t>
            </a:r>
            <a:r>
              <a:rPr lang="ru-RU" sz="3200" dirty="0" err="1">
                <a:latin typeface="Comic Sans MS" pitchFamily="66" charset="0"/>
              </a:rPr>
              <a:t>судити</a:t>
            </a:r>
            <a:r>
              <a:rPr lang="ru-RU" sz="3200" dirty="0">
                <a:latin typeface="Comic Sans MS" pitchFamily="66" charset="0"/>
              </a:rPr>
              <a:t>, волостей не </a:t>
            </a:r>
            <a:r>
              <a:rPr lang="ru-RU" sz="3200" dirty="0" err="1">
                <a:latin typeface="Comic Sans MS" pitchFamily="66" charset="0"/>
              </a:rPr>
              <a:t>раздавати</a:t>
            </a:r>
            <a:r>
              <a:rPr lang="ru-RU" sz="3200" dirty="0">
                <a:latin typeface="Comic Sans MS" pitchFamily="66" charset="0"/>
              </a:rPr>
              <a:t>, грамот не </a:t>
            </a:r>
            <a:r>
              <a:rPr lang="ru-RU" sz="3200" dirty="0" err="1">
                <a:latin typeface="Comic Sans MS" pitchFamily="66" charset="0"/>
              </a:rPr>
              <a:t>давати</a:t>
            </a:r>
            <a:r>
              <a:rPr lang="ru-RU" sz="3200" dirty="0">
                <a:latin typeface="Comic Sans MS" pitchFamily="66" charset="0"/>
              </a:rPr>
              <a:t>». «Не замышлять князю войны без новгородского слова (без обсуждения на вече)».</a:t>
            </a:r>
          </a:p>
        </p:txBody>
      </p:sp>
      <p:sp>
        <p:nvSpPr>
          <p:cNvPr id="6" name="Скругленный прямоугольник 5"/>
          <p:cNvSpPr/>
          <p:nvPr/>
        </p:nvSpPr>
        <p:spPr>
          <a:xfrm>
            <a:off x="395536" y="5608887"/>
            <a:ext cx="8640000" cy="987504"/>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r>
              <a:rPr lang="ru-RU" sz="2600" dirty="0">
                <a:latin typeface="Comic Sans MS" pitchFamily="66" charset="0"/>
              </a:rPr>
              <a:t>	О каком государстве идёт речь </a:t>
            </a:r>
            <a:r>
              <a:rPr lang="ru-RU" sz="2600" dirty="0" smtClean="0">
                <a:latin typeface="Comic Sans MS" pitchFamily="66" charset="0"/>
              </a:rPr>
              <a:t>в документах– </a:t>
            </a:r>
            <a:r>
              <a:rPr lang="ru-RU" sz="2600" dirty="0">
                <a:latin typeface="Comic Sans MS" pitchFamily="66" charset="0"/>
              </a:rPr>
              <a:t>о монархии или республике?</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765737"/>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196752"/>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indent="-742950" fontAlgn="auto">
              <a:spcBef>
                <a:spcPts val="0"/>
              </a:spcBef>
              <a:spcAft>
                <a:spcPts val="0"/>
              </a:spcAft>
              <a:buAutoNum type="arabicPeriod"/>
              <a:defRPr/>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Новгородская земля</a:t>
            </a:r>
          </a:p>
          <a:p>
            <a:pPr fontAlgn="auto">
              <a:spcBef>
                <a:spcPts val="0"/>
              </a:spcBef>
              <a:spcAft>
                <a:spcPts val="0"/>
              </a:spcAft>
              <a:defRPr/>
            </a:pP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7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19" y="2492896"/>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Политические особенности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Новогородской</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земли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8" name="Скругленный прямоугольник 7"/>
          <p:cNvSpPr/>
          <p:nvPr/>
        </p:nvSpPr>
        <p:spPr>
          <a:xfrm>
            <a:off x="1475657" y="4077072"/>
            <a:ext cx="6264696" cy="2553891"/>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 учебнике-страница 89-92;</a:t>
            </a:r>
          </a:p>
          <a:p>
            <a:pPr fontAlgn="auto">
              <a:spcBef>
                <a:spcPts val="0"/>
              </a:spcBef>
              <a:spcAft>
                <a:spcPts val="0"/>
              </a:spcAft>
              <a:defRPr/>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 атласе-страница </a:t>
            </a:r>
          </a:p>
          <a:p>
            <a:pPr fontAlgn="auto">
              <a:spcBef>
                <a:spcPts val="0"/>
              </a:spcBef>
              <a:spcAft>
                <a:spcPts val="0"/>
              </a:spcAft>
              <a:defRPr/>
            </a:pP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20-21.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9" name="Group 39"/>
          <p:cNvGraphicFramePr>
            <a:graphicFrameLocks noGrp="1"/>
          </p:cNvGraphicFramePr>
          <p:nvPr>
            <p:extLst>
              <p:ext uri="{D42A27DB-BD31-4B8C-83A1-F6EECF244321}">
                <p14:modId xmlns:p14="http://schemas.microsoft.com/office/powerpoint/2010/main" val="1515001550"/>
              </p:ext>
            </p:extLst>
          </p:nvPr>
        </p:nvGraphicFramePr>
        <p:xfrm>
          <a:off x="252413" y="981075"/>
          <a:ext cx="8640762" cy="4307206"/>
        </p:xfrm>
        <a:graphic>
          <a:graphicData uri="http://schemas.openxmlformats.org/drawingml/2006/table">
            <a:tbl>
              <a:tblPr/>
              <a:tblGrid>
                <a:gridCol w="1684337"/>
                <a:gridCol w="1050925"/>
                <a:gridCol w="5905500"/>
              </a:tblGrid>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1198563">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300" b="0" i="0" u="none" strike="noStrike" cap="none" normalizeH="0" baseline="0" dirty="0" smtClean="0">
                          <a:ln>
                            <a:noFill/>
                          </a:ln>
                          <a:solidFill>
                            <a:srgbClr val="800000"/>
                          </a:solidFill>
                          <a:effectLst/>
                          <a:latin typeface="Comic Sans MS" pitchFamily="66" charset="0"/>
                        </a:rPr>
                        <a:t>Закон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dirty="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dirty="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800000"/>
                          </a:solidFill>
                          <a:effectLst/>
                          <a:latin typeface="Comic Sans MS" pitchFamily="66" charset="0"/>
                        </a:rPr>
                        <a:t>ряд последовательно правящих монархов из одного рода, сменяющих друг друга по праву родства престолонаследия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Династия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800000"/>
                          </a:solidFill>
                          <a:effectLst/>
                          <a:latin typeface="Comic Sans MS" pitchFamily="66" charset="0"/>
                        </a:rPr>
                        <a:t>утверждённые государством правила поведения людей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17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Великий князь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правитель города, «посаженный» (назначенный) князем и от его имени вершивший суд, собиравший дань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Посадник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rgbClr val="800000"/>
                          </a:solidFill>
                          <a:effectLst/>
                          <a:latin typeface="Comic Sans MS" pitchFamily="66" charset="0"/>
                        </a:rPr>
                        <a:t>титул верховного правителя государства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196975"/>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13" name="Picture 7"/>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
        <p:nvSpPr>
          <p:cNvPr id="6" name="Скругленный прямоугольник 5"/>
          <p:cNvSpPr/>
          <p:nvPr/>
        </p:nvSpPr>
        <p:spPr>
          <a:xfrm>
            <a:off x="351871" y="5269457"/>
            <a:ext cx="8640000" cy="1532334"/>
          </a:xfrm>
          <a:prstGeom prst="roundRect">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dirty="0" smtClean="0">
                <a:solidFill>
                  <a:srgbClr val="0070C0"/>
                </a:solidFill>
                <a:latin typeface="Comic Sans MS" pitchFamily="66" charset="0"/>
              </a:rPr>
              <a:t>Задание 1.</a:t>
            </a:r>
            <a:r>
              <a:rPr lang="ru-RU" sz="2800" b="1" dirty="0" smtClean="0">
                <a:solidFill>
                  <a:srgbClr val="00B0F0"/>
                </a:solidFill>
                <a:latin typeface="Comic Sans MS" pitchFamily="66" charset="0"/>
              </a:rPr>
              <a:t> </a:t>
            </a:r>
            <a:r>
              <a:rPr lang="ru-RU" sz="2800" dirty="0">
                <a:latin typeface="Comic Sans MS" pitchFamily="66" charset="0"/>
              </a:rPr>
              <a:t>С помощью стрелок соедини понятия с их определениями.</a:t>
            </a:r>
          </a:p>
          <a:p>
            <a:pPr indent="358775"/>
            <a:endParaRPr lang="ru-RU"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19"/>
                                        </p:tgtEl>
                                        <p:attrNameLst>
                                          <p:attrName>style.visibility</p:attrName>
                                        </p:attrNameLst>
                                      </p:cBhvr>
                                      <p:to>
                                        <p:strVal val="visible"/>
                                      </p:to>
                                    </p:set>
                                    <p:animEffect transition="in" filter="fade">
                                      <p:cBhvr>
                                        <p:cTn id="13" dur="1000"/>
                                        <p:tgtEl>
                                          <p:spTgt spid="2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p:cNvPicPr>
          <p:nvPr/>
        </p:nvPicPr>
        <p:blipFill>
          <a:blip r:embed="rId3" cstate="email">
            <a:extLst/>
          </a:blip>
          <a:stretch>
            <a:fillRect/>
          </a:stretch>
        </p:blipFill>
        <p:spPr>
          <a:xfrm>
            <a:off x="252000" y="764704"/>
            <a:ext cx="8640000" cy="6012000"/>
          </a:xfrm>
          <a:prstGeom prst="rect">
            <a:avLst/>
          </a:prstGeom>
          <a:solidFill>
            <a:srgbClr val="FFFFFF">
              <a:shade val="85000"/>
            </a:srgbClr>
          </a:solidFill>
          <a:ln w="9525" cap="sq">
            <a:solidFill>
              <a:schemeClr val="bg1">
                <a:lumMod val="50000"/>
              </a:schemeClr>
            </a:solidFill>
            <a:miter lim="800000"/>
          </a:ln>
          <a:effectLst/>
          <a:scene3d>
            <a:camera prst="perspectiveRelaxed" fov="900000">
              <a:rot lat="21000000" lon="0" rev="0"/>
            </a:camera>
            <a:lightRig rig="twoPt" dir="t">
              <a:rot lat="0" lon="0" rev="7200000"/>
            </a:lightRig>
          </a:scene3d>
          <a:sp3d prstMaterial="matte">
            <a:bevelT w="22860" h="12700"/>
            <a:contourClr>
              <a:srgbClr val="FFFFFF"/>
            </a:contourClr>
          </a:sp3d>
        </p:spPr>
      </p:pic>
      <p:pic>
        <p:nvPicPr>
          <p:cNvPr id="26629"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pPr fontAlgn="auto">
              <a:spcAft>
                <a:spcPts val="0"/>
              </a:spcAft>
              <a:defRPr/>
            </a:pPr>
            <a:r>
              <a:rPr lang="ru-RU" sz="3200" dirty="0" smtClean="0"/>
              <a:t>Новгородские земли</a:t>
            </a:r>
            <a:endParaRPr lang="ru-RU"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Autofit/>
          </a:bodyPr>
          <a:lstStyle/>
          <a:p>
            <a:pPr fontAlgn="auto">
              <a:spcAft>
                <a:spcPts val="0"/>
              </a:spcAft>
              <a:defRPr/>
            </a:pPr>
            <a:r>
              <a:rPr lang="ru-RU" sz="3200" dirty="0" smtClean="0"/>
              <a:t>Новгородские земли</a:t>
            </a:r>
            <a:endParaRPr lang="ru-RU" sz="3200" dirty="0"/>
          </a:p>
        </p:txBody>
      </p:sp>
      <p:graphicFrame>
        <p:nvGraphicFramePr>
          <p:cNvPr id="4" name="Таблица 3"/>
          <p:cNvGraphicFramePr>
            <a:graphicFrameLocks noGrp="1"/>
          </p:cNvGraphicFramePr>
          <p:nvPr>
            <p:extLst>
              <p:ext uri="{D42A27DB-BD31-4B8C-83A1-F6EECF244321}">
                <p14:modId xmlns:p14="http://schemas.microsoft.com/office/powerpoint/2010/main" val="1413857453"/>
              </p:ext>
            </p:extLst>
          </p:nvPr>
        </p:nvGraphicFramePr>
        <p:xfrm>
          <a:off x="611560" y="1628800"/>
          <a:ext cx="7560840" cy="4527488"/>
        </p:xfrm>
        <a:graphic>
          <a:graphicData uri="http://schemas.openxmlformats.org/drawingml/2006/table">
            <a:tbl>
              <a:tblPr firstRow="1" firstCol="1" bandRow="1">
                <a:tableStyleId>{5C22544A-7EE6-4342-B048-85BDC9FD1C3A}</a:tableStyleId>
              </a:tblPr>
              <a:tblGrid>
                <a:gridCol w="2791366"/>
                <a:gridCol w="4769474"/>
              </a:tblGrid>
              <a:tr h="1368167">
                <a:tc>
                  <a:txBody>
                    <a:bodyPr/>
                    <a:lstStyle/>
                    <a:p>
                      <a:pPr>
                        <a:lnSpc>
                          <a:spcPct val="150000"/>
                        </a:lnSpc>
                        <a:spcAft>
                          <a:spcPts val="0"/>
                        </a:spcAft>
                      </a:pPr>
                      <a:r>
                        <a:rPr lang="ru-RU" sz="1800" dirty="0">
                          <a:effectLst/>
                        </a:rPr>
                        <a:t>В каком веке возник центр Новгородской земли</a:t>
                      </a:r>
                      <a:endParaRPr lang="ru-RU" sz="1800" dirty="0">
                        <a:effectLst/>
                        <a:latin typeface="Calibri"/>
                        <a:ea typeface="Calibri"/>
                        <a:cs typeface="Times New Roman"/>
                      </a:endParaRPr>
                    </a:p>
                  </a:txBody>
                  <a:tcPr marL="68580" marR="68580" marT="0" marB="0"/>
                </a:tc>
                <a:tc>
                  <a:txBody>
                    <a:bodyPr/>
                    <a:lstStyle/>
                    <a:p>
                      <a:pPr>
                        <a:lnSpc>
                          <a:spcPct val="150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tr>
              <a:tr h="895577">
                <a:tc>
                  <a:txBody>
                    <a:bodyPr/>
                    <a:lstStyle/>
                    <a:p>
                      <a:pPr>
                        <a:lnSpc>
                          <a:spcPct val="150000"/>
                        </a:lnSpc>
                        <a:spcAft>
                          <a:spcPts val="0"/>
                        </a:spcAft>
                      </a:pPr>
                      <a:r>
                        <a:rPr lang="ru-RU" sz="1800" dirty="0">
                          <a:effectLst/>
                        </a:rPr>
                        <a:t>Где располагался Великий Новгород </a:t>
                      </a:r>
                      <a:endParaRPr lang="ru-RU" sz="1800" dirty="0">
                        <a:effectLst/>
                        <a:latin typeface="Calibri"/>
                        <a:ea typeface="Calibri"/>
                        <a:cs typeface="Times New Roman"/>
                      </a:endParaRPr>
                    </a:p>
                  </a:txBody>
                  <a:tcPr marL="68580" marR="68580" marT="0" marB="0"/>
                </a:tc>
                <a:tc>
                  <a:txBody>
                    <a:bodyPr/>
                    <a:lstStyle/>
                    <a:p>
                      <a:pPr>
                        <a:lnSpc>
                          <a:spcPct val="150000"/>
                        </a:lnSpc>
                        <a:spcAft>
                          <a:spcPts val="0"/>
                        </a:spcAft>
                      </a:pPr>
                      <a:r>
                        <a:rPr lang="ru-RU" sz="1400">
                          <a:effectLst/>
                        </a:rPr>
                        <a:t> </a:t>
                      </a:r>
                      <a:endParaRPr lang="ru-RU" sz="1100">
                        <a:effectLst/>
                        <a:latin typeface="Calibri"/>
                        <a:ea typeface="Calibri"/>
                        <a:cs typeface="Times New Roman"/>
                      </a:endParaRPr>
                    </a:p>
                  </a:txBody>
                  <a:tcPr marL="68580" marR="68580" marT="0" marB="0"/>
                </a:tc>
              </a:tr>
              <a:tr h="1368167">
                <a:tc>
                  <a:txBody>
                    <a:bodyPr/>
                    <a:lstStyle/>
                    <a:p>
                      <a:pPr>
                        <a:lnSpc>
                          <a:spcPct val="150000"/>
                        </a:lnSpc>
                        <a:spcAft>
                          <a:spcPts val="0"/>
                        </a:spcAft>
                      </a:pPr>
                      <a:r>
                        <a:rPr lang="ru-RU" sz="1800" dirty="0">
                          <a:effectLst/>
                        </a:rPr>
                        <a:t>Чем занималось население новгородских земель</a:t>
                      </a:r>
                      <a:endParaRPr lang="ru-RU" sz="1800" dirty="0">
                        <a:effectLst/>
                        <a:latin typeface="Calibri"/>
                        <a:ea typeface="Calibri"/>
                        <a:cs typeface="Times New Roman"/>
                      </a:endParaRPr>
                    </a:p>
                  </a:txBody>
                  <a:tcPr marL="68580" marR="68580" marT="0" marB="0"/>
                </a:tc>
                <a:tc>
                  <a:txBody>
                    <a:bodyPr/>
                    <a:lstStyle/>
                    <a:p>
                      <a:pPr>
                        <a:lnSpc>
                          <a:spcPct val="150000"/>
                        </a:lnSpc>
                        <a:spcAft>
                          <a:spcPts val="0"/>
                        </a:spcAft>
                      </a:pPr>
                      <a:r>
                        <a:rPr lang="ru-RU" sz="1400">
                          <a:effectLst/>
                        </a:rPr>
                        <a:t> </a:t>
                      </a:r>
                      <a:endParaRPr lang="ru-RU" sz="1100">
                        <a:effectLst/>
                        <a:latin typeface="Calibri"/>
                        <a:ea typeface="Calibri"/>
                        <a:cs typeface="Times New Roman"/>
                      </a:endParaRPr>
                    </a:p>
                  </a:txBody>
                  <a:tcPr marL="68580" marR="68580" marT="0" marB="0"/>
                </a:tc>
              </a:tr>
              <a:tr h="895577">
                <a:tc>
                  <a:txBody>
                    <a:bodyPr/>
                    <a:lstStyle/>
                    <a:p>
                      <a:pPr>
                        <a:lnSpc>
                          <a:spcPct val="150000"/>
                        </a:lnSpc>
                        <a:spcAft>
                          <a:spcPts val="0"/>
                        </a:spcAft>
                      </a:pPr>
                      <a:r>
                        <a:rPr lang="ru-RU" sz="1800" dirty="0">
                          <a:effectLst/>
                        </a:rPr>
                        <a:t>С кем велась торговля новгородцев</a:t>
                      </a:r>
                      <a:endParaRPr lang="ru-RU" sz="1800" dirty="0">
                        <a:effectLst/>
                        <a:latin typeface="Calibri"/>
                        <a:ea typeface="Calibri"/>
                        <a:cs typeface="Times New Roman"/>
                      </a:endParaRPr>
                    </a:p>
                  </a:txBody>
                  <a:tcPr marL="68580" marR="68580" marT="0" marB="0"/>
                </a:tc>
                <a:tc>
                  <a:txBody>
                    <a:bodyPr/>
                    <a:lstStyle/>
                    <a:p>
                      <a:pPr>
                        <a:lnSpc>
                          <a:spcPct val="150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5" name="Прямоугольник 4"/>
          <p:cNvSpPr/>
          <p:nvPr/>
        </p:nvSpPr>
        <p:spPr>
          <a:xfrm>
            <a:off x="1023960" y="962581"/>
            <a:ext cx="2172390" cy="523220"/>
          </a:xfrm>
          <a:prstGeom prst="rect">
            <a:avLst/>
          </a:prstGeom>
        </p:spPr>
        <p:txBody>
          <a:bodyPr wrap="none">
            <a:spAutoFit/>
          </a:bodyPr>
          <a:lstStyle/>
          <a:p>
            <a:r>
              <a:rPr lang="ru-RU" sz="2800" b="1" dirty="0">
                <a:solidFill>
                  <a:srgbClr val="0070C0"/>
                </a:solidFill>
                <a:latin typeface="Comic Sans MS" pitchFamily="66" charset="0"/>
              </a:rPr>
              <a:t>Задание </a:t>
            </a:r>
            <a:r>
              <a:rPr lang="ru-RU" sz="2800" b="1" dirty="0" smtClean="0">
                <a:solidFill>
                  <a:srgbClr val="0070C0"/>
                </a:solidFill>
                <a:latin typeface="Comic Sans MS" pitchFamily="66" charset="0"/>
              </a:rPr>
              <a:t>3.</a:t>
            </a:r>
            <a:endParaRPr lang="ru-RU" sz="2800" dirty="0"/>
          </a:p>
        </p:txBody>
      </p:sp>
    </p:spTree>
    <p:extLst>
      <p:ext uri="{BB962C8B-B14F-4D97-AF65-F5344CB8AC3E}">
        <p14:creationId xmlns:p14="http://schemas.microsoft.com/office/powerpoint/2010/main" val="356277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29845</TotalTime>
  <Words>479</Words>
  <Application>Microsoft Office PowerPoint</Application>
  <PresentationFormat>Экран (4:3)</PresentationFormat>
  <Paragraphs>97</Paragraphs>
  <Slides>12</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Тема1</vt:lpstr>
      <vt:lpstr>Феодально-политическая раздробленность на Руси. Великий Новгород.</vt:lpstr>
      <vt:lpstr>ОПРЕДЕЛЯЕМ ПРОБЛЕМУ</vt:lpstr>
      <vt:lpstr>ВСПОМИНАЕМ ТО, ЧТО ЗНАЕМ</vt:lpstr>
      <vt:lpstr>ВЕЛИКИЙ НОВГОРОД</vt:lpstr>
      <vt:lpstr>ОПРЕДЕЛЯЕМ ПРОБЛЕМУ</vt:lpstr>
      <vt:lpstr>ОТКРЫВАЕМ НОВЫЕ ЗНАНИЯ</vt:lpstr>
      <vt:lpstr>ВСПОМИНАЕМ ТО, ЧТО ЗНАЕМ</vt:lpstr>
      <vt:lpstr>Новгородские земли</vt:lpstr>
      <vt:lpstr>Новгородские земли</vt:lpstr>
      <vt:lpstr> Политические особенности Новгородской земли</vt:lpstr>
      <vt:lpstr>Рефлексия </vt:lpstr>
      <vt:lpstr>Домашнее задание: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ГОСПОДИН ВЕЛИКИЙ НОВГОРОД</dc:title>
  <dc:creator>Telli</dc:creator>
  <cp:lastModifiedBy>user</cp:lastModifiedBy>
  <cp:revision>1215</cp:revision>
  <dcterms:created xsi:type="dcterms:W3CDTF">2012-04-06T18:00:09Z</dcterms:created>
  <dcterms:modified xsi:type="dcterms:W3CDTF">2015-03-19T12:14:07Z</dcterms:modified>
</cp:coreProperties>
</file>