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5" r:id="rId6"/>
    <p:sldId id="260" r:id="rId7"/>
    <p:sldId id="259" r:id="rId8"/>
    <p:sldId id="261" r:id="rId9"/>
    <p:sldId id="262" r:id="rId10"/>
    <p:sldId id="263" r:id="rId11"/>
    <p:sldId id="272" r:id="rId12"/>
    <p:sldId id="274" r:id="rId13"/>
    <p:sldId id="265" r:id="rId14"/>
    <p:sldId id="266" r:id="rId15"/>
    <p:sldId id="273" r:id="rId16"/>
    <p:sldId id="267" r:id="rId17"/>
    <p:sldId id="268" r:id="rId18"/>
    <p:sldId id="264" r:id="rId19"/>
    <p:sldId id="269" r:id="rId20"/>
    <p:sldId id="279" r:id="rId21"/>
    <p:sldId id="270" r:id="rId22"/>
    <p:sldId id="277" r:id="rId23"/>
    <p:sldId id="276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599" autoAdjust="0"/>
  </p:normalViewPr>
  <p:slideViewPr>
    <p:cSldViewPr>
      <p:cViewPr varScale="1">
        <p:scale>
          <a:sx n="81" d="100"/>
          <a:sy n="81" d="100"/>
        </p:scale>
        <p:origin x="-2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ru-RU" sz="2600" dirty="0" smtClean="0"/>
              <a:t>Муниципальное  общеобразовательное учреждение</a:t>
            </a:r>
            <a:br>
              <a:rPr lang="ru-RU" sz="2600" dirty="0" smtClean="0"/>
            </a:br>
            <a:r>
              <a:rPr lang="ru-RU" sz="2600" dirty="0" smtClean="0"/>
              <a:t> «Изминская средняя общеобразовательная школа </a:t>
            </a:r>
            <a:br>
              <a:rPr lang="ru-RU" sz="2600" dirty="0" smtClean="0"/>
            </a:br>
            <a:r>
              <a:rPr lang="ru-RU" sz="2600" dirty="0" smtClean="0"/>
              <a:t>Сабинского  муниципального района </a:t>
            </a:r>
            <a:br>
              <a:rPr lang="ru-RU" sz="2600" dirty="0" smtClean="0"/>
            </a:br>
            <a:r>
              <a:rPr lang="ru-RU" sz="2600" dirty="0" smtClean="0"/>
              <a:t>Республики Татарстан»</a:t>
            </a:r>
            <a:endParaRPr lang="ru-RU" sz="2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776864" cy="3744416"/>
          </a:xfrm>
        </p:spPr>
        <p:txBody>
          <a:bodyPr>
            <a:normAutofit/>
          </a:bodyPr>
          <a:lstStyle/>
          <a:p>
            <a:endParaRPr lang="ru-RU" sz="4800" b="1" i="1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800" b="1" i="1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  <a:t>Углеводороды»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Автор: учитель химии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Арстамбекова Гульфия </a:t>
            </a:r>
            <a:r>
              <a:rPr lang="tt-RU" sz="2400" dirty="0" smtClean="0">
                <a:solidFill>
                  <a:schemeClr val="tx1"/>
                </a:solidFill>
              </a:rPr>
              <a:t>Зуфаровна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 descr="C:\Documents and Settings\Администратор\Рабочий стол\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861048"/>
            <a:ext cx="2670279" cy="248029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  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Изомеры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Изомерия – это явление, заключающееся в существовании нескольких веществ, имеющих один и тот же состав и одну и ту же молекулярную массу, но различающихся строение молекул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Химические свойства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C:\Documents and Settings\Администратор\Рабочий стол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38635"/>
            <a:ext cx="7625820" cy="571936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i="1" dirty="0" smtClean="0">
                <a:solidFill>
                  <a:schemeClr val="accent2">
                    <a:lumMod val="75000"/>
                  </a:schemeClr>
                </a:solidFill>
              </a:rPr>
              <a:t>Найди ошибку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C</a:t>
            </a:r>
            <a:r>
              <a:rPr lang="tt-RU" baseline="-25000" dirty="0" smtClean="0"/>
              <a:t>3</a:t>
            </a:r>
            <a:r>
              <a:rPr lang="tt-RU" dirty="0" smtClean="0"/>
              <a:t>H</a:t>
            </a:r>
            <a:r>
              <a:rPr lang="tt-RU" baseline="-25000" dirty="0" smtClean="0"/>
              <a:t>8</a:t>
            </a:r>
            <a:r>
              <a:rPr lang="tt-RU" dirty="0" smtClean="0"/>
              <a:t> + O</a:t>
            </a:r>
            <a:r>
              <a:rPr lang="tt-RU" baseline="-25000" dirty="0" smtClean="0"/>
              <a:t>2</a:t>
            </a:r>
            <a:r>
              <a:rPr lang="tt-RU" dirty="0" smtClean="0"/>
              <a:t> → 3CO</a:t>
            </a:r>
            <a:r>
              <a:rPr lang="tt-RU" baseline="-25000" dirty="0" smtClean="0"/>
              <a:t>2  </a:t>
            </a:r>
            <a:r>
              <a:rPr lang="tt-RU" dirty="0" smtClean="0"/>
              <a:t>+ 4H</a:t>
            </a:r>
            <a:r>
              <a:rPr lang="tt-RU" baseline="-25000" dirty="0" smtClean="0"/>
              <a:t>2</a:t>
            </a:r>
            <a:r>
              <a:rPr lang="tt-RU" dirty="0" smtClean="0"/>
              <a:t>O</a:t>
            </a:r>
            <a:endParaRPr lang="ru-RU" dirty="0" smtClean="0"/>
          </a:p>
          <a:p>
            <a:r>
              <a:rPr lang="tt-RU" dirty="0" smtClean="0"/>
              <a:t>C</a:t>
            </a:r>
            <a:r>
              <a:rPr lang="tt-RU" baseline="-25000" dirty="0" smtClean="0"/>
              <a:t>2</a:t>
            </a:r>
            <a:r>
              <a:rPr lang="tt-RU" dirty="0" smtClean="0"/>
              <a:t>H</a:t>
            </a:r>
            <a:r>
              <a:rPr lang="tt-RU" baseline="-25000" dirty="0" smtClean="0"/>
              <a:t>4</a:t>
            </a:r>
            <a:r>
              <a:rPr lang="tt-RU" dirty="0" smtClean="0"/>
              <a:t> + Cl</a:t>
            </a:r>
            <a:r>
              <a:rPr lang="tt-RU" baseline="-25000" dirty="0" smtClean="0"/>
              <a:t>2</a:t>
            </a:r>
            <a:r>
              <a:rPr lang="tt-RU" dirty="0" smtClean="0"/>
              <a:t> → C</a:t>
            </a:r>
            <a:r>
              <a:rPr lang="tt-RU" baseline="-25000" dirty="0" smtClean="0"/>
              <a:t>2</a:t>
            </a:r>
            <a:r>
              <a:rPr lang="tt-RU" dirty="0" smtClean="0"/>
              <a:t>H</a:t>
            </a:r>
            <a:r>
              <a:rPr lang="tt-RU" baseline="-25000" dirty="0" smtClean="0"/>
              <a:t>4</a:t>
            </a:r>
            <a:r>
              <a:rPr lang="tt-RU" dirty="0" smtClean="0"/>
              <a:t>Cl</a:t>
            </a:r>
            <a:endParaRPr lang="ru-RU" dirty="0" smtClean="0"/>
          </a:p>
          <a:p>
            <a:r>
              <a:rPr lang="tt-RU" dirty="0" smtClean="0"/>
              <a:t>C</a:t>
            </a:r>
            <a:r>
              <a:rPr lang="tt-RU" baseline="-25000" dirty="0" smtClean="0"/>
              <a:t>2</a:t>
            </a:r>
            <a:r>
              <a:rPr lang="tt-RU" dirty="0" smtClean="0"/>
              <a:t>H</a:t>
            </a:r>
            <a:r>
              <a:rPr lang="tt-RU" baseline="-25000" dirty="0" smtClean="0"/>
              <a:t>2</a:t>
            </a:r>
            <a:r>
              <a:rPr lang="tt-RU" dirty="0" smtClean="0"/>
              <a:t> + HCl → C</a:t>
            </a:r>
            <a:r>
              <a:rPr lang="tt-RU" baseline="-25000" dirty="0" smtClean="0"/>
              <a:t>2</a:t>
            </a:r>
            <a:r>
              <a:rPr lang="tt-RU" dirty="0" smtClean="0"/>
              <a:t>H</a:t>
            </a:r>
            <a:r>
              <a:rPr lang="tt-RU" baseline="-25000" dirty="0" smtClean="0"/>
              <a:t>4</a:t>
            </a:r>
            <a:r>
              <a:rPr lang="tt-RU" dirty="0" smtClean="0"/>
              <a:t>Cl</a:t>
            </a:r>
            <a:r>
              <a:rPr lang="tt-RU" baseline="-25000" dirty="0" smtClean="0"/>
              <a:t>2</a:t>
            </a:r>
            <a:endParaRPr lang="ru-RU" dirty="0" smtClean="0"/>
          </a:p>
          <a:p>
            <a:r>
              <a:rPr lang="tt-RU" dirty="0" smtClean="0"/>
              <a:t>H</a:t>
            </a:r>
            <a:r>
              <a:rPr lang="tt-RU" baseline="-25000" dirty="0" smtClean="0"/>
              <a:t>2</a:t>
            </a:r>
            <a:r>
              <a:rPr lang="tt-RU" dirty="0" smtClean="0"/>
              <a:t>C = CH  – CH</a:t>
            </a:r>
            <a:r>
              <a:rPr lang="tt-RU" baseline="-25000" dirty="0" smtClean="0"/>
              <a:t>3 </a:t>
            </a:r>
            <a:r>
              <a:rPr lang="tt-RU" dirty="0" smtClean="0"/>
              <a:t> + HBr →H</a:t>
            </a:r>
            <a:r>
              <a:rPr lang="tt-RU" baseline="-25000" dirty="0" smtClean="0"/>
              <a:t>2</a:t>
            </a:r>
            <a:r>
              <a:rPr lang="tt-RU" dirty="0" smtClean="0"/>
              <a:t>C  – CH  – CH</a:t>
            </a:r>
            <a:r>
              <a:rPr lang="tt-RU" baseline="-25000" dirty="0" smtClean="0"/>
              <a:t>3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                                                    │      │</a:t>
            </a:r>
            <a:r>
              <a:rPr lang="tt-RU" baseline="-25000" dirty="0" smtClean="0"/>
              <a:t>                                                               </a:t>
            </a:r>
            <a:endParaRPr lang="ru-RU" dirty="0" smtClean="0"/>
          </a:p>
          <a:p>
            <a:pPr>
              <a:buNone/>
            </a:pPr>
            <a:r>
              <a:rPr lang="tt-RU" baseline="-25000" dirty="0" smtClean="0"/>
              <a:t>                                                                             </a:t>
            </a:r>
            <a:r>
              <a:rPr lang="en-US" dirty="0" smtClean="0"/>
              <a:t>Br</a:t>
            </a:r>
            <a:r>
              <a:rPr lang="ru-RU" dirty="0" smtClean="0"/>
              <a:t>     </a:t>
            </a:r>
            <a:r>
              <a:rPr lang="en-US" dirty="0" smtClean="0"/>
              <a:t>H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Умеешь считать?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/>
              <a:t>Сколько веществ выражено следующими формулами:</a:t>
            </a:r>
            <a:br>
              <a:rPr lang="ru-RU" sz="3600" dirty="0" smtClean="0"/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56992"/>
            <a:ext cx="8435280" cy="2808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sz="2300" dirty="0" smtClean="0"/>
              <a:t>Н    </a:t>
            </a:r>
            <a:r>
              <a:rPr lang="ru-RU" sz="2300" dirty="0" smtClean="0"/>
              <a:t>     </a:t>
            </a:r>
            <a:r>
              <a:rPr lang="tt-RU" sz="2300" dirty="0" smtClean="0"/>
              <a:t>Н </a:t>
            </a:r>
            <a:r>
              <a:rPr lang="ru-RU" sz="2300" dirty="0" smtClean="0"/>
              <a:t>         </a:t>
            </a:r>
            <a:r>
              <a:rPr lang="tt-RU" sz="2300" dirty="0" smtClean="0"/>
              <a:t>  Н    </a:t>
            </a:r>
            <a:r>
              <a:rPr lang="ru-RU" sz="2300" dirty="0" smtClean="0"/>
              <a:t>    </a:t>
            </a:r>
            <a:r>
              <a:rPr lang="en-US" sz="2300" dirty="0" smtClean="0"/>
              <a:t>Br</a:t>
            </a:r>
            <a:r>
              <a:rPr lang="ru-RU" sz="2300" dirty="0" smtClean="0"/>
              <a:t>           </a:t>
            </a:r>
            <a:r>
              <a:rPr lang="en-US" sz="2300" dirty="0" smtClean="0"/>
              <a:t>Br</a:t>
            </a:r>
            <a:r>
              <a:rPr lang="ru-RU" sz="2300" dirty="0" smtClean="0"/>
              <a:t>       </a:t>
            </a:r>
            <a:r>
              <a:rPr lang="en-US" sz="2300" dirty="0" smtClean="0"/>
              <a:t>H</a:t>
            </a:r>
            <a:r>
              <a:rPr lang="ru-RU" sz="2300" dirty="0" smtClean="0"/>
              <a:t>            </a:t>
            </a:r>
            <a:r>
              <a:rPr lang="en-US" sz="2300" dirty="0" smtClean="0"/>
              <a:t>Br</a:t>
            </a:r>
            <a:r>
              <a:rPr lang="ru-RU" sz="2300" dirty="0" smtClean="0"/>
              <a:t>        </a:t>
            </a:r>
            <a:r>
              <a:rPr lang="en-US" sz="2300" dirty="0" smtClean="0"/>
              <a:t>H</a:t>
            </a:r>
            <a:r>
              <a:rPr lang="ru-RU" sz="2300" dirty="0" smtClean="0"/>
              <a:t>          </a:t>
            </a:r>
            <a:r>
              <a:rPr lang="en-US" sz="2300" dirty="0" smtClean="0"/>
              <a:t>Br</a:t>
            </a:r>
            <a:r>
              <a:rPr lang="ru-RU" sz="2300" dirty="0" smtClean="0"/>
              <a:t>        </a:t>
            </a:r>
            <a:r>
              <a:rPr lang="en-US" sz="2300" dirty="0" smtClean="0"/>
              <a:t>Br</a:t>
            </a:r>
            <a:endParaRPr lang="ru-RU" sz="2300" dirty="0" smtClean="0"/>
          </a:p>
          <a:p>
            <a:pPr>
              <a:buNone/>
            </a:pPr>
            <a:r>
              <a:rPr lang="tt-RU" sz="2300" dirty="0" smtClean="0"/>
              <a:t>  \      /                  \     /                 \     /                 \     /                 \     /</a:t>
            </a:r>
            <a:r>
              <a:rPr lang="ru-RU" sz="2300" dirty="0" smtClean="0"/>
              <a:t>   </a:t>
            </a:r>
          </a:p>
          <a:p>
            <a:pPr>
              <a:buNone/>
            </a:pPr>
            <a:r>
              <a:rPr lang="ru-RU" sz="2300" dirty="0" smtClean="0"/>
              <a:t>    </a:t>
            </a:r>
            <a:r>
              <a:rPr lang="tt-RU" sz="2300" dirty="0" smtClean="0"/>
              <a:t>C=C                    C=C                  C=C                   C=C                  C=C</a:t>
            </a:r>
            <a:r>
              <a:rPr lang="ru-RU" sz="2300" dirty="0" smtClean="0"/>
              <a:t>        </a:t>
            </a:r>
            <a:r>
              <a:rPr lang="tt-RU" sz="2300" dirty="0" smtClean="0"/>
              <a:t> </a:t>
            </a:r>
          </a:p>
          <a:p>
            <a:pPr>
              <a:buNone/>
            </a:pPr>
            <a:r>
              <a:rPr lang="tt-RU" sz="2300" dirty="0" smtClean="0"/>
              <a:t>  /      \                  /      \                /     \                 /      \                /      \</a:t>
            </a:r>
            <a:endParaRPr lang="ru-RU" sz="2300" dirty="0" smtClean="0"/>
          </a:p>
          <a:p>
            <a:pPr>
              <a:buNone/>
            </a:pPr>
            <a:r>
              <a:rPr lang="en-US" sz="2300" dirty="0" smtClean="0"/>
              <a:t>Br</a:t>
            </a:r>
            <a:r>
              <a:rPr lang="ru-RU" sz="2300" dirty="0" smtClean="0"/>
              <a:t>     </a:t>
            </a:r>
            <a:r>
              <a:rPr lang="en-US" sz="2300" dirty="0" smtClean="0"/>
              <a:t>Br</a:t>
            </a:r>
            <a:r>
              <a:rPr lang="ru-RU" sz="2300" dirty="0" smtClean="0"/>
              <a:t>               </a:t>
            </a:r>
            <a:r>
              <a:rPr lang="en-US" sz="2300" dirty="0" smtClean="0"/>
              <a:t>Br</a:t>
            </a:r>
            <a:r>
              <a:rPr lang="ru-RU" sz="2300" dirty="0" smtClean="0"/>
              <a:t>       </a:t>
            </a:r>
            <a:r>
              <a:rPr lang="en-US" sz="2300" dirty="0" smtClean="0"/>
              <a:t>H</a:t>
            </a:r>
            <a:r>
              <a:rPr lang="ru-RU" sz="2300" dirty="0" smtClean="0"/>
              <a:t>           </a:t>
            </a:r>
            <a:r>
              <a:rPr lang="en-US" sz="2300" dirty="0" smtClean="0"/>
              <a:t>Br</a:t>
            </a:r>
            <a:r>
              <a:rPr lang="ru-RU" sz="2300" dirty="0" smtClean="0"/>
              <a:t>       </a:t>
            </a:r>
            <a:r>
              <a:rPr lang="en-US" sz="2300" dirty="0" smtClean="0"/>
              <a:t>H </a:t>
            </a:r>
            <a:r>
              <a:rPr lang="ru-RU" sz="2300" dirty="0" smtClean="0"/>
              <a:t>            </a:t>
            </a:r>
            <a:r>
              <a:rPr lang="tt-RU" sz="2300" dirty="0" smtClean="0"/>
              <a:t>Н    </a:t>
            </a:r>
            <a:r>
              <a:rPr lang="ru-RU" sz="2300" dirty="0" smtClean="0"/>
              <a:t>    </a:t>
            </a:r>
            <a:r>
              <a:rPr lang="en-US" sz="2300" dirty="0" smtClean="0"/>
              <a:t>Br</a:t>
            </a:r>
            <a:r>
              <a:rPr lang="ru-RU" sz="2300" dirty="0" smtClean="0"/>
              <a:t>          </a:t>
            </a:r>
            <a:r>
              <a:rPr lang="tt-RU" sz="2300" dirty="0" smtClean="0"/>
              <a:t>Н    </a:t>
            </a:r>
            <a:r>
              <a:rPr lang="ru-RU" sz="2300" dirty="0" smtClean="0"/>
              <a:t>     </a:t>
            </a:r>
            <a:r>
              <a:rPr lang="tt-RU" sz="2300" dirty="0" smtClean="0"/>
              <a:t>Н</a:t>
            </a:r>
            <a:endParaRPr lang="ru-RU" sz="23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Найди и примени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Администратор\Рабочий стол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4968552" cy="554821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Назови вещество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t-RU" dirty="0" smtClean="0"/>
              <a:t>                                                    C</a:t>
            </a:r>
            <a:r>
              <a:rPr lang="tt-RU" baseline="-25000" dirty="0" smtClean="0"/>
              <a:t>2</a:t>
            </a:r>
            <a:r>
              <a:rPr lang="tt-RU" dirty="0" smtClean="0"/>
              <a:t>H</a:t>
            </a:r>
            <a:r>
              <a:rPr lang="tt-RU" baseline="-25000" dirty="0" smtClean="0"/>
              <a:t>5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                                                    │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а) CH</a:t>
            </a:r>
            <a:r>
              <a:rPr lang="tt-RU" baseline="-25000" dirty="0" smtClean="0"/>
              <a:t>3</a:t>
            </a:r>
            <a:r>
              <a:rPr lang="tt-RU" dirty="0" smtClean="0"/>
              <a:t> – CH = C </a:t>
            </a:r>
            <a:r>
              <a:rPr lang="en-US" dirty="0" smtClean="0"/>
              <a:t>–</a:t>
            </a:r>
            <a:r>
              <a:rPr lang="tt-RU" dirty="0" smtClean="0"/>
              <a:t> CH</a:t>
            </a:r>
            <a:r>
              <a:rPr lang="tt-RU" baseline="-25000" dirty="0" smtClean="0"/>
              <a:t>2</a:t>
            </a:r>
            <a:r>
              <a:rPr lang="tt-RU" dirty="0" smtClean="0"/>
              <a:t> </a:t>
            </a:r>
            <a:r>
              <a:rPr lang="en-US" dirty="0" smtClean="0"/>
              <a:t>–</a:t>
            </a:r>
            <a:r>
              <a:rPr lang="tt-RU" dirty="0" smtClean="0"/>
              <a:t> CH </a:t>
            </a:r>
            <a:r>
              <a:rPr lang="en-US" dirty="0" smtClean="0"/>
              <a:t>–</a:t>
            </a:r>
            <a:r>
              <a:rPr lang="tt-RU" dirty="0" smtClean="0"/>
              <a:t> CH </a:t>
            </a:r>
            <a:r>
              <a:rPr lang="en-US" dirty="0" smtClean="0"/>
              <a:t>–</a:t>
            </a:r>
            <a:r>
              <a:rPr lang="tt-RU" dirty="0" smtClean="0"/>
              <a:t> CH</a:t>
            </a:r>
            <a:r>
              <a:rPr lang="tt-RU" baseline="-25000" dirty="0" smtClean="0"/>
              <a:t>3   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                        │</a:t>
            </a:r>
            <a:r>
              <a:rPr lang="ru-RU" dirty="0" smtClean="0"/>
              <a:t>                </a:t>
            </a:r>
            <a:r>
              <a:rPr lang="tt-RU" dirty="0" smtClean="0"/>
              <a:t>│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</a:t>
            </a:r>
            <a:r>
              <a:rPr lang="en-US" dirty="0" smtClean="0"/>
              <a:t>CH</a:t>
            </a:r>
            <a:r>
              <a:rPr lang="ru-RU" baseline="-25000" dirty="0" smtClean="0"/>
              <a:t>3</a:t>
            </a:r>
            <a:r>
              <a:rPr lang="ru-RU" dirty="0" smtClean="0"/>
              <a:t>            </a:t>
            </a:r>
            <a:r>
              <a:rPr lang="en-US" dirty="0" smtClean="0"/>
              <a:t>CH</a:t>
            </a:r>
            <a:r>
              <a:rPr lang="ru-RU" baseline="-25000" dirty="0" smtClean="0"/>
              <a:t>3</a:t>
            </a:r>
            <a:r>
              <a:rPr lang="ru-RU" dirty="0" smtClean="0"/>
              <a:t>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20688"/>
            <a:ext cx="6249888" cy="5649491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</a:t>
            </a:r>
            <a:r>
              <a:rPr lang="en-US" dirty="0" smtClean="0"/>
              <a:t>CH</a:t>
            </a:r>
            <a:r>
              <a:rPr lang="ru-RU" baseline="-25000" dirty="0" smtClean="0"/>
              <a:t>3</a:t>
            </a:r>
            <a:r>
              <a:rPr lang="ru-RU" dirty="0" smtClean="0"/>
              <a:t>           </a:t>
            </a:r>
            <a:r>
              <a:rPr lang="en-US" dirty="0" smtClean="0"/>
              <a:t>CH</a:t>
            </a:r>
            <a:r>
              <a:rPr lang="ru-RU" baseline="-25000" dirty="0" smtClean="0"/>
              <a:t>3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</a:t>
            </a:r>
            <a:r>
              <a:rPr lang="tt-RU" dirty="0" smtClean="0"/>
              <a:t>│</a:t>
            </a:r>
            <a:r>
              <a:rPr lang="ru-RU" dirty="0" smtClean="0"/>
              <a:t>               </a:t>
            </a:r>
            <a:r>
              <a:rPr lang="tt-RU" dirty="0" smtClean="0"/>
              <a:t>│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</a:t>
            </a:r>
            <a:r>
              <a:rPr lang="en-US" dirty="0" smtClean="0"/>
              <a:t>) CH</a:t>
            </a:r>
            <a:r>
              <a:rPr lang="en-US" baseline="-25000" dirty="0" smtClean="0"/>
              <a:t>3</a:t>
            </a:r>
            <a:r>
              <a:rPr lang="en-US" dirty="0" smtClean="0"/>
              <a:t> – CH</a:t>
            </a:r>
            <a:r>
              <a:rPr lang="en-US" baseline="-25000" dirty="0" smtClean="0"/>
              <a:t>2</a:t>
            </a:r>
            <a:r>
              <a:rPr lang="en-US" dirty="0" smtClean="0"/>
              <a:t> – C – CH</a:t>
            </a:r>
            <a:r>
              <a:rPr lang="en-US" baseline="-25000" dirty="0" smtClean="0"/>
              <a:t>2</a:t>
            </a:r>
            <a:r>
              <a:rPr lang="en-US" dirty="0" smtClean="0"/>
              <a:t> – CH – CH</a:t>
            </a:r>
            <a:r>
              <a:rPr lang="en-US" baseline="-25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                    </a:t>
            </a:r>
            <a:r>
              <a:rPr lang="ru-RU" dirty="0" smtClean="0"/>
              <a:t> </a:t>
            </a:r>
            <a:r>
              <a:rPr lang="en-US" dirty="0" smtClean="0"/>
              <a:t>     </a:t>
            </a:r>
            <a:r>
              <a:rPr lang="tt-RU" dirty="0" smtClean="0"/>
              <a:t>│</a:t>
            </a:r>
            <a:r>
              <a:rPr lang="ru-RU" dirty="0" smtClean="0"/>
              <a:t>                         </a:t>
            </a:r>
            <a:r>
              <a:rPr lang="tt-RU" dirty="0" smtClean="0"/>
              <a:t>│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</a:t>
            </a:r>
            <a:r>
              <a:rPr lang="en-US" dirty="0" smtClean="0"/>
              <a:t>CH</a:t>
            </a:r>
            <a:r>
              <a:rPr lang="ru-RU" baseline="-25000" dirty="0" smtClean="0"/>
              <a:t>3</a:t>
            </a:r>
            <a:r>
              <a:rPr lang="ru-RU" dirty="0" smtClean="0"/>
              <a:t>                     </a:t>
            </a:r>
            <a:r>
              <a:rPr lang="en-US" dirty="0" smtClean="0"/>
              <a:t>CH</a:t>
            </a:r>
            <a:r>
              <a:rPr lang="ru-RU" baseline="-25000" dirty="0" smtClean="0"/>
              <a:t>3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62074"/>
          </a:xfrm>
        </p:spPr>
        <p:txBody>
          <a:bodyPr>
            <a:noAutofit/>
          </a:bodyPr>
          <a:lstStyle/>
          <a:p>
            <a:r>
              <a:rPr lang="tt-RU" b="1" i="1" dirty="0" smtClean="0">
                <a:solidFill>
                  <a:schemeClr val="accent2">
                    <a:lumMod val="75000"/>
                  </a:schemeClr>
                </a:solidFill>
              </a:rPr>
              <a:t>Тест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dirty="0" smtClean="0"/>
              <a:t>Общая формула алкенов:</a:t>
            </a:r>
          </a:p>
          <a:p>
            <a:pPr>
              <a:buNone/>
            </a:pPr>
            <a:r>
              <a:rPr lang="tt-RU" dirty="0" smtClean="0"/>
              <a:t>     </a:t>
            </a:r>
            <a:r>
              <a:rPr lang="tt-RU" dirty="0" smtClean="0">
                <a:hlinkClick r:id="rId2" action="ppaction://hlinksldjump"/>
              </a:rPr>
              <a:t>А)</a:t>
            </a:r>
            <a:r>
              <a:rPr lang="tt-RU" dirty="0" smtClean="0"/>
              <a:t> C</a:t>
            </a:r>
            <a:r>
              <a:rPr lang="tt-RU" baseline="-25000" dirty="0" smtClean="0"/>
              <a:t>n</a:t>
            </a:r>
            <a:r>
              <a:rPr lang="tt-RU" dirty="0" smtClean="0"/>
              <a:t>H</a:t>
            </a:r>
            <a:r>
              <a:rPr lang="tt-RU" baseline="-25000" dirty="0" smtClean="0"/>
              <a:t>2n+2                  </a:t>
            </a:r>
            <a:r>
              <a:rPr lang="tt-RU" dirty="0" smtClean="0"/>
              <a:t>       </a:t>
            </a:r>
            <a:r>
              <a:rPr lang="tt-RU" dirty="0" smtClean="0">
                <a:hlinkClick r:id="rId3" action="ppaction://hlinksldjump"/>
              </a:rPr>
              <a:t>Б) </a:t>
            </a:r>
            <a:r>
              <a:rPr lang="tt-RU" dirty="0" smtClean="0"/>
              <a:t>C</a:t>
            </a:r>
            <a:r>
              <a:rPr lang="tt-RU" baseline="-25000" dirty="0" smtClean="0"/>
              <a:t>n</a:t>
            </a:r>
            <a:r>
              <a:rPr lang="tt-RU" dirty="0" smtClean="0"/>
              <a:t>H</a:t>
            </a:r>
            <a:r>
              <a:rPr lang="tt-RU" baseline="-25000" dirty="0" smtClean="0"/>
              <a:t>2n                        </a:t>
            </a:r>
            <a:r>
              <a:rPr lang="tt-RU" dirty="0" smtClean="0"/>
              <a:t>  </a:t>
            </a:r>
            <a:r>
              <a:rPr lang="tt-RU" dirty="0" smtClean="0">
                <a:hlinkClick r:id="rId2" action="ppaction://hlinksldjump"/>
              </a:rPr>
              <a:t>В)</a:t>
            </a:r>
            <a:r>
              <a:rPr lang="tt-RU" dirty="0" smtClean="0"/>
              <a:t> C</a:t>
            </a:r>
            <a:r>
              <a:rPr lang="tt-RU" baseline="-25000" dirty="0" smtClean="0"/>
              <a:t>n</a:t>
            </a:r>
            <a:r>
              <a:rPr lang="tt-RU" dirty="0" smtClean="0"/>
              <a:t>H</a:t>
            </a:r>
            <a:r>
              <a:rPr lang="tt-RU" baseline="-25000" dirty="0" smtClean="0"/>
              <a:t>2n -2</a:t>
            </a:r>
            <a:endParaRPr lang="ru-RU" dirty="0" smtClean="0"/>
          </a:p>
          <a:p>
            <a:pPr lvl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ru-RU" dirty="0" smtClean="0"/>
              <a:t>Форма гибридного облака в молекуле метана:</a:t>
            </a:r>
          </a:p>
          <a:p>
            <a:pPr>
              <a:buNone/>
            </a:pPr>
            <a:r>
              <a:rPr lang="tt-RU" dirty="0" smtClean="0"/>
              <a:t>     </a:t>
            </a:r>
            <a:r>
              <a:rPr lang="tt-RU" dirty="0" smtClean="0">
                <a:hlinkClick r:id="rId2" action="ppaction://hlinksldjump"/>
              </a:rPr>
              <a:t>А)</a:t>
            </a:r>
            <a:r>
              <a:rPr lang="tt-RU" dirty="0" smtClean="0"/>
              <a:t> Линейная             </a:t>
            </a:r>
            <a:r>
              <a:rPr lang="tt-RU" dirty="0" smtClean="0">
                <a:hlinkClick r:id="rId2" action="ppaction://hlinksldjump"/>
              </a:rPr>
              <a:t>Б)</a:t>
            </a:r>
            <a:r>
              <a:rPr lang="tt-RU" dirty="0" smtClean="0"/>
              <a:t> Треугольная                </a:t>
            </a:r>
            <a:r>
              <a:rPr lang="tt-RU" dirty="0" smtClean="0">
                <a:hlinkClick r:id="rId3" action="ppaction://hlinksldjump"/>
              </a:rPr>
              <a:t>В)</a:t>
            </a:r>
            <a:r>
              <a:rPr lang="tt-RU" dirty="0" smtClean="0"/>
              <a:t> Тетраэдр</a:t>
            </a:r>
            <a:endParaRPr lang="ru-RU" dirty="0" smtClean="0"/>
          </a:p>
          <a:p>
            <a:pPr lvl="0">
              <a:buNone/>
            </a:pPr>
            <a:r>
              <a:rPr lang="tt-RU" dirty="0" smtClean="0">
                <a:solidFill>
                  <a:schemeClr val="accent2">
                    <a:lumMod val="75000"/>
                  </a:schemeClr>
                </a:solidFill>
              </a:rPr>
              <a:t>3.</a:t>
            </a:r>
            <a:r>
              <a:rPr lang="tt-RU" dirty="0" smtClean="0"/>
              <a:t> Способ получения алканов из углеводородов нефти: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     </a:t>
            </a:r>
            <a:r>
              <a:rPr lang="tt-RU" dirty="0" smtClean="0">
                <a:hlinkClick r:id="rId2" action="ppaction://hlinksldjump"/>
              </a:rPr>
              <a:t>А)</a:t>
            </a:r>
            <a:r>
              <a:rPr lang="tt-RU" dirty="0" smtClean="0"/>
              <a:t> Пиролиз              </a:t>
            </a:r>
            <a:r>
              <a:rPr lang="tt-RU" dirty="0" smtClean="0">
                <a:hlinkClick r:id="rId2" action="ppaction://hlinksldjump"/>
              </a:rPr>
              <a:t>Б)</a:t>
            </a:r>
            <a:r>
              <a:rPr lang="tt-RU" dirty="0" smtClean="0"/>
              <a:t> Риформинг             </a:t>
            </a:r>
            <a:r>
              <a:rPr lang="tt-RU" dirty="0" smtClean="0">
                <a:hlinkClick r:id="rId3" action="ppaction://hlinksldjump"/>
              </a:rPr>
              <a:t>В)</a:t>
            </a:r>
            <a:r>
              <a:rPr lang="tt-RU" dirty="0" smtClean="0"/>
              <a:t> Фракционная перегонка</a:t>
            </a:r>
            <a:endParaRPr lang="ru-RU" dirty="0" smtClean="0"/>
          </a:p>
          <a:p>
            <a:pPr lvl="0">
              <a:buNone/>
            </a:pPr>
            <a:r>
              <a:rPr lang="tt-RU" dirty="0" smtClean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tt-RU" dirty="0" smtClean="0"/>
              <a:t>Газообразный алкан: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     </a:t>
            </a:r>
            <a:r>
              <a:rPr lang="tt-RU" dirty="0" smtClean="0">
                <a:hlinkClick r:id="rId3" action="ppaction://hlinksldjump"/>
              </a:rPr>
              <a:t>А)</a:t>
            </a:r>
            <a:r>
              <a:rPr lang="tt-RU" dirty="0" smtClean="0"/>
              <a:t> Пропан                </a:t>
            </a:r>
            <a:r>
              <a:rPr lang="tt-RU" dirty="0" smtClean="0">
                <a:hlinkClick r:id="rId2" action="ppaction://hlinksldjump"/>
              </a:rPr>
              <a:t>Б)</a:t>
            </a:r>
            <a:r>
              <a:rPr lang="tt-RU" dirty="0" smtClean="0"/>
              <a:t> Гексан                      </a:t>
            </a:r>
            <a:r>
              <a:rPr lang="tt-RU" dirty="0" smtClean="0">
                <a:hlinkClick r:id="rId2" action="ppaction://hlinksldjump"/>
              </a:rPr>
              <a:t>В)</a:t>
            </a:r>
            <a:r>
              <a:rPr lang="tt-RU" dirty="0" smtClean="0"/>
              <a:t> Пентадекан</a:t>
            </a:r>
            <a:endParaRPr lang="ru-RU" dirty="0" smtClean="0"/>
          </a:p>
          <a:p>
            <a:pPr lvl="0">
              <a:buNone/>
            </a:pPr>
            <a:r>
              <a:rPr lang="tt-RU" dirty="0" smtClean="0">
                <a:solidFill>
                  <a:schemeClr val="accent2">
                    <a:lumMod val="75000"/>
                  </a:schemeClr>
                </a:solidFill>
              </a:rPr>
              <a:t>5.</a:t>
            </a:r>
            <a:r>
              <a:rPr lang="tt-RU" dirty="0" smtClean="0"/>
              <a:t> Тип реакции взаимодействия метана с хлором :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     </a:t>
            </a:r>
            <a:r>
              <a:rPr lang="tt-RU" dirty="0" smtClean="0">
                <a:hlinkClick r:id="rId2" action="ppaction://hlinksldjump"/>
              </a:rPr>
              <a:t>А)</a:t>
            </a:r>
            <a:r>
              <a:rPr lang="tt-RU" dirty="0" smtClean="0"/>
              <a:t> Присоединение              </a:t>
            </a:r>
            <a:r>
              <a:rPr lang="tt-RU" dirty="0" smtClean="0">
                <a:hlinkClick r:id="rId3" action="ppaction://hlinksldjump"/>
              </a:rPr>
              <a:t>Б)</a:t>
            </a:r>
            <a:r>
              <a:rPr lang="tt-RU" dirty="0" smtClean="0"/>
              <a:t> Замещение              </a:t>
            </a:r>
            <a:r>
              <a:rPr lang="tt-RU" dirty="0" smtClean="0">
                <a:hlinkClick r:id="rId2" action="ppaction://hlinksldjump"/>
              </a:rPr>
              <a:t>В)</a:t>
            </a:r>
            <a:r>
              <a:rPr lang="tt-RU" dirty="0" smtClean="0"/>
              <a:t> Обмен</a:t>
            </a:r>
            <a:endParaRPr lang="ru-RU" dirty="0" smtClean="0"/>
          </a:p>
          <a:p>
            <a:pPr lvl="0">
              <a:buNone/>
            </a:pPr>
            <a:r>
              <a:rPr lang="tt-RU" dirty="0" smtClean="0">
                <a:solidFill>
                  <a:schemeClr val="accent2">
                    <a:lumMod val="75000"/>
                  </a:schemeClr>
                </a:solidFill>
              </a:rPr>
              <a:t>6.</a:t>
            </a:r>
            <a:r>
              <a:rPr lang="tt-RU" dirty="0" smtClean="0"/>
              <a:t> Общая формула алкинов: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     </a:t>
            </a:r>
            <a:r>
              <a:rPr lang="tt-RU" dirty="0" smtClean="0">
                <a:hlinkClick r:id="rId2" action="ppaction://hlinksldjump"/>
              </a:rPr>
              <a:t>А)</a:t>
            </a:r>
            <a:r>
              <a:rPr lang="tt-RU" dirty="0" smtClean="0"/>
              <a:t> C</a:t>
            </a:r>
            <a:r>
              <a:rPr lang="tt-RU" baseline="-25000" dirty="0" smtClean="0"/>
              <a:t>n</a:t>
            </a:r>
            <a:r>
              <a:rPr lang="tt-RU" dirty="0" smtClean="0"/>
              <a:t>H</a:t>
            </a:r>
            <a:r>
              <a:rPr lang="tt-RU" baseline="-25000" dirty="0" smtClean="0"/>
              <a:t>2n+2         </a:t>
            </a:r>
            <a:r>
              <a:rPr lang="tt-RU" dirty="0" smtClean="0"/>
              <a:t>          </a:t>
            </a:r>
            <a:r>
              <a:rPr lang="tt-RU" dirty="0" smtClean="0">
                <a:hlinkClick r:id="rId2" action="ppaction://hlinksldjump"/>
              </a:rPr>
              <a:t>Б)</a:t>
            </a:r>
            <a:r>
              <a:rPr lang="tt-RU" dirty="0" smtClean="0"/>
              <a:t> C</a:t>
            </a:r>
            <a:r>
              <a:rPr lang="tt-RU" baseline="-25000" dirty="0" smtClean="0"/>
              <a:t>n</a:t>
            </a:r>
            <a:r>
              <a:rPr lang="tt-RU" dirty="0" smtClean="0"/>
              <a:t>H</a:t>
            </a:r>
            <a:r>
              <a:rPr lang="tt-RU" baseline="-25000" dirty="0" smtClean="0"/>
              <a:t>2n                                   </a:t>
            </a:r>
            <a:r>
              <a:rPr lang="tt-RU" dirty="0" smtClean="0"/>
              <a:t>   </a:t>
            </a:r>
            <a:r>
              <a:rPr lang="tt-RU" dirty="0" smtClean="0">
                <a:hlinkClick r:id="rId3" action="ppaction://hlinksldjump"/>
              </a:rPr>
              <a:t>В)</a:t>
            </a:r>
            <a:r>
              <a:rPr lang="tt-RU" dirty="0" smtClean="0"/>
              <a:t> C</a:t>
            </a:r>
            <a:r>
              <a:rPr lang="tt-RU" baseline="-25000" dirty="0" smtClean="0"/>
              <a:t>n</a:t>
            </a:r>
            <a:r>
              <a:rPr lang="tt-RU" dirty="0" smtClean="0"/>
              <a:t>H</a:t>
            </a:r>
            <a:r>
              <a:rPr lang="tt-RU" baseline="-25000" dirty="0" smtClean="0"/>
              <a:t>2n -2</a:t>
            </a:r>
            <a:endParaRPr lang="ru-RU" dirty="0" smtClean="0"/>
          </a:p>
          <a:p>
            <a:pPr lvl="0">
              <a:buNone/>
            </a:pPr>
            <a:r>
              <a:rPr lang="tt-RU" dirty="0" smtClean="0">
                <a:solidFill>
                  <a:schemeClr val="accent2">
                    <a:lumMod val="75000"/>
                  </a:schemeClr>
                </a:solidFill>
              </a:rPr>
              <a:t>7.</a:t>
            </a:r>
            <a:r>
              <a:rPr lang="tt-RU" dirty="0" smtClean="0"/>
              <a:t> Форма гибридного облака в молекуле этилена: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     </a:t>
            </a:r>
            <a:r>
              <a:rPr lang="tt-RU" dirty="0" smtClean="0">
                <a:hlinkClick r:id="rId2" action="ppaction://hlinksldjump"/>
              </a:rPr>
              <a:t>А)</a:t>
            </a:r>
            <a:r>
              <a:rPr lang="tt-RU" dirty="0" smtClean="0"/>
              <a:t> Линейная             </a:t>
            </a:r>
            <a:r>
              <a:rPr lang="tt-RU" dirty="0" smtClean="0">
                <a:hlinkClick r:id="rId3" action="ppaction://hlinksldjump"/>
              </a:rPr>
              <a:t>Б)</a:t>
            </a:r>
            <a:r>
              <a:rPr lang="tt-RU" dirty="0" smtClean="0"/>
              <a:t> Треугольная                </a:t>
            </a:r>
            <a:r>
              <a:rPr lang="tt-RU" dirty="0" smtClean="0">
                <a:hlinkClick r:id="rId2" action="ppaction://hlinksldjump"/>
              </a:rPr>
              <a:t>В)</a:t>
            </a:r>
            <a:r>
              <a:rPr lang="tt-RU" dirty="0" smtClean="0"/>
              <a:t> Тетраэдр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544616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tt-RU" sz="4200" dirty="0" smtClean="0">
                <a:solidFill>
                  <a:schemeClr val="accent2">
                    <a:lumMod val="75000"/>
                  </a:schemeClr>
                </a:solidFill>
              </a:rPr>
              <a:t>8.</a:t>
            </a:r>
            <a:r>
              <a:rPr lang="tt-RU" sz="4200" dirty="0" smtClean="0"/>
              <a:t> Каким способом можно получить алкены  из углеводородов нефти:</a:t>
            </a:r>
            <a:endParaRPr lang="ru-RU" sz="4200" dirty="0" smtClean="0"/>
          </a:p>
          <a:p>
            <a:pPr>
              <a:buNone/>
            </a:pPr>
            <a:r>
              <a:rPr lang="tt-RU" sz="4200" dirty="0" smtClean="0"/>
              <a:t>     </a:t>
            </a:r>
            <a:r>
              <a:rPr lang="tt-RU" sz="4200" dirty="0" smtClean="0">
                <a:hlinkClick r:id="rId2" action="ppaction://hlinksldjump"/>
              </a:rPr>
              <a:t>А)</a:t>
            </a:r>
            <a:r>
              <a:rPr lang="tt-RU" sz="4200" dirty="0" smtClean="0"/>
              <a:t> Пиролиз              </a:t>
            </a:r>
            <a:r>
              <a:rPr lang="tt-RU" sz="4200" dirty="0" smtClean="0">
                <a:hlinkClick r:id="rId3" action="ppaction://hlinksldjump"/>
              </a:rPr>
              <a:t>Б)</a:t>
            </a:r>
            <a:r>
              <a:rPr lang="tt-RU" sz="4200" dirty="0" smtClean="0"/>
              <a:t> Риформинг             </a:t>
            </a:r>
            <a:r>
              <a:rPr lang="tt-RU" sz="4200" dirty="0" smtClean="0">
                <a:hlinkClick r:id="rId3" action="ppaction://hlinksldjump"/>
              </a:rPr>
              <a:t>В)</a:t>
            </a:r>
            <a:r>
              <a:rPr lang="tt-RU" sz="4200" dirty="0" smtClean="0"/>
              <a:t> Фракционная перегонка</a:t>
            </a:r>
            <a:endParaRPr lang="ru-RU" sz="4200" dirty="0" smtClean="0"/>
          </a:p>
          <a:p>
            <a:pPr lvl="0">
              <a:buNone/>
            </a:pPr>
            <a:r>
              <a:rPr lang="tt-RU" sz="4200" dirty="0" smtClean="0">
                <a:solidFill>
                  <a:schemeClr val="accent2">
                    <a:lumMod val="75000"/>
                  </a:schemeClr>
                </a:solidFill>
              </a:rPr>
              <a:t>9.</a:t>
            </a:r>
            <a:r>
              <a:rPr lang="tt-RU" sz="4200" dirty="0" smtClean="0"/>
              <a:t>  Какое вещество можно получить в результате реакции гидрирования алкенов:</a:t>
            </a:r>
            <a:endParaRPr lang="ru-RU" sz="4200" dirty="0" smtClean="0"/>
          </a:p>
          <a:p>
            <a:pPr>
              <a:buNone/>
            </a:pPr>
            <a:r>
              <a:rPr lang="tt-RU" sz="4200" dirty="0" smtClean="0"/>
              <a:t>     </a:t>
            </a:r>
            <a:r>
              <a:rPr lang="tt-RU" sz="4200" dirty="0" smtClean="0">
                <a:hlinkClick r:id="rId2" action="ppaction://hlinksldjump"/>
              </a:rPr>
              <a:t>А)</a:t>
            </a:r>
            <a:r>
              <a:rPr lang="tt-RU" sz="4200" dirty="0" smtClean="0"/>
              <a:t> Алкан                </a:t>
            </a:r>
            <a:r>
              <a:rPr lang="tt-RU" sz="4200" dirty="0" smtClean="0">
                <a:hlinkClick r:id="rId3" action="ppaction://hlinksldjump"/>
              </a:rPr>
              <a:t>Б) </a:t>
            </a:r>
            <a:r>
              <a:rPr lang="tt-RU" sz="4200" dirty="0" smtClean="0"/>
              <a:t>Алкин                         </a:t>
            </a:r>
            <a:r>
              <a:rPr lang="tt-RU" sz="4200" dirty="0" smtClean="0">
                <a:hlinkClick r:id="rId3" action="ppaction://hlinksldjump"/>
              </a:rPr>
              <a:t>В) </a:t>
            </a:r>
            <a:r>
              <a:rPr lang="tt-RU" sz="4200" dirty="0" smtClean="0"/>
              <a:t>Алкадиен</a:t>
            </a:r>
            <a:endParaRPr lang="ru-RU" sz="4200" dirty="0" smtClean="0"/>
          </a:p>
          <a:p>
            <a:pPr lvl="0">
              <a:buNone/>
            </a:pPr>
            <a:r>
              <a:rPr lang="tt-RU" sz="4200" dirty="0" smtClean="0">
                <a:solidFill>
                  <a:schemeClr val="accent2">
                    <a:lumMod val="75000"/>
                  </a:schemeClr>
                </a:solidFill>
              </a:rPr>
              <a:t>10.  </a:t>
            </a:r>
            <a:r>
              <a:rPr lang="tt-RU" sz="4200" dirty="0" smtClean="0"/>
              <a:t>Тип реакции галогенирования  алкенов:  </a:t>
            </a:r>
            <a:endParaRPr lang="ru-RU" sz="4200" dirty="0" smtClean="0"/>
          </a:p>
          <a:p>
            <a:pPr>
              <a:buNone/>
            </a:pPr>
            <a:r>
              <a:rPr lang="tt-RU" sz="4200" dirty="0" smtClean="0"/>
              <a:t>     </a:t>
            </a:r>
            <a:r>
              <a:rPr lang="tt-RU" sz="4200" dirty="0" smtClean="0">
                <a:hlinkClick r:id="rId2" action="ppaction://hlinksldjump"/>
              </a:rPr>
              <a:t>А)</a:t>
            </a:r>
            <a:r>
              <a:rPr lang="tt-RU" sz="4200" dirty="0" smtClean="0"/>
              <a:t> Присоединение       </a:t>
            </a:r>
            <a:r>
              <a:rPr lang="tt-RU" sz="4200" dirty="0" smtClean="0">
                <a:hlinkClick r:id="rId3" action="ppaction://hlinksldjump"/>
              </a:rPr>
              <a:t>Б) </a:t>
            </a:r>
            <a:r>
              <a:rPr lang="tt-RU" sz="4200" dirty="0" smtClean="0"/>
              <a:t>Окисление             </a:t>
            </a:r>
            <a:r>
              <a:rPr lang="tt-RU" sz="4200" dirty="0" smtClean="0">
                <a:hlinkClick r:id="rId3" action="ppaction://hlinksldjump"/>
              </a:rPr>
              <a:t>В)</a:t>
            </a:r>
            <a:r>
              <a:rPr lang="tt-RU" sz="4200" dirty="0" smtClean="0"/>
              <a:t> Полимеризация</a:t>
            </a:r>
            <a:endParaRPr lang="ru-RU" sz="4200" dirty="0" smtClean="0"/>
          </a:p>
          <a:p>
            <a:pPr lvl="0">
              <a:buNone/>
            </a:pPr>
            <a:r>
              <a:rPr lang="tt-RU" sz="4200" dirty="0" smtClean="0">
                <a:solidFill>
                  <a:schemeClr val="accent2">
                    <a:lumMod val="75000"/>
                  </a:schemeClr>
                </a:solidFill>
              </a:rPr>
              <a:t>11.  </a:t>
            </a:r>
            <a:r>
              <a:rPr lang="tt-RU" sz="4200" dirty="0" smtClean="0"/>
              <a:t>Тип гибридизации атомов углерода  в молекуле бутадиен -1,3 :</a:t>
            </a:r>
            <a:endParaRPr lang="ru-RU" sz="4200" dirty="0" smtClean="0"/>
          </a:p>
          <a:p>
            <a:pPr>
              <a:buNone/>
            </a:pPr>
            <a:r>
              <a:rPr lang="tt-RU" sz="4200" dirty="0" smtClean="0"/>
              <a:t>     </a:t>
            </a:r>
            <a:r>
              <a:rPr lang="tt-RU" sz="4200" dirty="0" smtClean="0">
                <a:hlinkClick r:id="rId3" action="ppaction://hlinksldjump"/>
              </a:rPr>
              <a:t>А</a:t>
            </a:r>
            <a:r>
              <a:rPr lang="ru-RU" sz="4200" dirty="0" smtClean="0">
                <a:hlinkClick r:id="rId3" action="ppaction://hlinksldjump"/>
              </a:rPr>
              <a:t>) </a:t>
            </a:r>
            <a:r>
              <a:rPr lang="en-US" sz="4200" dirty="0" smtClean="0"/>
              <a:t>sp</a:t>
            </a:r>
            <a:r>
              <a:rPr lang="ru-RU" sz="4200" baseline="30000" dirty="0" smtClean="0"/>
              <a:t>3</a:t>
            </a:r>
            <a:r>
              <a:rPr lang="tt-RU" sz="4200" dirty="0" smtClean="0"/>
              <a:t>                      </a:t>
            </a:r>
            <a:r>
              <a:rPr lang="tt-RU" sz="4200" dirty="0" smtClean="0">
                <a:hlinkClick r:id="rId2" action="ppaction://hlinksldjump"/>
              </a:rPr>
              <a:t>Б</a:t>
            </a:r>
            <a:r>
              <a:rPr lang="ru-RU" sz="4200" dirty="0" smtClean="0">
                <a:hlinkClick r:id="rId2" action="ppaction://hlinksldjump"/>
              </a:rPr>
              <a:t>) </a:t>
            </a:r>
            <a:r>
              <a:rPr lang="en-US" sz="4200" dirty="0" smtClean="0"/>
              <a:t>sp</a:t>
            </a:r>
            <a:r>
              <a:rPr lang="ru-RU" sz="4200" baseline="30000" dirty="0" smtClean="0"/>
              <a:t>2</a:t>
            </a:r>
            <a:r>
              <a:rPr lang="tt-RU" sz="4200" dirty="0" smtClean="0"/>
              <a:t>                               </a:t>
            </a:r>
            <a:r>
              <a:rPr lang="tt-RU" sz="4200" dirty="0" smtClean="0">
                <a:hlinkClick r:id="rId3" action="ppaction://hlinksldjump"/>
              </a:rPr>
              <a:t>В</a:t>
            </a:r>
            <a:r>
              <a:rPr lang="ru-RU" sz="4200" dirty="0" smtClean="0">
                <a:hlinkClick r:id="rId3" action="ppaction://hlinksldjump"/>
              </a:rPr>
              <a:t>)</a:t>
            </a:r>
            <a:r>
              <a:rPr lang="ru-RU" sz="4200" dirty="0" smtClean="0"/>
              <a:t> </a:t>
            </a:r>
            <a:r>
              <a:rPr lang="en-US" sz="4200" dirty="0" smtClean="0"/>
              <a:t>sp</a:t>
            </a:r>
            <a:endParaRPr lang="ru-RU" sz="4200" dirty="0" smtClean="0"/>
          </a:p>
          <a:p>
            <a:pPr lvl="0">
              <a:buNone/>
            </a:pPr>
            <a:r>
              <a:rPr lang="tt-RU" sz="4200" dirty="0" smtClean="0">
                <a:solidFill>
                  <a:schemeClr val="accent2">
                    <a:lumMod val="75000"/>
                  </a:schemeClr>
                </a:solidFill>
              </a:rPr>
              <a:t>12.  </a:t>
            </a:r>
            <a:r>
              <a:rPr lang="tt-RU" sz="4200" dirty="0" smtClean="0"/>
              <a:t>Тип гибридизации атомов углерода  в молекуле циклоалканов:</a:t>
            </a:r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     </a:t>
            </a:r>
            <a:r>
              <a:rPr lang="tt-RU" sz="4200" dirty="0" smtClean="0">
                <a:hlinkClick r:id="rId2" action="ppaction://hlinksldjump"/>
              </a:rPr>
              <a:t>А)</a:t>
            </a:r>
            <a:r>
              <a:rPr lang="tt-RU" sz="4200" dirty="0" smtClean="0"/>
              <a:t> </a:t>
            </a:r>
            <a:r>
              <a:rPr lang="en-US" sz="4200" dirty="0" smtClean="0"/>
              <a:t>sp</a:t>
            </a:r>
            <a:r>
              <a:rPr lang="ru-RU" sz="4200" baseline="30000" dirty="0" smtClean="0"/>
              <a:t>3</a:t>
            </a:r>
            <a:r>
              <a:rPr lang="tt-RU" sz="4200" dirty="0" smtClean="0"/>
              <a:t>                      </a:t>
            </a:r>
            <a:r>
              <a:rPr lang="tt-RU" sz="4200" dirty="0" smtClean="0">
                <a:hlinkClick r:id="rId3" action="ppaction://hlinksldjump"/>
              </a:rPr>
              <a:t>Б</a:t>
            </a:r>
            <a:r>
              <a:rPr lang="ru-RU" sz="4200" dirty="0" smtClean="0">
                <a:hlinkClick r:id="rId3" action="ppaction://hlinksldjump"/>
              </a:rPr>
              <a:t>) </a:t>
            </a:r>
            <a:r>
              <a:rPr lang="en-US" sz="4200" dirty="0" smtClean="0"/>
              <a:t>sp</a:t>
            </a:r>
            <a:r>
              <a:rPr lang="ru-RU" sz="4200" baseline="30000" dirty="0" smtClean="0"/>
              <a:t>2</a:t>
            </a:r>
            <a:r>
              <a:rPr lang="tt-RU" sz="4200" dirty="0" smtClean="0"/>
              <a:t>                              </a:t>
            </a:r>
            <a:r>
              <a:rPr lang="tt-RU" sz="4200" dirty="0" smtClean="0">
                <a:hlinkClick r:id="rId3" action="ppaction://hlinksldjump"/>
              </a:rPr>
              <a:t>В</a:t>
            </a:r>
            <a:r>
              <a:rPr lang="ru-RU" sz="4200" dirty="0" smtClean="0">
                <a:hlinkClick r:id="rId3" action="ppaction://hlinksldjump"/>
              </a:rPr>
              <a:t>) </a:t>
            </a:r>
            <a:r>
              <a:rPr lang="en-US" sz="4200" dirty="0" smtClean="0"/>
              <a:t>sp</a:t>
            </a:r>
            <a:endParaRPr lang="ru-RU" sz="4200" dirty="0" smtClean="0"/>
          </a:p>
          <a:p>
            <a:pPr lvl="0">
              <a:buNone/>
            </a:pPr>
            <a:r>
              <a:rPr lang="ru-RU" sz="4200" dirty="0" smtClean="0">
                <a:solidFill>
                  <a:schemeClr val="accent2">
                    <a:lumMod val="75000"/>
                  </a:schemeClr>
                </a:solidFill>
              </a:rPr>
              <a:t>13.  </a:t>
            </a:r>
            <a:r>
              <a:rPr lang="ru-RU" sz="4200" dirty="0" smtClean="0"/>
              <a:t>В нормальных условиях бромную воду обесцвечивает:</a:t>
            </a:r>
          </a:p>
          <a:p>
            <a:pPr>
              <a:buNone/>
            </a:pPr>
            <a:r>
              <a:rPr lang="tt-RU" sz="4200" dirty="0" smtClean="0"/>
              <a:t>     </a:t>
            </a:r>
            <a:r>
              <a:rPr lang="tt-RU" sz="4200" dirty="0" smtClean="0">
                <a:hlinkClick r:id="rId2" action="ppaction://hlinksldjump"/>
              </a:rPr>
              <a:t>А) </a:t>
            </a:r>
            <a:r>
              <a:rPr lang="tt-RU" sz="4200" dirty="0" smtClean="0"/>
              <a:t>Пропен              </a:t>
            </a:r>
            <a:r>
              <a:rPr lang="tt-RU" sz="4200" dirty="0" smtClean="0">
                <a:hlinkClick r:id="rId3" action="ppaction://hlinksldjump"/>
              </a:rPr>
              <a:t>Б)</a:t>
            </a:r>
            <a:r>
              <a:rPr lang="tt-RU" sz="4200" dirty="0" smtClean="0"/>
              <a:t> Пропин                      </a:t>
            </a:r>
            <a:r>
              <a:rPr lang="tt-RU" sz="4200" dirty="0" smtClean="0">
                <a:hlinkClick r:id="rId3" action="ppaction://hlinksldjump"/>
              </a:rPr>
              <a:t>В) </a:t>
            </a:r>
            <a:r>
              <a:rPr lang="tt-RU" sz="4200" dirty="0" smtClean="0"/>
              <a:t>Пропан.</a:t>
            </a:r>
            <a:endParaRPr lang="ru-RU" sz="4200" dirty="0" smtClean="0"/>
          </a:p>
          <a:p>
            <a:pPr lvl="0">
              <a:buNone/>
            </a:pPr>
            <a:r>
              <a:rPr lang="tt-RU" sz="4200" dirty="0" smtClean="0">
                <a:solidFill>
                  <a:schemeClr val="accent2">
                    <a:lumMod val="75000"/>
                  </a:schemeClr>
                </a:solidFill>
              </a:rPr>
              <a:t>14.</a:t>
            </a:r>
            <a:r>
              <a:rPr lang="tt-RU" sz="4200" dirty="0" smtClean="0"/>
              <a:t>  Самая короткая длина связи между атомами углерода в молекуле:</a:t>
            </a:r>
            <a:endParaRPr lang="ru-RU" sz="4200" dirty="0" smtClean="0"/>
          </a:p>
          <a:p>
            <a:pPr>
              <a:buNone/>
            </a:pPr>
            <a:r>
              <a:rPr lang="tt-RU" sz="4200" dirty="0" smtClean="0"/>
              <a:t>     </a:t>
            </a:r>
            <a:r>
              <a:rPr lang="tt-RU" sz="4200" dirty="0" smtClean="0">
                <a:hlinkClick r:id="rId3" action="ppaction://hlinksldjump"/>
              </a:rPr>
              <a:t>А)</a:t>
            </a:r>
            <a:r>
              <a:rPr lang="tt-RU" sz="4200" dirty="0" smtClean="0"/>
              <a:t> C</a:t>
            </a:r>
            <a:r>
              <a:rPr lang="tt-RU" sz="4200" baseline="-25000" dirty="0" smtClean="0"/>
              <a:t>3</a:t>
            </a:r>
            <a:r>
              <a:rPr lang="tt-RU" sz="4200" dirty="0" smtClean="0"/>
              <a:t>H</a:t>
            </a:r>
            <a:r>
              <a:rPr lang="tt-RU" sz="4200" baseline="-25000" dirty="0" smtClean="0"/>
              <a:t>8                       </a:t>
            </a:r>
            <a:r>
              <a:rPr lang="tt-RU" sz="4200" dirty="0" smtClean="0"/>
              <a:t>     </a:t>
            </a:r>
            <a:r>
              <a:rPr lang="tt-RU" sz="4200" dirty="0" smtClean="0">
                <a:hlinkClick r:id="rId2" action="ppaction://hlinksldjump"/>
              </a:rPr>
              <a:t>Б)</a:t>
            </a:r>
            <a:r>
              <a:rPr lang="tt-RU" sz="4200" dirty="0" smtClean="0"/>
              <a:t> C</a:t>
            </a:r>
            <a:r>
              <a:rPr lang="tt-RU" sz="4200" baseline="-25000" dirty="0" smtClean="0"/>
              <a:t>2</a:t>
            </a:r>
            <a:r>
              <a:rPr lang="tt-RU" sz="4200" dirty="0" smtClean="0"/>
              <a:t>H</a:t>
            </a:r>
            <a:r>
              <a:rPr lang="tt-RU" sz="4200" baseline="-25000" dirty="0" smtClean="0"/>
              <a:t>2</a:t>
            </a:r>
            <a:r>
              <a:rPr lang="tt-RU" sz="4200" dirty="0" smtClean="0"/>
              <a:t>                            </a:t>
            </a:r>
            <a:r>
              <a:rPr lang="tt-RU" sz="4200" dirty="0" smtClean="0">
                <a:hlinkClick r:id="rId3" action="ppaction://hlinksldjump"/>
              </a:rPr>
              <a:t>В) </a:t>
            </a:r>
            <a:r>
              <a:rPr lang="tt-RU" sz="4200" dirty="0" smtClean="0"/>
              <a:t>C</a:t>
            </a:r>
            <a:r>
              <a:rPr lang="tt-RU" sz="4200" baseline="-25000" dirty="0" smtClean="0"/>
              <a:t>2</a:t>
            </a:r>
            <a:r>
              <a:rPr lang="tt-RU" sz="4200" dirty="0" smtClean="0"/>
              <a:t>H</a:t>
            </a:r>
            <a:r>
              <a:rPr lang="tt-RU" sz="4200" baseline="-25000" dirty="0" smtClean="0"/>
              <a:t>4  </a:t>
            </a:r>
            <a:endParaRPr lang="ru-RU" sz="4200" dirty="0" smtClean="0"/>
          </a:p>
          <a:p>
            <a:pPr lvl="0">
              <a:buNone/>
            </a:pPr>
            <a:r>
              <a:rPr lang="tt-RU" sz="4200" dirty="0" smtClean="0">
                <a:solidFill>
                  <a:schemeClr val="accent2">
                    <a:lumMod val="75000"/>
                  </a:schemeClr>
                </a:solidFill>
              </a:rPr>
              <a:t>15.  </a:t>
            </a:r>
            <a:r>
              <a:rPr lang="tt-RU" sz="4200" dirty="0" smtClean="0"/>
              <a:t>Длина </a:t>
            </a:r>
            <a:r>
              <a:rPr lang="ru-RU" sz="4200" dirty="0" smtClean="0"/>
              <a:t>─ С ─ С ─ </a:t>
            </a:r>
            <a:r>
              <a:rPr lang="tt-RU" sz="4200" dirty="0" smtClean="0"/>
              <a:t>связи в молекуле этилена:</a:t>
            </a:r>
            <a:endParaRPr lang="ru-RU" sz="4200" dirty="0" smtClean="0"/>
          </a:p>
          <a:p>
            <a:pPr>
              <a:buNone/>
            </a:pPr>
            <a:r>
              <a:rPr lang="tt-RU" sz="4200" dirty="0" smtClean="0"/>
              <a:t>    </a:t>
            </a:r>
            <a:r>
              <a:rPr lang="tt-RU" sz="4200" dirty="0" smtClean="0">
                <a:hlinkClick r:id="rId3" action="ppaction://hlinksldjump"/>
              </a:rPr>
              <a:t>А) </a:t>
            </a:r>
            <a:r>
              <a:rPr lang="tt-RU" sz="4200" dirty="0" smtClean="0"/>
              <a:t>0,120 нм             </a:t>
            </a:r>
            <a:r>
              <a:rPr lang="tt-RU" sz="4200" dirty="0" smtClean="0">
                <a:hlinkClick r:id="rId2" action="ppaction://hlinksldjump"/>
              </a:rPr>
              <a:t>Б)</a:t>
            </a:r>
            <a:r>
              <a:rPr lang="tt-RU" sz="4200" dirty="0" smtClean="0"/>
              <a:t> 0,132 нм                     </a:t>
            </a:r>
            <a:r>
              <a:rPr lang="tt-RU" sz="4200" dirty="0" smtClean="0">
                <a:hlinkClick r:id="rId3" action="ppaction://hlinksldjump"/>
              </a:rPr>
              <a:t>В)</a:t>
            </a:r>
            <a:r>
              <a:rPr lang="tt-RU" sz="4200" dirty="0" smtClean="0"/>
              <a:t> 0,154 нм</a:t>
            </a:r>
            <a:endParaRPr lang="ru-RU" sz="42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Documents and Settings\Администратор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Цели  и задачи: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систематизация, обобщение и расширение знаний по изученным классам предельных и непредельных углеводородов;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расширение знаний о классах органических соединений и генетической связи между ними;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развитие интереса школьников к химии; воспитание коллективизма, ответственности, творческой активности, взаимопомощи, навыков работы в малых группах.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i="1" dirty="0" smtClean="0">
                <a:solidFill>
                  <a:schemeClr val="accent2">
                    <a:lumMod val="75000"/>
                  </a:schemeClr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9600" b="1" i="1" dirty="0" smtClean="0">
                <a:solidFill>
                  <a:schemeClr val="accent2">
                    <a:lumMod val="75000"/>
                  </a:schemeClr>
                </a:solidFill>
              </a:rPr>
              <a:t>за внимание!</a:t>
            </a:r>
            <a:endParaRPr lang="ru-RU" sz="9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Правильно!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C:\Documents and Settings\Администратор\Рабочий стол\смайл молодей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76872"/>
            <a:ext cx="3024336" cy="3050635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7884368" y="5877272"/>
            <a:ext cx="1080120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Правильно!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C:\Documents and Settings\Администратор\Рабочий стол\смайл молодей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76872"/>
            <a:ext cx="3024336" cy="3050635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7884368" y="5877272"/>
            <a:ext cx="1080120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Неправильно!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0" name="Picture 2" descr="C:\Documents and Settings\Администратор\Рабочий стол\смайл груст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20888"/>
            <a:ext cx="3416233" cy="2698824"/>
          </a:xfrm>
          <a:prstGeom prst="rect">
            <a:avLst/>
          </a:prstGeom>
          <a:noFill/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7884368" y="5877272"/>
            <a:ext cx="1080120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Неправильно!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0" name="Picture 2" descr="C:\Documents and Settings\Администратор\Рабочий стол\смайл груст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20888"/>
            <a:ext cx="3416233" cy="2698824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7884368" y="5877272"/>
            <a:ext cx="1080120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147248" cy="55446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Маршрут движения:</a:t>
            </a:r>
          </a:p>
          <a:p>
            <a:pPr lvl="0">
              <a:buNone/>
            </a:pPr>
            <a:r>
              <a:rPr lang="ru-RU" dirty="0" smtClean="0"/>
              <a:t>1. Организация.</a:t>
            </a:r>
          </a:p>
          <a:p>
            <a:pPr lvl="0">
              <a:buNone/>
            </a:pPr>
            <a:r>
              <a:rPr lang="ru-RU" dirty="0" smtClean="0"/>
              <a:t>2. Деление на команды (актуализация по классификации и номенклатуре органических веществ).</a:t>
            </a:r>
          </a:p>
          <a:p>
            <a:pPr lvl="0">
              <a:buNone/>
            </a:pPr>
            <a:r>
              <a:rPr lang="ru-RU" dirty="0" smtClean="0"/>
              <a:t>3. Основная часть. Конкурсы (систематизация знаний).</a:t>
            </a:r>
          </a:p>
          <a:p>
            <a:pPr lvl="0">
              <a:buNone/>
            </a:pPr>
            <a:r>
              <a:rPr lang="ru-RU" dirty="0" smtClean="0"/>
              <a:t>4. Тест (применение знаний,</a:t>
            </a:r>
          </a:p>
          <a:p>
            <a:pPr lvl="0">
              <a:buNone/>
            </a:pPr>
            <a:r>
              <a:rPr lang="ru-RU" dirty="0" smtClean="0"/>
              <a:t> закрепление материала).</a:t>
            </a:r>
          </a:p>
          <a:p>
            <a:pPr lvl="0">
              <a:buNone/>
            </a:pPr>
            <a:r>
              <a:rPr lang="ru-RU" dirty="0" smtClean="0"/>
              <a:t>5. Заключение, выводы, </a:t>
            </a:r>
          </a:p>
          <a:p>
            <a:pPr lvl="0">
              <a:buNone/>
            </a:pPr>
            <a:r>
              <a:rPr lang="ru-RU" dirty="0" smtClean="0"/>
              <a:t>подведение итогов.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Documents and Settings\Администратор\Рабочий стол\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4166" y="3717032"/>
            <a:ext cx="3361396" cy="283120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Documents and Settings\Администратор\Рабочий стол\суалча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525869" cy="517403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Рабочий стол\понят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Разделение на команды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988840"/>
            <a:ext cx="5266928" cy="374441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Алканы</a:t>
            </a:r>
          </a:p>
          <a:p>
            <a:pPr algn="ctr">
              <a:buNone/>
            </a:pPr>
            <a:r>
              <a:rPr lang="ru-RU" dirty="0" smtClean="0"/>
              <a:t>Алкены</a:t>
            </a:r>
          </a:p>
          <a:p>
            <a:pPr algn="ctr">
              <a:buNone/>
            </a:pPr>
            <a:r>
              <a:rPr lang="ru-RU" dirty="0" smtClean="0"/>
              <a:t>Алкины</a:t>
            </a:r>
          </a:p>
          <a:p>
            <a:pPr algn="ctr">
              <a:buNone/>
            </a:pPr>
            <a:r>
              <a:rPr lang="ru-RU" dirty="0" smtClean="0"/>
              <a:t>Циклоалканы</a:t>
            </a:r>
          </a:p>
          <a:p>
            <a:pPr algn="ctr">
              <a:buNone/>
            </a:pPr>
            <a:r>
              <a:rPr lang="ru-RU" dirty="0" smtClean="0"/>
              <a:t>Алкадиены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Саша\Мои документы\картинки по химии\органическая химия, 11 класс\10 класс органическая химия\углеводороды\классификация у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575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5865515"/>
          </a:xfrm>
        </p:spPr>
        <p:txBody>
          <a:bodyPr/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   </a:t>
            </a: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Гомологи</a:t>
            </a:r>
          </a:p>
          <a:p>
            <a:pPr algn="just">
              <a:buNone/>
            </a:pPr>
            <a:r>
              <a:rPr lang="ru-RU" dirty="0" smtClean="0"/>
              <a:t>       Гомологическим рядом называется ряд соединений, сходных по своему строению и свойствам, но отличающихся друг от друга по составу на одно или несколько групп</a:t>
            </a:r>
            <a:endParaRPr lang="en-US" dirty="0" smtClean="0"/>
          </a:p>
          <a:p>
            <a:pPr algn="just">
              <a:buNone/>
            </a:pPr>
            <a:r>
              <a:rPr lang="ru-RU" dirty="0" smtClean="0"/>
              <a:t>    </a:t>
            </a:r>
            <a:r>
              <a:rPr lang="en-US" dirty="0" smtClean="0"/>
              <a:t>– CH</a:t>
            </a:r>
            <a:r>
              <a:rPr lang="tt-RU" baseline="-25000" dirty="0" smtClean="0"/>
              <a:t>2</a:t>
            </a:r>
            <a:r>
              <a:rPr lang="en-US" dirty="0" smtClean="0"/>
              <a:t> –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632185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221088"/>
            <a:ext cx="691548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659</Words>
  <Application>Microsoft Office PowerPoint</Application>
  <PresentationFormat>Экран (4:3)</PresentationFormat>
  <Paragraphs>97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Муниципальное  общеобразовательное учреждение  «Изминская средняя общеобразовательная школа  Сабинского  муниципального района  Республики Татарстан»</vt:lpstr>
      <vt:lpstr>Слайд 2</vt:lpstr>
      <vt:lpstr>Слайд 3</vt:lpstr>
      <vt:lpstr>Слайд 4</vt:lpstr>
      <vt:lpstr>Слайд 5</vt:lpstr>
      <vt:lpstr>Разделение на команды</vt:lpstr>
      <vt:lpstr>Слайд 7</vt:lpstr>
      <vt:lpstr>Слайд 8</vt:lpstr>
      <vt:lpstr>Слайд 9</vt:lpstr>
      <vt:lpstr>Слайд 10</vt:lpstr>
      <vt:lpstr>Слайд 11</vt:lpstr>
      <vt:lpstr>Химические свойства</vt:lpstr>
      <vt:lpstr>Найди ошибку</vt:lpstr>
      <vt:lpstr>Умеешь считать?  Сколько веществ выражено следующими формулами:  </vt:lpstr>
      <vt:lpstr>Найди и примени</vt:lpstr>
      <vt:lpstr>Назови вещество</vt:lpstr>
      <vt:lpstr>Слайд 17</vt:lpstr>
      <vt:lpstr>Тест</vt:lpstr>
      <vt:lpstr>Слайд 19</vt:lpstr>
      <vt:lpstr>Слайд 20</vt:lpstr>
      <vt:lpstr>Правильно!</vt:lpstr>
      <vt:lpstr>Правильно!</vt:lpstr>
      <vt:lpstr>Неправильно!</vt:lpstr>
      <vt:lpstr>Неправильно!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общеобразовательное учреждение  «Изминская средняя общеобразовательная школа  Сабинского  муниципального района  Республики Татарстан»</dc:title>
  <cp:lastModifiedBy>Zver</cp:lastModifiedBy>
  <cp:revision>26</cp:revision>
  <dcterms:modified xsi:type="dcterms:W3CDTF">2013-12-10T11:04:33Z</dcterms:modified>
</cp:coreProperties>
</file>