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0" r:id="rId5"/>
    <p:sldId id="261" r:id="rId6"/>
    <p:sldId id="262" r:id="rId7"/>
    <p:sldId id="263" r:id="rId8"/>
    <p:sldId id="264" r:id="rId9"/>
    <p:sldId id="265" r:id="rId10"/>
    <p:sldId id="266" r:id="rId11"/>
    <p:sldId id="267"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398"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64026E6A-F32D-49F9-8790-EC5109177369}" type="datetimeFigureOut">
              <a:rPr lang="ru-RU" smtClean="0"/>
              <a:pPr/>
              <a:t>18.02.2015</a:t>
            </a:fld>
            <a:endParaRPr lang="ru-RU"/>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557F4936-59B6-43B7-A06E-3E9575E8DFD4}"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64026E6A-F32D-49F9-8790-EC5109177369}" type="datetimeFigureOut">
              <a:rPr lang="ru-RU" smtClean="0"/>
              <a:pPr/>
              <a:t>18.02.2015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557F4936-59B6-43B7-A06E-3E9575E8DFD4}"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64026E6A-F32D-49F9-8790-EC5109177369}" type="datetimeFigureOut">
              <a:rPr lang="ru-RU" smtClean="0"/>
              <a:pPr/>
              <a:t>18.02.2015</a:t>
            </a:fld>
            <a:endParaRPr lang="ru-RU"/>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557F4936-59B6-43B7-A06E-3E9575E8DFD4}"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64026E6A-F32D-49F9-8790-EC5109177369}" type="datetimeFigureOut">
              <a:rPr lang="ru-RU" smtClean="0"/>
              <a:pPr/>
              <a:t>18.02.2015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557F4936-59B6-43B7-A06E-3E9575E8DFD4}"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64026E6A-F32D-49F9-8790-EC5109177369}" type="datetimeFigureOut">
              <a:rPr lang="ru-RU" smtClean="0"/>
              <a:pPr/>
              <a:t>18.02.2015</a:t>
            </a:fld>
            <a:endParaRPr lang="ru-RU"/>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a:p>
        </p:txBody>
      </p:sp>
      <p:sp>
        <p:nvSpPr>
          <p:cNvPr id="6" name="Номер слайда 5"/>
          <p:cNvSpPr>
            <a:spLocks noGrp="1"/>
          </p:cNvSpPr>
          <p:nvPr>
            <p:ph type="sldNum" sz="quarter" idx="12"/>
          </p:nvPr>
        </p:nvSpPr>
        <p:spPr>
          <a:xfrm>
            <a:off x="6733952" y="6555112"/>
            <a:ext cx="588336" cy="228600"/>
          </a:xfrm>
        </p:spPr>
        <p:txBody>
          <a:bodyPr/>
          <a:lstStyle>
            <a:extLst/>
          </a:lstStyle>
          <a:p>
            <a:fld id="{557F4936-59B6-43B7-A06E-3E9575E8DFD4}"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64026E6A-F32D-49F9-8790-EC5109177369}" type="datetimeFigureOut">
              <a:rPr lang="ru-RU" smtClean="0"/>
              <a:pPr/>
              <a:t>18.02.2015</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557F4936-59B6-43B7-A06E-3E9575E8DFD4}"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64026E6A-F32D-49F9-8790-EC5109177369}" type="datetimeFigureOut">
              <a:rPr lang="ru-RU" smtClean="0"/>
              <a:pPr/>
              <a:t>18.02.2015</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557F4936-59B6-43B7-A06E-3E9575E8DFD4}"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64026E6A-F32D-49F9-8790-EC5109177369}" type="datetimeFigureOut">
              <a:rPr lang="ru-RU" smtClean="0"/>
              <a:pPr/>
              <a:t>18.02.2015</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557F4936-59B6-43B7-A06E-3E9575E8DFD4}"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64026E6A-F32D-49F9-8790-EC5109177369}" type="datetimeFigureOut">
              <a:rPr lang="ru-RU" smtClean="0"/>
              <a:pPr/>
              <a:t>18.02.2015</a:t>
            </a:fld>
            <a:endParaRPr lang="ru-RU"/>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a:p>
        </p:txBody>
      </p:sp>
      <p:sp>
        <p:nvSpPr>
          <p:cNvPr id="4" name="Номер слайда 3"/>
          <p:cNvSpPr>
            <a:spLocks noGrp="1"/>
          </p:cNvSpPr>
          <p:nvPr>
            <p:ph type="sldNum" sz="quarter" idx="12"/>
          </p:nvPr>
        </p:nvSpPr>
        <p:spPr/>
        <p:txBody>
          <a:bodyPr/>
          <a:lstStyle>
            <a:extLst/>
          </a:lstStyle>
          <a:p>
            <a:fld id="{557F4936-59B6-43B7-A06E-3E9575E8DFD4}"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64026E6A-F32D-49F9-8790-EC5109177369}" type="datetimeFigureOut">
              <a:rPr lang="ru-RU" smtClean="0"/>
              <a:pPr/>
              <a:t>18.02.2015</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557F4936-59B6-43B7-A06E-3E9575E8DFD4}"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64026E6A-F32D-49F9-8790-EC5109177369}" type="datetimeFigureOut">
              <a:rPr lang="ru-RU" smtClean="0"/>
              <a:pPr/>
              <a:t>18.02.2015</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557F4936-59B6-43B7-A06E-3E9575E8DFD4}" type="slidenum">
              <a:rPr lang="ru-RU" smtClean="0"/>
              <a:pPr/>
              <a:t>‹#›</a:t>
            </a:fld>
            <a:endParaRPr lang="ru-RU"/>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64026E6A-F32D-49F9-8790-EC5109177369}" type="datetimeFigureOut">
              <a:rPr lang="ru-RU" smtClean="0"/>
              <a:pPr/>
              <a:t>18.02.2015</a:t>
            </a:fld>
            <a:endParaRPr lang="ru-RU"/>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557F4936-59B6-43B7-A06E-3E9575E8DFD4}"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2.xml"/><Relationship Id="rId5" Type="http://schemas.openxmlformats.org/officeDocument/2006/relationships/slide" Target="slide7.xml"/><Relationship Id="rId4" Type="http://schemas.openxmlformats.org/officeDocument/2006/relationships/slide" Target="slide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714612" y="2357430"/>
            <a:ext cx="6429388" cy="2928958"/>
          </a:xfrm>
        </p:spPr>
        <p:txBody>
          <a:bodyPr/>
          <a:lstStyle/>
          <a:p>
            <a:pPr algn="ct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sz="2400" dirty="0" smtClean="0"/>
              <a:t>педагогический совет</a:t>
            </a:r>
            <a:r>
              <a:rPr lang="ru-RU" smtClean="0"/>
              <a:t/>
            </a:r>
            <a:br>
              <a:rPr lang="ru-RU" smtClean="0"/>
            </a:br>
            <a:r>
              <a:rPr lang="ru-RU" smtClean="0"/>
              <a:t/>
            </a:r>
            <a:br>
              <a:rPr lang="ru-RU" smtClean="0"/>
            </a:br>
            <a:r>
              <a:rPr lang="ru-RU" smtClean="0"/>
              <a:t>"</a:t>
            </a:r>
            <a:r>
              <a:rPr lang="ru-RU" sz="3600" dirty="0" smtClean="0"/>
              <a:t>Диагноз: неуспеваемость. Причины неуспеваемости и пути преодоления</a:t>
            </a:r>
            <a:r>
              <a:rPr lang="ru-RU" dirty="0" smtClean="0"/>
              <a:t>"</a:t>
            </a:r>
            <a:r>
              <a:rPr lang="ru-RU" i="1" dirty="0" smtClean="0"/>
              <a:t/>
            </a:r>
            <a:br>
              <a:rPr lang="ru-RU" i="1" dirty="0" smtClean="0"/>
            </a:br>
            <a:endParaRPr lang="ru-RU" dirty="0"/>
          </a:p>
        </p:txBody>
      </p:sp>
      <p:sp>
        <p:nvSpPr>
          <p:cNvPr id="3" name="Подзаголовок 2"/>
          <p:cNvSpPr>
            <a:spLocks noGrp="1"/>
          </p:cNvSpPr>
          <p:nvPr>
            <p:ph type="subTitle" idx="1"/>
          </p:nvPr>
        </p:nvSpPr>
        <p:spPr>
          <a:xfrm>
            <a:off x="2857488" y="5572140"/>
            <a:ext cx="6286512" cy="1101248"/>
          </a:xfrm>
        </p:spPr>
        <p:txBody>
          <a:bodyPr/>
          <a:lstStyle/>
          <a:p>
            <a:r>
              <a:rPr lang="ru-RU" dirty="0" smtClean="0"/>
              <a:t>Заместитель директора по УВР МОУ СШ № 24</a:t>
            </a:r>
          </a:p>
          <a:p>
            <a:r>
              <a:rPr lang="ru-RU" dirty="0" err="1" smtClean="0"/>
              <a:t>Илюхина</a:t>
            </a:r>
            <a:r>
              <a:rPr lang="ru-RU" dirty="0" smtClean="0"/>
              <a:t> Людмила Николаевна</a:t>
            </a: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428604"/>
            <a:ext cx="7239000" cy="642918"/>
          </a:xfrm>
        </p:spPr>
        <p:txBody>
          <a:bodyPr>
            <a:normAutofit fontScale="90000"/>
          </a:bodyPr>
          <a:lstStyle/>
          <a:p>
            <a:pPr algn="ctr"/>
            <a:r>
              <a:rPr lang="ru-RU" sz="1800" dirty="0" smtClean="0">
                <a:solidFill>
                  <a:schemeClr val="accent5">
                    <a:lumMod val="75000"/>
                  </a:schemeClr>
                </a:solidFill>
                <a:latin typeface="Arial" pitchFamily="34" charset="0"/>
                <a:cs typeface="Arial" pitchFamily="34" charset="0"/>
              </a:rPr>
              <a:t>Методы стимулирования учащихся в целях предупреждения отставания и неуспеваемости</a:t>
            </a:r>
            <a:r>
              <a:rPr lang="ru-RU" sz="4000" dirty="0" smtClean="0">
                <a:latin typeface="Arial" pitchFamily="34" charset="0"/>
                <a:cs typeface="Arial" pitchFamily="34" charset="0"/>
              </a:rPr>
              <a:t/>
            </a:r>
            <a:br>
              <a:rPr lang="ru-RU" sz="4000" dirty="0" smtClean="0">
                <a:latin typeface="Arial" pitchFamily="34" charset="0"/>
                <a:cs typeface="Arial" pitchFamily="34" charset="0"/>
              </a:rPr>
            </a:br>
            <a:endParaRPr lang="ru-RU" dirty="0"/>
          </a:p>
        </p:txBody>
      </p:sp>
      <p:graphicFrame>
        <p:nvGraphicFramePr>
          <p:cNvPr id="4" name="Содержимое 3"/>
          <p:cNvGraphicFramePr>
            <a:graphicFrameLocks noGrp="1"/>
          </p:cNvGraphicFramePr>
          <p:nvPr>
            <p:ph idx="1"/>
          </p:nvPr>
        </p:nvGraphicFramePr>
        <p:xfrm>
          <a:off x="0" y="642918"/>
          <a:ext cx="8143899" cy="6215082"/>
        </p:xfrm>
        <a:graphic>
          <a:graphicData uri="http://schemas.openxmlformats.org/drawingml/2006/table">
            <a:tbl>
              <a:tblPr firstRow="1" bandRow="1">
                <a:tableStyleId>{5C22544A-7EE6-4342-B048-85BDC9FD1C3A}</a:tableStyleId>
              </a:tblPr>
              <a:tblGrid>
                <a:gridCol w="2714633"/>
                <a:gridCol w="2714633"/>
                <a:gridCol w="2714633"/>
              </a:tblGrid>
              <a:tr h="2019153">
                <a:tc>
                  <a:txBody>
                    <a:bodyPr/>
                    <a:lstStyle/>
                    <a:p>
                      <a:pPr algn="ctr">
                        <a:lnSpc>
                          <a:spcPct val="115000"/>
                        </a:lnSpc>
                      </a:pPr>
                      <a:r>
                        <a:rPr lang="ru-RU" sz="1400" u="sng" dirty="0">
                          <a:latin typeface="Arial" pitchFamily="34" charset="0"/>
                          <a:cs typeface="Arial" pitchFamily="34" charset="0"/>
                        </a:rPr>
                        <a:t>1-я группа</a:t>
                      </a:r>
                    </a:p>
                    <a:p>
                      <a:pPr algn="ctr">
                        <a:lnSpc>
                          <a:spcPct val="115000"/>
                        </a:lnSpc>
                      </a:pPr>
                      <a:endParaRPr lang="ru-RU" sz="1400" dirty="0" smtClean="0">
                        <a:latin typeface="Arial" pitchFamily="34" charset="0"/>
                        <a:cs typeface="Arial" pitchFamily="34" charset="0"/>
                      </a:endParaRPr>
                    </a:p>
                    <a:p>
                      <a:pPr algn="ctr">
                        <a:lnSpc>
                          <a:spcPct val="115000"/>
                        </a:lnSpc>
                      </a:pPr>
                      <a:r>
                        <a:rPr lang="ru-RU" sz="1400" dirty="0" smtClean="0">
                          <a:latin typeface="Arial" pitchFamily="34" charset="0"/>
                          <a:cs typeface="Arial" pitchFamily="34" charset="0"/>
                        </a:rPr>
                        <a:t>Посредством </a:t>
                      </a:r>
                      <a:r>
                        <a:rPr lang="ru-RU" sz="1400" dirty="0">
                          <a:latin typeface="Arial" pitchFamily="34" charset="0"/>
                          <a:cs typeface="Arial" pitchFamily="34" charset="0"/>
                        </a:rPr>
                        <a:t>содержания (содержательные)</a:t>
                      </a:r>
                      <a:endParaRPr lang="ru-RU" sz="1400" dirty="0">
                        <a:latin typeface="Arial" pitchFamily="34" charset="0"/>
                        <a:ea typeface="Times New Roman"/>
                        <a:cs typeface="Arial" pitchFamily="34" charset="0"/>
                      </a:endParaRPr>
                    </a:p>
                  </a:txBody>
                  <a:tcPr marL="66675" marR="66675" marT="66675" marB="66675"/>
                </a:tc>
                <a:tc>
                  <a:txBody>
                    <a:bodyPr/>
                    <a:lstStyle/>
                    <a:p>
                      <a:pPr algn="ctr">
                        <a:lnSpc>
                          <a:spcPct val="115000"/>
                        </a:lnSpc>
                      </a:pPr>
                      <a:r>
                        <a:rPr lang="ru-RU" sz="1400" u="sng" dirty="0">
                          <a:latin typeface="Arial" pitchFamily="34" charset="0"/>
                          <a:cs typeface="Arial" pitchFamily="34" charset="0"/>
                        </a:rPr>
                        <a:t>2-я группа</a:t>
                      </a:r>
                    </a:p>
                    <a:p>
                      <a:pPr algn="ctr">
                        <a:lnSpc>
                          <a:spcPct val="115000"/>
                        </a:lnSpc>
                      </a:pPr>
                      <a:endParaRPr lang="ru-RU" sz="1400" dirty="0" smtClean="0">
                        <a:latin typeface="Arial" pitchFamily="34" charset="0"/>
                        <a:cs typeface="Arial" pitchFamily="34" charset="0"/>
                      </a:endParaRPr>
                    </a:p>
                    <a:p>
                      <a:pPr algn="ctr">
                        <a:lnSpc>
                          <a:spcPct val="115000"/>
                        </a:lnSpc>
                      </a:pPr>
                      <a:r>
                        <a:rPr lang="ru-RU" sz="1400" dirty="0" smtClean="0">
                          <a:latin typeface="Arial" pitchFamily="34" charset="0"/>
                          <a:cs typeface="Arial" pitchFamily="34" charset="0"/>
                        </a:rPr>
                        <a:t>Посредством </a:t>
                      </a:r>
                      <a:r>
                        <a:rPr lang="ru-RU" sz="1400" dirty="0">
                          <a:latin typeface="Arial" pitchFamily="34" charset="0"/>
                          <a:cs typeface="Arial" pitchFamily="34" charset="0"/>
                        </a:rPr>
                        <a:t>организации деятельности (организационные)</a:t>
                      </a:r>
                      <a:endParaRPr lang="ru-RU" sz="1400" dirty="0">
                        <a:latin typeface="Arial" pitchFamily="34" charset="0"/>
                        <a:ea typeface="Times New Roman"/>
                        <a:cs typeface="Arial" pitchFamily="34" charset="0"/>
                      </a:endParaRPr>
                    </a:p>
                  </a:txBody>
                  <a:tcPr marL="66675" marR="66675" marT="66675" marB="66675"/>
                </a:tc>
                <a:tc>
                  <a:txBody>
                    <a:bodyPr/>
                    <a:lstStyle/>
                    <a:p>
                      <a:pPr algn="ctr">
                        <a:lnSpc>
                          <a:spcPct val="115000"/>
                        </a:lnSpc>
                      </a:pPr>
                      <a:r>
                        <a:rPr lang="ru-RU" sz="1400" u="sng" dirty="0">
                          <a:latin typeface="Arial" pitchFamily="34" charset="0"/>
                          <a:cs typeface="Arial" pitchFamily="34" charset="0"/>
                        </a:rPr>
                        <a:t>3-я группа</a:t>
                      </a:r>
                    </a:p>
                    <a:p>
                      <a:pPr algn="ctr">
                        <a:lnSpc>
                          <a:spcPct val="115000"/>
                        </a:lnSpc>
                      </a:pPr>
                      <a:r>
                        <a:rPr lang="ru-RU" sz="1400" dirty="0">
                          <a:latin typeface="Arial" pitchFamily="34" charset="0"/>
                          <a:cs typeface="Arial" pitchFamily="34" charset="0"/>
                        </a:rPr>
                        <a:t>Посредством воспитательных воздействий в плане общения, отношения, внимания (социально-психологический</a:t>
                      </a:r>
                      <a:endParaRPr lang="ru-RU" sz="1400" dirty="0">
                        <a:latin typeface="Arial" pitchFamily="34" charset="0"/>
                        <a:ea typeface="Times New Roman"/>
                        <a:cs typeface="Arial" pitchFamily="34" charset="0"/>
                      </a:endParaRPr>
                    </a:p>
                  </a:txBody>
                  <a:tcPr marL="66675" marR="66675" marT="66675" marB="66675"/>
                </a:tc>
              </a:tr>
              <a:tr h="4195929">
                <a:tc>
                  <a:txBody>
                    <a:bodyPr/>
                    <a:lstStyle/>
                    <a:p>
                      <a:pPr algn="just">
                        <a:lnSpc>
                          <a:spcPct val="115000"/>
                        </a:lnSpc>
                        <a:spcAft>
                          <a:spcPts val="1000"/>
                        </a:spcAft>
                      </a:pPr>
                      <a:r>
                        <a:rPr lang="ru-RU" sz="1400" dirty="0">
                          <a:latin typeface="Arial" pitchFamily="34" charset="0"/>
                          <a:cs typeface="Arial" pitchFamily="34" charset="0"/>
                        </a:rPr>
                        <a:t>1. Особый подход к освещению учебного материала, характер его преподнесения: </a:t>
                      </a:r>
                    </a:p>
                    <a:p>
                      <a:pPr algn="just">
                        <a:lnSpc>
                          <a:spcPct val="115000"/>
                        </a:lnSpc>
                      </a:pPr>
                      <a:r>
                        <a:rPr lang="ru-RU" sz="1400" dirty="0">
                          <a:latin typeface="Arial" pitchFamily="34" charset="0"/>
                          <a:cs typeface="Arial" pitchFamily="34" charset="0"/>
                        </a:rPr>
                        <a:t>а) эмоционально-образный (эмоциональный, наглядно-образный, увлеченный);</a:t>
                      </a:r>
                    </a:p>
                    <a:p>
                      <a:pPr algn="just">
                        <a:lnSpc>
                          <a:spcPct val="115000"/>
                        </a:lnSpc>
                      </a:pPr>
                      <a:r>
                        <a:rPr lang="ru-RU" sz="1400" dirty="0">
                          <a:latin typeface="Arial" pitchFamily="34" charset="0"/>
                          <a:cs typeface="Arial" pitchFamily="34" charset="0"/>
                        </a:rPr>
                        <a:t>б) аналитический (разъяснительный, критический, логический, проблемный);</a:t>
                      </a:r>
                    </a:p>
                    <a:p>
                      <a:pPr algn="just">
                        <a:lnSpc>
                          <a:spcPct val="115000"/>
                        </a:lnSpc>
                      </a:pPr>
                      <a:r>
                        <a:rPr lang="ru-RU" sz="1400" dirty="0">
                          <a:latin typeface="Arial" pitchFamily="34" charset="0"/>
                          <a:cs typeface="Arial" pitchFamily="34" charset="0"/>
                        </a:rPr>
                        <a:t>в) деловой;</a:t>
                      </a:r>
                    </a:p>
                    <a:p>
                      <a:pPr algn="just">
                        <a:lnSpc>
                          <a:spcPct val="115000"/>
                        </a:lnSpc>
                      </a:pPr>
                      <a:r>
                        <a:rPr lang="ru-RU" sz="1400" dirty="0">
                          <a:latin typeface="Arial" pitchFamily="34" charset="0"/>
                          <a:cs typeface="Arial" pitchFamily="34" charset="0"/>
                        </a:rPr>
                        <a:t>г) необычный</a:t>
                      </a:r>
                    </a:p>
                    <a:p>
                      <a:pPr algn="just">
                        <a:lnSpc>
                          <a:spcPct val="115000"/>
                        </a:lnSpc>
                      </a:pPr>
                      <a:r>
                        <a:rPr lang="ru-RU" sz="1400" dirty="0">
                          <a:latin typeface="Arial" pitchFamily="34" charset="0"/>
                          <a:cs typeface="Arial" pitchFamily="34" charset="0"/>
                        </a:rPr>
                        <a:t>2.</a:t>
                      </a:r>
                    </a:p>
                    <a:p>
                      <a:pPr algn="just">
                        <a:lnSpc>
                          <a:spcPct val="115000"/>
                        </a:lnSpc>
                      </a:pPr>
                      <a:r>
                        <a:rPr lang="ru-RU" sz="1400" dirty="0">
                          <a:latin typeface="Arial" pitchFamily="34" charset="0"/>
                          <a:cs typeface="Arial" pitchFamily="34" charset="0"/>
                        </a:rPr>
                        <a:t>3</a:t>
                      </a:r>
                      <a:r>
                        <a:rPr lang="ru-RU" sz="1400" dirty="0" smtClean="0">
                          <a:latin typeface="Arial" pitchFamily="34" charset="0"/>
                          <a:cs typeface="Arial" pitchFamily="34" charset="0"/>
                        </a:rPr>
                        <a:t>.</a:t>
                      </a:r>
                    </a:p>
                    <a:p>
                      <a:pPr algn="just">
                        <a:lnSpc>
                          <a:spcPct val="115000"/>
                        </a:lnSpc>
                      </a:pPr>
                      <a:endParaRPr lang="ru-RU" sz="1400" dirty="0" smtClean="0">
                        <a:latin typeface="Arial" pitchFamily="34" charset="0"/>
                        <a:ea typeface="Times New Roman"/>
                        <a:cs typeface="Arial" pitchFamily="34" charset="0"/>
                      </a:endParaRPr>
                    </a:p>
                  </a:txBody>
                  <a:tcPr marL="66675" marR="66675" marT="66675" marB="66675"/>
                </a:tc>
                <a:tc>
                  <a:txBody>
                    <a:bodyPr/>
                    <a:lstStyle/>
                    <a:p>
                      <a:pPr algn="just">
                        <a:lnSpc>
                          <a:spcPct val="115000"/>
                        </a:lnSpc>
                        <a:spcAft>
                          <a:spcPts val="1000"/>
                        </a:spcAft>
                      </a:pPr>
                      <a:r>
                        <a:rPr lang="ru-RU" sz="1400" dirty="0">
                          <a:latin typeface="Arial" pitchFamily="34" charset="0"/>
                          <a:cs typeface="Arial" pitchFamily="34" charset="0"/>
                        </a:rPr>
                        <a:t>1. Целевая установка на работу, ее краткая характеристика, постановка задач </a:t>
                      </a:r>
                    </a:p>
                    <a:p>
                      <a:pPr algn="just">
                        <a:lnSpc>
                          <a:spcPct val="115000"/>
                        </a:lnSpc>
                      </a:pPr>
                      <a:r>
                        <a:rPr lang="ru-RU" sz="1400" dirty="0">
                          <a:latin typeface="Arial" pitchFamily="34" charset="0"/>
                          <a:cs typeface="Arial" pitchFamily="34" charset="0"/>
                        </a:rPr>
                        <a:t>2. </a:t>
                      </a:r>
                    </a:p>
                    <a:p>
                      <a:pPr algn="just">
                        <a:lnSpc>
                          <a:spcPct val="115000"/>
                        </a:lnSpc>
                      </a:pPr>
                      <a:r>
                        <a:rPr lang="ru-RU" sz="1400" dirty="0">
                          <a:latin typeface="Arial" pitchFamily="34" charset="0"/>
                          <a:cs typeface="Arial" pitchFamily="34" charset="0"/>
                        </a:rPr>
                        <a:t>3.</a:t>
                      </a:r>
                      <a:endParaRPr lang="ru-RU" sz="1400" dirty="0">
                        <a:latin typeface="Arial" pitchFamily="34" charset="0"/>
                        <a:ea typeface="Times New Roman"/>
                        <a:cs typeface="Arial" pitchFamily="34" charset="0"/>
                      </a:endParaRPr>
                    </a:p>
                  </a:txBody>
                  <a:tcPr marL="66675" marR="66675" marT="66675" marB="66675"/>
                </a:tc>
                <a:tc>
                  <a:txBody>
                    <a:bodyPr/>
                    <a:lstStyle/>
                    <a:p>
                      <a:pPr algn="just">
                        <a:lnSpc>
                          <a:spcPct val="115000"/>
                        </a:lnSpc>
                        <a:spcAft>
                          <a:spcPts val="1000"/>
                        </a:spcAft>
                      </a:pPr>
                      <a:r>
                        <a:rPr lang="ru-RU" sz="1400" dirty="0">
                          <a:latin typeface="Arial" pitchFamily="34" charset="0"/>
                          <a:cs typeface="Arial" pitchFamily="34" charset="0"/>
                        </a:rPr>
                        <a:t>1. Показ достижений и  недостатков в развитии личности, проявление доверия к силам и возможностям учащихся </a:t>
                      </a:r>
                    </a:p>
                    <a:p>
                      <a:pPr algn="just">
                        <a:lnSpc>
                          <a:spcPct val="115000"/>
                        </a:lnSpc>
                      </a:pPr>
                      <a:r>
                        <a:rPr lang="ru-RU" sz="1400" dirty="0">
                          <a:latin typeface="Arial" pitchFamily="34" charset="0"/>
                          <a:cs typeface="Arial" pitchFamily="34" charset="0"/>
                        </a:rPr>
                        <a:t>2. </a:t>
                      </a:r>
                    </a:p>
                    <a:p>
                      <a:pPr algn="just">
                        <a:lnSpc>
                          <a:spcPct val="115000"/>
                        </a:lnSpc>
                      </a:pPr>
                      <a:r>
                        <a:rPr lang="ru-RU" sz="1400" dirty="0">
                          <a:latin typeface="Arial" pitchFamily="34" charset="0"/>
                          <a:cs typeface="Arial" pitchFamily="34" charset="0"/>
                        </a:rPr>
                        <a:t>3.</a:t>
                      </a:r>
                      <a:endParaRPr lang="ru-RU" sz="1400" dirty="0">
                        <a:latin typeface="Arial" pitchFamily="34" charset="0"/>
                        <a:ea typeface="Times New Roman"/>
                        <a:cs typeface="Arial" pitchFamily="34" charset="0"/>
                      </a:endParaRPr>
                    </a:p>
                  </a:txBody>
                  <a:tcPr marL="66675" marR="66675" marT="66675" marB="66675"/>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251440"/>
          </a:xfrm>
        </p:spPr>
        <p:txBody>
          <a:bodyPr>
            <a:normAutofit fontScale="90000"/>
          </a:bodyPr>
          <a:lstStyle/>
          <a:p>
            <a:pPr algn="ctr"/>
            <a:r>
              <a:rPr lang="ru-RU" dirty="0" smtClean="0">
                <a:solidFill>
                  <a:schemeClr val="accent5">
                    <a:lumMod val="75000"/>
                  </a:schemeClr>
                </a:solidFill>
              </a:rPr>
              <a:t>притча</a:t>
            </a:r>
            <a:endParaRPr lang="ru-RU" dirty="0">
              <a:solidFill>
                <a:schemeClr val="accent5">
                  <a:lumMod val="75000"/>
                </a:schemeClr>
              </a:solidFill>
            </a:endParaRPr>
          </a:p>
        </p:txBody>
      </p:sp>
      <p:sp>
        <p:nvSpPr>
          <p:cNvPr id="3" name="Содержимое 2"/>
          <p:cNvSpPr>
            <a:spLocks noGrp="1"/>
          </p:cNvSpPr>
          <p:nvPr>
            <p:ph idx="1"/>
          </p:nvPr>
        </p:nvSpPr>
        <p:spPr>
          <a:xfrm>
            <a:off x="0" y="785794"/>
            <a:ext cx="8072462" cy="6072206"/>
          </a:xfrm>
        </p:spPr>
        <p:txBody>
          <a:bodyPr>
            <a:normAutofit fontScale="62500" lnSpcReduction="20000"/>
          </a:bodyPr>
          <a:lstStyle/>
          <a:p>
            <a:pPr algn="just">
              <a:buNone/>
            </a:pPr>
            <a:r>
              <a:rPr lang="ru-RU" dirty="0" smtClean="0">
                <a:latin typeface="Arial" pitchFamily="34" charset="0"/>
                <a:cs typeface="Arial" pitchFamily="34" charset="0"/>
              </a:rPr>
              <a:t>Сидит старик у обочины и смотрит на дорогу. Видит: идет человек, а за ним еле поспевает маленький мальчик. Человек остановился, велел ребенку подать старику воды и дать кусок хлеба из запасов.</a:t>
            </a:r>
          </a:p>
          <a:p>
            <a:pPr algn="just">
              <a:buNone/>
            </a:pPr>
            <a:r>
              <a:rPr lang="ru-RU" dirty="0" smtClean="0">
                <a:latin typeface="Arial" pitchFamily="34" charset="0"/>
                <a:cs typeface="Arial" pitchFamily="34" charset="0"/>
              </a:rPr>
              <a:t>– Что ты тут делаешь, старик? – спросил прохожий.</a:t>
            </a:r>
          </a:p>
          <a:p>
            <a:pPr algn="just">
              <a:buNone/>
            </a:pPr>
            <a:r>
              <a:rPr lang="ru-RU" dirty="0" smtClean="0">
                <a:latin typeface="Arial" pitchFamily="34" charset="0"/>
                <a:cs typeface="Arial" pitchFamily="34" charset="0"/>
              </a:rPr>
              <a:t>– Жду тебя! – ответил старик. – Тебе ведь доверили этого ребенка на воспитание?</a:t>
            </a:r>
          </a:p>
          <a:p>
            <a:pPr algn="just">
              <a:buNone/>
            </a:pPr>
            <a:r>
              <a:rPr lang="ru-RU" dirty="0" smtClean="0">
                <a:latin typeface="Arial" pitchFamily="34" charset="0"/>
                <a:cs typeface="Arial" pitchFamily="34" charset="0"/>
              </a:rPr>
              <a:t>– Верно! – удивился человек.</a:t>
            </a:r>
          </a:p>
          <a:p>
            <a:pPr>
              <a:buNone/>
            </a:pPr>
            <a:r>
              <a:rPr lang="ru-RU" dirty="0" smtClean="0">
                <a:latin typeface="Arial" pitchFamily="34" charset="0"/>
                <a:cs typeface="Arial" pitchFamily="34" charset="0"/>
              </a:rPr>
              <a:t>– Так бери с собой мудрость:</a:t>
            </a:r>
            <a:br>
              <a:rPr lang="ru-RU" dirty="0" smtClean="0">
                <a:latin typeface="Arial" pitchFamily="34" charset="0"/>
                <a:cs typeface="Arial" pitchFamily="34" charset="0"/>
              </a:rPr>
            </a:br>
            <a:r>
              <a:rPr lang="ru-RU" dirty="0" smtClean="0">
                <a:latin typeface="Arial" pitchFamily="34" charset="0"/>
                <a:cs typeface="Arial" pitchFamily="34" charset="0"/>
              </a:rPr>
              <a:t>Если хочешь посадить человеку дерево, посади плодовое деревцо.</a:t>
            </a:r>
            <a:br>
              <a:rPr lang="ru-RU" dirty="0" smtClean="0">
                <a:latin typeface="Arial" pitchFamily="34" charset="0"/>
                <a:cs typeface="Arial" pitchFamily="34" charset="0"/>
              </a:rPr>
            </a:br>
            <a:r>
              <a:rPr lang="ru-RU" dirty="0" smtClean="0">
                <a:latin typeface="Arial" pitchFamily="34" charset="0"/>
                <a:cs typeface="Arial" pitchFamily="34" charset="0"/>
              </a:rPr>
              <a:t>Если хочешь подарить человеку лошадь, дари лучшего скакуна.</a:t>
            </a:r>
            <a:br>
              <a:rPr lang="ru-RU" dirty="0" smtClean="0">
                <a:latin typeface="Arial" pitchFamily="34" charset="0"/>
                <a:cs typeface="Arial" pitchFamily="34" charset="0"/>
              </a:rPr>
            </a:br>
            <a:r>
              <a:rPr lang="ru-RU" dirty="0" smtClean="0">
                <a:latin typeface="Arial" pitchFamily="34" charset="0"/>
                <a:cs typeface="Arial" pitchFamily="34" charset="0"/>
              </a:rPr>
              <a:t>Но если доверили тебе ребенка на воспитание, то верни его крылатым.</a:t>
            </a:r>
          </a:p>
          <a:p>
            <a:pPr algn="just">
              <a:buNone/>
            </a:pPr>
            <a:r>
              <a:rPr lang="ru-RU" dirty="0" smtClean="0">
                <a:latin typeface="Arial" pitchFamily="34" charset="0"/>
                <a:cs typeface="Arial" pitchFamily="34" charset="0"/>
              </a:rPr>
              <a:t>– Как я это сделаю, старик, если сам не умею летать? – удивился человек.</a:t>
            </a:r>
          </a:p>
          <a:p>
            <a:pPr algn="just">
              <a:buNone/>
            </a:pPr>
            <a:r>
              <a:rPr lang="ru-RU" dirty="0" smtClean="0">
                <a:latin typeface="Arial" pitchFamily="34" charset="0"/>
                <a:cs typeface="Arial" pitchFamily="34" charset="0"/>
              </a:rPr>
              <a:t>– Тогда не бери мальчика на воспитание! – сказал старик и направил взор на небо.</a:t>
            </a:r>
          </a:p>
          <a:p>
            <a:pPr algn="just">
              <a:buNone/>
            </a:pPr>
            <a:r>
              <a:rPr lang="ru-RU" dirty="0" smtClean="0">
                <a:latin typeface="Arial" pitchFamily="34" charset="0"/>
                <a:cs typeface="Arial" pitchFamily="34" charset="0"/>
              </a:rPr>
              <a:t>Прошли годы.</a:t>
            </a:r>
          </a:p>
          <a:p>
            <a:pPr algn="just">
              <a:buNone/>
            </a:pPr>
            <a:r>
              <a:rPr lang="ru-RU" dirty="0" smtClean="0">
                <a:latin typeface="Arial" pitchFamily="34" charset="0"/>
                <a:cs typeface="Arial" pitchFamily="34" charset="0"/>
              </a:rPr>
              <a:t>Старик сидит на том же месте и смотрит в небо.</a:t>
            </a:r>
          </a:p>
          <a:p>
            <a:pPr algn="just">
              <a:buNone/>
            </a:pPr>
            <a:r>
              <a:rPr lang="ru-RU" dirty="0" smtClean="0">
                <a:latin typeface="Arial" pitchFamily="34" charset="0"/>
                <a:cs typeface="Arial" pitchFamily="34" charset="0"/>
              </a:rPr>
              <a:t>Видит: летит мальчик, а за ним – его учитель.</a:t>
            </a:r>
          </a:p>
          <a:p>
            <a:pPr algn="just">
              <a:buNone/>
            </a:pPr>
            <a:r>
              <a:rPr lang="ru-RU" dirty="0" smtClean="0">
                <a:latin typeface="Arial" pitchFamily="34" charset="0"/>
                <a:cs typeface="Arial" pitchFamily="34" charset="0"/>
              </a:rPr>
              <a:t>Они опустились перед стариком и поклонились ему.</a:t>
            </a:r>
          </a:p>
          <a:p>
            <a:pPr algn="just">
              <a:buNone/>
            </a:pPr>
            <a:r>
              <a:rPr lang="ru-RU" dirty="0" smtClean="0">
                <a:latin typeface="Arial" pitchFamily="34" charset="0"/>
                <a:cs typeface="Arial" pitchFamily="34" charset="0"/>
              </a:rPr>
              <a:t>– Старик, помнишь, ты велел мне вернуть мальчика крылатым. Я нашел способ... Видишь, какие выросли у него крылья! – сказал учитель гордо и с лаской обвел крылья своего воспитанника.</a:t>
            </a:r>
          </a:p>
          <a:p>
            <a:pPr algn="just">
              <a:buNone/>
            </a:pPr>
            <a:r>
              <a:rPr lang="ru-RU" dirty="0" smtClean="0">
                <a:latin typeface="Arial" pitchFamily="34" charset="0"/>
                <a:cs typeface="Arial" pitchFamily="34" charset="0"/>
              </a:rPr>
              <a:t>Но старик дотронулся до крыльев учителя, приласкал их и прошептал:</a:t>
            </a:r>
          </a:p>
          <a:p>
            <a:pPr algn="just">
              <a:buNone/>
            </a:pPr>
            <a:r>
              <a:rPr lang="ru-RU" dirty="0" smtClean="0">
                <a:latin typeface="Arial" pitchFamily="34" charset="0"/>
                <a:cs typeface="Arial" pitchFamily="34" charset="0"/>
              </a:rPr>
              <a:t>– Меня больше радуют твои перышки...</a:t>
            </a:r>
          </a:p>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537192"/>
          </a:xfrm>
        </p:spPr>
        <p:txBody>
          <a:bodyPr>
            <a:normAutofit fontScale="90000"/>
          </a:bodyPr>
          <a:lstStyle/>
          <a:p>
            <a:pPr algn="ctr"/>
            <a:r>
              <a:rPr lang="ru-RU" dirty="0" smtClean="0">
                <a:solidFill>
                  <a:schemeClr val="accent5">
                    <a:lumMod val="75000"/>
                  </a:schemeClr>
                </a:solidFill>
                <a:latin typeface="Arial" pitchFamily="34" charset="0"/>
                <a:cs typeface="Arial" pitchFamily="34" charset="0"/>
              </a:rPr>
              <a:t>ПРИТЧА</a:t>
            </a:r>
            <a:endParaRPr lang="ru-RU" dirty="0">
              <a:solidFill>
                <a:schemeClr val="accent5">
                  <a:lumMod val="75000"/>
                </a:schemeClr>
              </a:solidFill>
              <a:latin typeface="Arial" pitchFamily="34" charset="0"/>
              <a:cs typeface="Arial" pitchFamily="34" charset="0"/>
            </a:endParaRPr>
          </a:p>
        </p:txBody>
      </p:sp>
      <p:sp>
        <p:nvSpPr>
          <p:cNvPr id="3" name="Содержимое 2"/>
          <p:cNvSpPr>
            <a:spLocks noGrp="1"/>
          </p:cNvSpPr>
          <p:nvPr>
            <p:ph idx="1"/>
          </p:nvPr>
        </p:nvSpPr>
        <p:spPr>
          <a:xfrm>
            <a:off x="0" y="785794"/>
            <a:ext cx="8143900" cy="6072206"/>
          </a:xfrm>
        </p:spPr>
        <p:txBody>
          <a:bodyPr>
            <a:normAutofit fontScale="85000" lnSpcReduction="20000"/>
          </a:bodyPr>
          <a:lstStyle/>
          <a:p>
            <a:pPr algn="just">
              <a:buNone/>
            </a:pPr>
            <a:r>
              <a:rPr lang="ru-RU" sz="3100" dirty="0" smtClean="0">
                <a:latin typeface="Arial" pitchFamily="34" charset="0"/>
                <a:cs typeface="Arial" pitchFamily="34" charset="0"/>
              </a:rPr>
              <a:t>   Когда-то давно старый индеец открыл своему внуку одну жизненную истину.</a:t>
            </a:r>
          </a:p>
          <a:p>
            <a:pPr algn="just">
              <a:buNone/>
            </a:pPr>
            <a:r>
              <a:rPr lang="ru-RU" sz="3100" dirty="0" smtClean="0">
                <a:latin typeface="Arial" pitchFamily="34" charset="0"/>
                <a:cs typeface="Arial" pitchFamily="34" charset="0"/>
              </a:rPr>
              <a:t>— В каждом человеке идет борьба, очень похожая на борьбу </a:t>
            </a:r>
            <a:r>
              <a:rPr lang="ru-RU" sz="3100" b="1" dirty="0" smtClean="0">
                <a:latin typeface="Arial" pitchFamily="34" charset="0"/>
                <a:cs typeface="Arial" pitchFamily="34" charset="0"/>
              </a:rPr>
              <a:t>двух волков</a:t>
            </a:r>
            <a:r>
              <a:rPr lang="ru-RU" sz="3100" dirty="0" smtClean="0">
                <a:latin typeface="Arial" pitchFamily="34" charset="0"/>
                <a:cs typeface="Arial" pitchFamily="34" charset="0"/>
              </a:rPr>
              <a:t>. Один волк представляет зло — зависть, ревность, сожаление, эгоизм, амбиции, ложь...</a:t>
            </a:r>
          </a:p>
          <a:p>
            <a:pPr algn="just">
              <a:buNone/>
            </a:pPr>
            <a:r>
              <a:rPr lang="ru-RU" sz="3100" dirty="0" smtClean="0">
                <a:latin typeface="Arial" pitchFamily="34" charset="0"/>
                <a:cs typeface="Arial" pitchFamily="34" charset="0"/>
              </a:rPr>
              <a:t>   Другой </a:t>
            </a:r>
            <a:r>
              <a:rPr lang="ru-RU" sz="3100" b="1" dirty="0" smtClean="0">
                <a:latin typeface="Arial" pitchFamily="34" charset="0"/>
                <a:cs typeface="Arial" pitchFamily="34" charset="0"/>
              </a:rPr>
              <a:t>волк</a:t>
            </a:r>
            <a:r>
              <a:rPr lang="ru-RU" sz="3100" dirty="0" smtClean="0">
                <a:latin typeface="Arial" pitchFamily="34" charset="0"/>
                <a:cs typeface="Arial" pitchFamily="34" charset="0"/>
              </a:rPr>
              <a:t> представляет добро — мир, любовь, надежду, истину, доброту, верность...</a:t>
            </a:r>
          </a:p>
          <a:p>
            <a:pPr algn="just">
              <a:buNone/>
            </a:pPr>
            <a:r>
              <a:rPr lang="ru-RU" sz="3100" dirty="0" smtClean="0">
                <a:latin typeface="Arial" pitchFamily="34" charset="0"/>
                <a:cs typeface="Arial" pitchFamily="34" charset="0"/>
              </a:rPr>
              <a:t>    Маленький индеец, тронутый до глубины души словами деда, на несколько мгновений задумался, а потом спросил:</a:t>
            </a:r>
          </a:p>
          <a:p>
            <a:pPr algn="just">
              <a:buNone/>
            </a:pPr>
            <a:r>
              <a:rPr lang="ru-RU" sz="3100" dirty="0" smtClean="0">
                <a:latin typeface="Arial" pitchFamily="34" charset="0"/>
                <a:cs typeface="Arial" pitchFamily="34" charset="0"/>
              </a:rPr>
              <a:t>— А какой волк в конце побеждает?</a:t>
            </a:r>
          </a:p>
          <a:p>
            <a:pPr algn="just">
              <a:buNone/>
            </a:pPr>
            <a:r>
              <a:rPr lang="ru-RU" sz="3100" dirty="0" smtClean="0">
                <a:latin typeface="Arial" pitchFamily="34" charset="0"/>
                <a:cs typeface="Arial" pitchFamily="34" charset="0"/>
              </a:rPr>
              <a:t>   Старый индеец едва заметно улыбнулся и ответил:</a:t>
            </a:r>
          </a:p>
          <a:p>
            <a:pPr algn="just">
              <a:buNone/>
            </a:pPr>
            <a:r>
              <a:rPr lang="ru-RU" sz="3100" dirty="0" smtClean="0">
                <a:latin typeface="Arial" pitchFamily="34" charset="0"/>
                <a:cs typeface="Arial" pitchFamily="34" charset="0"/>
              </a:rPr>
              <a:t>— Всегда побеждает тот волк, которого ты кормишь</a:t>
            </a:r>
            <a:r>
              <a:rPr lang="ru-RU" dirty="0" smtClean="0"/>
              <a:t>.</a:t>
            </a: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80002"/>
          </a:xfrm>
        </p:spPr>
        <p:txBody>
          <a:bodyPr>
            <a:normAutofit fontScale="90000"/>
          </a:bodyPr>
          <a:lstStyle/>
          <a:p>
            <a:endParaRPr lang="ru-RU" dirty="0"/>
          </a:p>
        </p:txBody>
      </p:sp>
      <p:sp>
        <p:nvSpPr>
          <p:cNvPr id="3" name="Содержимое 2"/>
          <p:cNvSpPr>
            <a:spLocks noGrp="1"/>
          </p:cNvSpPr>
          <p:nvPr>
            <p:ph idx="1"/>
          </p:nvPr>
        </p:nvSpPr>
        <p:spPr>
          <a:xfrm>
            <a:off x="0" y="0"/>
            <a:ext cx="8072462" cy="6858000"/>
          </a:xfrm>
        </p:spPr>
        <p:txBody>
          <a:bodyPr>
            <a:normAutofit lnSpcReduction="10000"/>
          </a:bodyPr>
          <a:lstStyle/>
          <a:p>
            <a:r>
              <a:rPr lang="ru-RU" b="1" dirty="0" smtClean="0"/>
              <a:t>Коллеги, задумывались ли вы о причинах неуспеваемости школьников в нашей школе? </a:t>
            </a:r>
          </a:p>
          <a:p>
            <a:r>
              <a:rPr lang="ru-RU" b="1" dirty="0" smtClean="0"/>
              <a:t> О мерах по предупреждению этой неуспеваемости и способах решения этой проблемы? </a:t>
            </a:r>
          </a:p>
          <a:p>
            <a:r>
              <a:rPr lang="ru-RU" b="1" dirty="0" smtClean="0"/>
              <a:t>Каковы вообще признаки неуспешного ученика?</a:t>
            </a:r>
            <a:r>
              <a:rPr lang="ru-RU" dirty="0" smtClean="0"/>
              <a:t> </a:t>
            </a:r>
          </a:p>
          <a:p>
            <a:r>
              <a:rPr lang="ru-RU" dirty="0" smtClean="0"/>
              <a:t>Перед вами характерные признаки неуспевающего ученика. Назовите антитезы критериев неуспеваемости (например: успешный – неуспешный, умный – глупый). </a:t>
            </a:r>
          </a:p>
          <a:p>
            <a:endParaRPr lang="ru-RU" dirty="0" smtClean="0"/>
          </a:p>
          <a:p>
            <a:pPr>
              <a:buNone/>
            </a:pPr>
            <a:r>
              <a:rPr lang="ru-RU" sz="2800" dirty="0" smtClean="0">
                <a:solidFill>
                  <a:schemeClr val="accent2">
                    <a:lumMod val="75000"/>
                  </a:schemeClr>
                </a:solidFill>
              </a:rPr>
              <a:t>   Ленивый                              трудолюбивый</a:t>
            </a:r>
            <a:br>
              <a:rPr lang="ru-RU" sz="2800" dirty="0" smtClean="0">
                <a:solidFill>
                  <a:schemeClr val="accent2">
                    <a:lumMod val="75000"/>
                  </a:schemeClr>
                </a:solidFill>
              </a:rPr>
            </a:br>
            <a:r>
              <a:rPr lang="ru-RU" sz="2800" dirty="0" smtClean="0">
                <a:solidFill>
                  <a:schemeClr val="accent2">
                    <a:lumMod val="75000"/>
                  </a:schemeClr>
                </a:solidFill>
              </a:rPr>
              <a:t>                                                                                                             </a:t>
            </a:r>
            <a:br>
              <a:rPr lang="ru-RU" sz="2800" dirty="0" smtClean="0">
                <a:solidFill>
                  <a:schemeClr val="accent2">
                    <a:lumMod val="75000"/>
                  </a:schemeClr>
                </a:solidFill>
              </a:rPr>
            </a:br>
            <a:r>
              <a:rPr lang="ru-RU" sz="2800" dirty="0" smtClean="0">
                <a:solidFill>
                  <a:schemeClr val="accent2">
                    <a:lumMod val="75000"/>
                  </a:schemeClr>
                </a:solidFill>
              </a:rPr>
              <a:t>Рассеянный                             собранный </a:t>
            </a:r>
            <a:br>
              <a:rPr lang="ru-RU" sz="2800" dirty="0" smtClean="0">
                <a:solidFill>
                  <a:schemeClr val="accent2">
                    <a:lumMod val="75000"/>
                  </a:schemeClr>
                </a:solidFill>
              </a:rPr>
            </a:br>
            <a:r>
              <a:rPr lang="ru-RU" sz="2800" dirty="0" smtClean="0">
                <a:solidFill>
                  <a:schemeClr val="accent2">
                    <a:lumMod val="75000"/>
                  </a:schemeClr>
                </a:solidFill>
              </a:rPr>
              <a:t>                                                                                          </a:t>
            </a:r>
            <a:br>
              <a:rPr lang="ru-RU" sz="2800" dirty="0" smtClean="0">
                <a:solidFill>
                  <a:schemeClr val="accent2">
                    <a:lumMod val="75000"/>
                  </a:schemeClr>
                </a:solidFill>
              </a:rPr>
            </a:br>
            <a:r>
              <a:rPr lang="ru-RU" sz="2800" dirty="0" smtClean="0">
                <a:solidFill>
                  <a:schemeClr val="accent2">
                    <a:lumMod val="75000"/>
                  </a:schemeClr>
                </a:solidFill>
              </a:rPr>
              <a:t>Безответственный           ответственный</a:t>
            </a:r>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85728"/>
            <a:ext cx="8001024" cy="6572272"/>
          </a:xfrm>
        </p:spPr>
        <p:txBody>
          <a:bodyPr>
            <a:normAutofit fontScale="90000"/>
          </a:bodyPr>
          <a:lstStyle/>
          <a:p>
            <a:pPr algn="just">
              <a:lnSpc>
                <a:spcPct val="150000"/>
              </a:lnSpc>
            </a:pPr>
            <a:r>
              <a:rPr lang="ru-RU" dirty="0" smtClean="0"/>
              <a:t/>
            </a:r>
            <a:br>
              <a:rPr lang="ru-RU" dirty="0" smtClean="0"/>
            </a:br>
            <a:r>
              <a:rPr lang="ru-RU" dirty="0" smtClean="0"/>
              <a:t/>
            </a:r>
            <a:br>
              <a:rPr lang="ru-RU" dirty="0" smtClean="0"/>
            </a:br>
            <a:r>
              <a:rPr lang="ru-RU" sz="3100" dirty="0" smtClean="0">
                <a:solidFill>
                  <a:schemeClr val="accent2">
                    <a:lumMod val="75000"/>
                  </a:schemeClr>
                </a:solidFill>
              </a:rPr>
              <a:t> </a:t>
            </a:r>
            <a:br>
              <a:rPr lang="ru-RU" sz="3100" dirty="0" smtClean="0">
                <a:solidFill>
                  <a:schemeClr val="accent2">
                    <a:lumMod val="75000"/>
                  </a:schemeClr>
                </a:solidFill>
              </a:rPr>
            </a:br>
            <a:r>
              <a:rPr lang="ru-RU" sz="3100" dirty="0" smtClean="0">
                <a:solidFill>
                  <a:schemeClr val="accent2">
                    <a:lumMod val="75000"/>
                  </a:schemeClr>
                </a:solidFill>
              </a:rPr>
              <a:t/>
            </a:r>
            <a:br>
              <a:rPr lang="ru-RU" sz="3100" dirty="0" smtClean="0">
                <a:solidFill>
                  <a:schemeClr val="accent2">
                    <a:lumMod val="75000"/>
                  </a:schemeClr>
                </a:solidFill>
              </a:rPr>
            </a:br>
            <a:r>
              <a:rPr lang="ru-RU" sz="3100" dirty="0" smtClean="0">
                <a:solidFill>
                  <a:schemeClr val="accent2">
                    <a:lumMod val="75000"/>
                  </a:schemeClr>
                </a:solidFill>
              </a:rPr>
              <a:t/>
            </a:r>
            <a:br>
              <a:rPr lang="ru-RU" sz="3100" dirty="0" smtClean="0">
                <a:solidFill>
                  <a:schemeClr val="accent2">
                    <a:lumMod val="75000"/>
                  </a:schemeClr>
                </a:solidFill>
              </a:rPr>
            </a:br>
            <a:r>
              <a:rPr lang="ru-RU" sz="3100" dirty="0" smtClean="0">
                <a:solidFill>
                  <a:schemeClr val="accent2">
                    <a:lumMod val="75000"/>
                  </a:schemeClr>
                </a:solidFill>
              </a:rPr>
              <a:t/>
            </a:r>
            <a:br>
              <a:rPr lang="ru-RU" sz="3100" dirty="0" smtClean="0">
                <a:solidFill>
                  <a:schemeClr val="accent2">
                    <a:lumMod val="75000"/>
                  </a:schemeClr>
                </a:solidFill>
              </a:rPr>
            </a:br>
            <a:r>
              <a:rPr lang="ru-RU" sz="2200" dirty="0" smtClean="0">
                <a:solidFill>
                  <a:schemeClr val="accent2">
                    <a:lumMod val="75000"/>
                  </a:schemeClr>
                </a:solidFill>
                <a:latin typeface="Arial" pitchFamily="34" charset="0"/>
                <a:cs typeface="Arial" pitchFamily="34" charset="0"/>
              </a:rPr>
              <a:t>В нашей школе стоит проблема работы с неуспевающими учениками. Если судить по кадровому составу, можно сказать, что все наши педагоги являются высококвалифицированными специалистами, имеющими значительный педагогический стаж. Тем не менее, остро стоит вопрос “неуспеваемости” школьников. Поэтому сегодня мы поговорим с вами о  причинах  неуспеваемости и поищем способы ее преодоления, а также что нужно сделать чтобы ленивый стал трудолюбивым, а рассеянный – собранным.</a:t>
            </a:r>
            <a:r>
              <a:rPr lang="ru-RU" sz="2800" dirty="0" smtClean="0"/>
              <a:t/>
            </a:r>
            <a:br>
              <a:rPr lang="ru-RU" sz="2800" dirty="0" smtClean="0"/>
            </a:br>
            <a:r>
              <a:rPr lang="ru-RU" sz="3100" dirty="0" smtClean="0">
                <a:solidFill>
                  <a:schemeClr val="accent2">
                    <a:lumMod val="75000"/>
                  </a:schemeClr>
                </a:solidFill>
              </a:rPr>
              <a:t>                                                    </a:t>
            </a:r>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465754"/>
          </a:xfrm>
        </p:spPr>
        <p:txBody>
          <a:bodyPr>
            <a:normAutofit fontScale="90000"/>
          </a:bodyPr>
          <a:lstStyle/>
          <a:p>
            <a:pPr algn="ctr"/>
            <a:r>
              <a:rPr lang="ru-RU" dirty="0" smtClean="0">
                <a:solidFill>
                  <a:schemeClr val="accent2">
                    <a:lumMod val="75000"/>
                  </a:schemeClr>
                </a:solidFill>
                <a:latin typeface="Arial" pitchFamily="34" charset="0"/>
                <a:cs typeface="Arial" pitchFamily="34" charset="0"/>
              </a:rPr>
              <a:t>Работа в группах</a:t>
            </a:r>
            <a:endParaRPr lang="ru-RU" dirty="0">
              <a:solidFill>
                <a:schemeClr val="accent2">
                  <a:lumMod val="75000"/>
                </a:schemeClr>
              </a:solidFill>
              <a:latin typeface="Arial" pitchFamily="34" charset="0"/>
              <a:cs typeface="Arial" pitchFamily="34" charset="0"/>
            </a:endParaRPr>
          </a:p>
        </p:txBody>
      </p:sp>
      <p:sp>
        <p:nvSpPr>
          <p:cNvPr id="4" name="Скругленный прямоугольник 3">
            <a:hlinkClick r:id="rId2" action="ppaction://hlinksldjump"/>
          </p:cNvPr>
          <p:cNvSpPr/>
          <p:nvPr/>
        </p:nvSpPr>
        <p:spPr>
          <a:xfrm>
            <a:off x="785786" y="1214422"/>
            <a:ext cx="3000396" cy="2000264"/>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2800" dirty="0" smtClean="0">
                <a:solidFill>
                  <a:schemeClr val="tx1"/>
                </a:solidFill>
                <a:latin typeface="Arial" pitchFamily="34" charset="0"/>
                <a:cs typeface="Arial" pitchFamily="34" charset="0"/>
              </a:rPr>
              <a:t>«Диагностика»</a:t>
            </a:r>
            <a:endParaRPr lang="ru-RU" sz="2800" dirty="0">
              <a:solidFill>
                <a:schemeClr val="tx1"/>
              </a:solidFill>
              <a:latin typeface="Arial" pitchFamily="34" charset="0"/>
              <a:cs typeface="Arial" pitchFamily="34" charset="0"/>
            </a:endParaRPr>
          </a:p>
        </p:txBody>
      </p:sp>
      <p:sp>
        <p:nvSpPr>
          <p:cNvPr id="6" name="Скругленный прямоугольник 5">
            <a:hlinkClick r:id="rId3" action="ppaction://hlinksldjump"/>
          </p:cNvPr>
          <p:cNvSpPr/>
          <p:nvPr/>
        </p:nvSpPr>
        <p:spPr>
          <a:xfrm>
            <a:off x="642910" y="4000504"/>
            <a:ext cx="3000396" cy="2000264"/>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2400" dirty="0" smtClean="0">
                <a:latin typeface="Arial" pitchFamily="34" charset="0"/>
                <a:cs typeface="Arial" pitchFamily="34" charset="0"/>
              </a:rPr>
              <a:t>«Профилактика»</a:t>
            </a:r>
            <a:endParaRPr lang="ru-RU" sz="2400" dirty="0">
              <a:latin typeface="Arial" pitchFamily="34" charset="0"/>
              <a:cs typeface="Arial" pitchFamily="34" charset="0"/>
            </a:endParaRPr>
          </a:p>
        </p:txBody>
      </p:sp>
      <p:sp>
        <p:nvSpPr>
          <p:cNvPr id="7" name="Скругленный прямоугольник 6">
            <a:hlinkClick r:id="rId4" action="ppaction://hlinksldjump"/>
          </p:cNvPr>
          <p:cNvSpPr/>
          <p:nvPr/>
        </p:nvSpPr>
        <p:spPr>
          <a:xfrm>
            <a:off x="4500562" y="4000504"/>
            <a:ext cx="3000396" cy="2000264"/>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
        <p:nvSpPr>
          <p:cNvPr id="8" name="Скругленный прямоугольник 7">
            <a:hlinkClick r:id="rId5" action="ppaction://hlinksldjump"/>
          </p:cNvPr>
          <p:cNvSpPr/>
          <p:nvPr/>
        </p:nvSpPr>
        <p:spPr>
          <a:xfrm>
            <a:off x="4429124" y="1285860"/>
            <a:ext cx="3000396" cy="2000264"/>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sz="2800" dirty="0" smtClean="0">
                <a:latin typeface="Arial" pitchFamily="34" charset="0"/>
                <a:cs typeface="Arial" pitchFamily="34" charset="0"/>
              </a:rPr>
              <a:t>«Терапия»</a:t>
            </a:r>
            <a:endParaRPr lang="ru-RU" sz="2800" dirty="0">
              <a:latin typeface="Arial" pitchFamily="34" charset="0"/>
              <a:cs typeface="Arial" pitchFamily="34" charset="0"/>
            </a:endParaRPr>
          </a:p>
        </p:txBody>
      </p:sp>
      <p:sp>
        <p:nvSpPr>
          <p:cNvPr id="10" name="TextBox 9"/>
          <p:cNvSpPr txBox="1"/>
          <p:nvPr/>
        </p:nvSpPr>
        <p:spPr>
          <a:xfrm flipH="1">
            <a:off x="4572000" y="4714884"/>
            <a:ext cx="2786082" cy="523220"/>
          </a:xfrm>
          <a:prstGeom prst="rect">
            <a:avLst/>
          </a:prstGeom>
          <a:noFill/>
        </p:spPr>
        <p:txBody>
          <a:bodyPr wrap="square" rtlCol="0">
            <a:spAutoFit/>
          </a:bodyPr>
          <a:lstStyle/>
          <a:p>
            <a:pPr algn="ctr"/>
            <a:r>
              <a:rPr lang="ru-RU" sz="2800" dirty="0" smtClean="0">
                <a:latin typeface="Arial" pitchFamily="34" charset="0"/>
                <a:cs typeface="Arial" pitchFamily="34" charset="0"/>
              </a:rPr>
              <a:t>«Оптимисты»</a:t>
            </a:r>
            <a:endParaRPr lang="ru-RU"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322878"/>
          </a:xfrm>
        </p:spPr>
        <p:txBody>
          <a:bodyPr>
            <a:normAutofit fontScale="90000"/>
          </a:bodyPr>
          <a:lstStyle/>
          <a:p>
            <a:pPr algn="ctr"/>
            <a:r>
              <a:rPr lang="ru-RU" dirty="0" smtClean="0">
                <a:solidFill>
                  <a:schemeClr val="accent5">
                    <a:lumMod val="75000"/>
                  </a:schemeClr>
                </a:solidFill>
              </a:rPr>
              <a:t>Группа «Диагностика»</a:t>
            </a:r>
            <a:endParaRPr lang="ru-RU" dirty="0">
              <a:solidFill>
                <a:schemeClr val="accent5">
                  <a:lumMod val="75000"/>
                </a:schemeClr>
              </a:solidFill>
            </a:endParaRPr>
          </a:p>
        </p:txBody>
      </p:sp>
      <p:sp>
        <p:nvSpPr>
          <p:cNvPr id="3" name="Содержимое 2"/>
          <p:cNvSpPr>
            <a:spLocks noGrp="1"/>
          </p:cNvSpPr>
          <p:nvPr>
            <p:ph idx="1"/>
          </p:nvPr>
        </p:nvSpPr>
        <p:spPr>
          <a:xfrm>
            <a:off x="0" y="714356"/>
            <a:ext cx="8143900" cy="5857916"/>
          </a:xfrm>
        </p:spPr>
        <p:style>
          <a:lnRef idx="1">
            <a:schemeClr val="accent3"/>
          </a:lnRef>
          <a:fillRef idx="2">
            <a:schemeClr val="accent3"/>
          </a:fillRef>
          <a:effectRef idx="1">
            <a:schemeClr val="accent3"/>
          </a:effectRef>
          <a:fontRef idx="minor">
            <a:schemeClr val="dk1"/>
          </a:fontRef>
        </p:style>
        <p:txBody>
          <a:bodyPr>
            <a:normAutofit/>
          </a:bodyPr>
          <a:lstStyle/>
          <a:p>
            <a:pPr algn="just">
              <a:buNone/>
            </a:pPr>
            <a:r>
              <a:rPr lang="ru-RU" sz="2000" dirty="0" smtClean="0">
                <a:latin typeface="Arial" pitchFamily="34" charset="0"/>
                <a:cs typeface="Arial" pitchFamily="34" charset="0"/>
              </a:rPr>
              <a:t>1. Дайте определение диагнозу </a:t>
            </a:r>
            <a:r>
              <a:rPr lang="ru-RU" sz="2400" dirty="0" smtClean="0">
                <a:solidFill>
                  <a:srgbClr val="FF0000"/>
                </a:solidFill>
                <a:latin typeface="Arial" pitchFamily="34" charset="0"/>
                <a:cs typeface="Arial" pitchFamily="34" charset="0"/>
              </a:rPr>
              <a:t>«неуспеваемость». </a:t>
            </a:r>
          </a:p>
          <a:p>
            <a:pPr algn="just">
              <a:buNone/>
            </a:pPr>
            <a:r>
              <a:rPr lang="ru-RU" sz="2000" dirty="0" smtClean="0">
                <a:latin typeface="Arial" pitchFamily="34" charset="0"/>
                <a:cs typeface="Arial" pitchFamily="34" charset="0"/>
              </a:rPr>
              <a:t>2. Назовите основные причины неуспеваемости школьников, заполнив данную вам таблицу. Опирайтесь в данной работе на фамилии тех учащихся, которые были выявлены на первом этапе работы.</a:t>
            </a:r>
          </a:p>
          <a:p>
            <a:pPr algn="just">
              <a:buNone/>
            </a:pPr>
            <a:r>
              <a:rPr lang="ru-RU" sz="2000" b="1" u="sng" dirty="0" smtClean="0">
                <a:solidFill>
                  <a:srgbClr val="FF0000"/>
                </a:solidFill>
                <a:latin typeface="Arial" pitchFamily="34" charset="0"/>
                <a:cs typeface="Arial" pitchFamily="34" charset="0"/>
              </a:rPr>
              <a:t>Причины неуспеваемости:</a:t>
            </a:r>
          </a:p>
          <a:p>
            <a:pPr>
              <a:buNone/>
            </a:pPr>
            <a:endParaRPr lang="ru-RU" dirty="0" smtClean="0"/>
          </a:p>
          <a:p>
            <a:pPr>
              <a:buNone/>
            </a:pPr>
            <a:r>
              <a:rPr lang="ru-RU" dirty="0" smtClean="0"/>
              <a:t> </a:t>
            </a:r>
          </a:p>
          <a:p>
            <a:pPr>
              <a:buNone/>
            </a:pPr>
            <a:endParaRPr lang="ru-RU" dirty="0" smtClean="0"/>
          </a:p>
          <a:p>
            <a:pPr>
              <a:buNone/>
            </a:pPr>
            <a:endParaRPr lang="ru-RU" dirty="0" smtClean="0"/>
          </a:p>
          <a:p>
            <a:pPr>
              <a:buNone/>
            </a:pPr>
            <a:endParaRPr lang="ru-RU" dirty="0" smtClean="0"/>
          </a:p>
          <a:p>
            <a:pPr>
              <a:buNone/>
            </a:pPr>
            <a:endParaRPr lang="ru-RU" dirty="0" smtClean="0"/>
          </a:p>
          <a:p>
            <a:pPr>
              <a:buNone/>
            </a:pPr>
            <a:endParaRPr lang="ru-RU" dirty="0" smtClean="0"/>
          </a:p>
          <a:p>
            <a:endParaRPr lang="ru-RU" dirty="0"/>
          </a:p>
        </p:txBody>
      </p:sp>
      <p:graphicFrame>
        <p:nvGraphicFramePr>
          <p:cNvPr id="4" name="Таблица 3"/>
          <p:cNvGraphicFramePr>
            <a:graphicFrameLocks noGrp="1"/>
          </p:cNvGraphicFramePr>
          <p:nvPr/>
        </p:nvGraphicFramePr>
        <p:xfrm>
          <a:off x="285720" y="2928935"/>
          <a:ext cx="7643868" cy="3571899"/>
        </p:xfrm>
        <a:graphic>
          <a:graphicData uri="http://schemas.openxmlformats.org/drawingml/2006/table">
            <a:tbl>
              <a:tblPr firstRow="1" bandRow="1">
                <a:tableStyleId>{5940675A-B579-460E-94D1-54222C63F5DA}</a:tableStyleId>
              </a:tblPr>
              <a:tblGrid>
                <a:gridCol w="1273978"/>
                <a:gridCol w="1273978"/>
                <a:gridCol w="1273978"/>
                <a:gridCol w="1273978"/>
                <a:gridCol w="1273978"/>
                <a:gridCol w="1273978"/>
              </a:tblGrid>
              <a:tr h="901209">
                <a:tc gridSpan="3">
                  <a:txBody>
                    <a:bodyPr/>
                    <a:lstStyle/>
                    <a:p>
                      <a:pPr algn="ctr"/>
                      <a:r>
                        <a:rPr kumimoji="0" lang="ru-RU" sz="2000" b="1" kern="1200" dirty="0" smtClean="0">
                          <a:solidFill>
                            <a:schemeClr val="tx1"/>
                          </a:solidFill>
                          <a:latin typeface="Arial" pitchFamily="34" charset="0"/>
                          <a:ea typeface="+mn-ea"/>
                          <a:cs typeface="Arial" pitchFamily="34" charset="0"/>
                        </a:rPr>
                        <a:t>Внутренние по отношению к школьнику</a:t>
                      </a:r>
                      <a:endParaRPr lang="ru-RU" sz="2000" b="1" dirty="0">
                        <a:latin typeface="Arial" pitchFamily="34" charset="0"/>
                        <a:cs typeface="Arial" pitchFamily="34" charset="0"/>
                      </a:endParaRPr>
                    </a:p>
                  </a:txBody>
                  <a:tcPr/>
                </a:tc>
                <a:tc hMerge="1">
                  <a:txBody>
                    <a:bodyPr/>
                    <a:lstStyle/>
                    <a:p>
                      <a:endParaRPr lang="ru-RU"/>
                    </a:p>
                  </a:txBody>
                  <a:tcPr/>
                </a:tc>
                <a:tc hMerge="1">
                  <a:txBody>
                    <a:bodyPr/>
                    <a:lstStyle/>
                    <a:p>
                      <a:endParaRPr lang="ru-RU"/>
                    </a:p>
                  </a:txBody>
                  <a:tcPr/>
                </a:tc>
                <a:tc gridSpan="3">
                  <a:txBody>
                    <a:bodyPr/>
                    <a:lstStyle/>
                    <a:p>
                      <a:pPr algn="ctr"/>
                      <a:r>
                        <a:rPr kumimoji="0" lang="ru-RU" sz="2000" b="1" kern="1200" dirty="0" smtClean="0">
                          <a:solidFill>
                            <a:schemeClr val="tx1"/>
                          </a:solidFill>
                          <a:latin typeface="Arial" pitchFamily="34" charset="0"/>
                          <a:ea typeface="+mn-ea"/>
                          <a:cs typeface="Arial" pitchFamily="34" charset="0"/>
                        </a:rPr>
                        <a:t>Внешние по отношению к школьнику</a:t>
                      </a:r>
                      <a:endParaRPr lang="ru-RU" sz="2000" b="1" dirty="0">
                        <a:latin typeface="Arial" pitchFamily="34" charset="0"/>
                        <a:cs typeface="Arial" pitchFamily="34" charset="0"/>
                      </a:endParaRPr>
                    </a:p>
                  </a:txBody>
                  <a:tcPr/>
                </a:tc>
                <a:tc hMerge="1">
                  <a:txBody>
                    <a:bodyPr/>
                    <a:lstStyle/>
                    <a:p>
                      <a:endParaRPr lang="ru-RU"/>
                    </a:p>
                  </a:txBody>
                  <a:tcPr/>
                </a:tc>
                <a:tc hMerge="1">
                  <a:txBody>
                    <a:bodyPr/>
                    <a:lstStyle/>
                    <a:p>
                      <a:endParaRPr lang="ru-RU" dirty="0"/>
                    </a:p>
                  </a:txBody>
                  <a:tcPr/>
                </a:tc>
              </a:tr>
              <a:tr h="1769481">
                <a:tc>
                  <a:txBody>
                    <a:bodyPr/>
                    <a:lstStyle/>
                    <a:p>
                      <a:pPr algn="ctr">
                        <a:lnSpc>
                          <a:spcPct val="115000"/>
                        </a:lnSpc>
                        <a:spcAft>
                          <a:spcPts val="1000"/>
                        </a:spcAft>
                      </a:pPr>
                      <a:r>
                        <a:rPr lang="ru-RU" sz="1600" b="0" i="0" dirty="0">
                          <a:latin typeface="Arial" pitchFamily="34" charset="0"/>
                          <a:ea typeface="Times New Roman"/>
                          <a:cs typeface="Arial" pitchFamily="34" charset="0"/>
                        </a:rPr>
                        <a:t>Недостатки биологического развития:</a:t>
                      </a:r>
                    </a:p>
                  </a:txBody>
                  <a:tcPr marL="66675" marR="66675" marT="66675" marB="66675"/>
                </a:tc>
                <a:tc>
                  <a:txBody>
                    <a:bodyPr/>
                    <a:lstStyle/>
                    <a:p>
                      <a:pPr algn="ctr">
                        <a:lnSpc>
                          <a:spcPct val="115000"/>
                        </a:lnSpc>
                        <a:spcAft>
                          <a:spcPts val="1000"/>
                        </a:spcAft>
                      </a:pPr>
                      <a:r>
                        <a:rPr lang="ru-RU" sz="1600" b="0" i="0" dirty="0">
                          <a:latin typeface="Arial" pitchFamily="34" charset="0"/>
                          <a:ea typeface="Times New Roman"/>
                          <a:cs typeface="Arial" pitchFamily="34" charset="0"/>
                        </a:rPr>
                        <a:t>Недостатки психического развития личности:</a:t>
                      </a:r>
                    </a:p>
                  </a:txBody>
                  <a:tcPr marL="66675" marR="66675" marT="66675" marB="66675"/>
                </a:tc>
                <a:tc>
                  <a:txBody>
                    <a:bodyPr/>
                    <a:lstStyle/>
                    <a:p>
                      <a:pPr algn="ctr">
                        <a:lnSpc>
                          <a:spcPct val="115000"/>
                        </a:lnSpc>
                        <a:spcAft>
                          <a:spcPts val="1000"/>
                        </a:spcAft>
                      </a:pPr>
                      <a:r>
                        <a:rPr lang="ru-RU" sz="1600" b="0" i="0" dirty="0">
                          <a:latin typeface="Arial" pitchFamily="34" charset="0"/>
                          <a:ea typeface="Times New Roman"/>
                          <a:cs typeface="Arial" pitchFamily="34" charset="0"/>
                        </a:rPr>
                        <a:t>Недостатки воспитанности личности:</a:t>
                      </a:r>
                    </a:p>
                  </a:txBody>
                  <a:tcPr marL="66675" marR="66675" marT="66675" marB="66675"/>
                </a:tc>
                <a:tc>
                  <a:txBody>
                    <a:bodyPr/>
                    <a:lstStyle/>
                    <a:p>
                      <a:pPr algn="ctr">
                        <a:lnSpc>
                          <a:spcPct val="115000"/>
                        </a:lnSpc>
                        <a:spcAft>
                          <a:spcPts val="1000"/>
                        </a:spcAft>
                      </a:pPr>
                      <a:r>
                        <a:rPr lang="ru-RU" sz="1600" b="0" i="0" dirty="0">
                          <a:latin typeface="Arial" pitchFamily="34" charset="0"/>
                          <a:ea typeface="Times New Roman"/>
                          <a:cs typeface="Arial" pitchFamily="34" charset="0"/>
                        </a:rPr>
                        <a:t>Недостатки образования личности:</a:t>
                      </a:r>
                    </a:p>
                  </a:txBody>
                  <a:tcPr marL="66675" marR="66675" marT="66675" marB="66675"/>
                </a:tc>
                <a:tc>
                  <a:txBody>
                    <a:bodyPr/>
                    <a:lstStyle/>
                    <a:p>
                      <a:pPr algn="ctr">
                        <a:lnSpc>
                          <a:spcPct val="115000"/>
                        </a:lnSpc>
                        <a:spcAft>
                          <a:spcPts val="1000"/>
                        </a:spcAft>
                      </a:pPr>
                      <a:r>
                        <a:rPr lang="ru-RU" sz="1600" b="0" i="0" dirty="0">
                          <a:latin typeface="Arial" pitchFamily="34" charset="0"/>
                          <a:ea typeface="Times New Roman"/>
                          <a:cs typeface="Arial" pitchFamily="34" charset="0"/>
                        </a:rPr>
                        <a:t>Недостатки опыта влияний школы:</a:t>
                      </a:r>
                    </a:p>
                  </a:txBody>
                  <a:tcPr marL="66675" marR="66675" marT="66675" marB="66675"/>
                </a:tc>
                <a:tc>
                  <a:txBody>
                    <a:bodyPr/>
                    <a:lstStyle/>
                    <a:p>
                      <a:pPr algn="ctr">
                        <a:lnSpc>
                          <a:spcPct val="115000"/>
                        </a:lnSpc>
                        <a:spcAft>
                          <a:spcPts val="1000"/>
                        </a:spcAft>
                      </a:pPr>
                      <a:r>
                        <a:rPr lang="ru-RU" sz="1600" b="0" i="0" dirty="0">
                          <a:latin typeface="Arial" pitchFamily="34" charset="0"/>
                          <a:ea typeface="Times New Roman"/>
                          <a:cs typeface="Arial" pitchFamily="34" charset="0"/>
                        </a:rPr>
                        <a:t>Недостатки влияния внешкольной среды:</a:t>
                      </a:r>
                    </a:p>
                  </a:txBody>
                  <a:tcPr marL="66675" marR="66675" marT="66675" marB="66675"/>
                </a:tc>
              </a:tr>
              <a:tr h="901209">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dirty="0"/>
                    </a:p>
                  </a:txBody>
                  <a:tcPr/>
                </a:tc>
                <a:tc>
                  <a:txBody>
                    <a:bodyPr/>
                    <a:lstStyle/>
                    <a:p>
                      <a:endParaRPr lang="ru-RU"/>
                    </a:p>
                  </a:txBody>
                  <a:tcPr/>
                </a:tc>
                <a:tc>
                  <a:txBody>
                    <a:bodyPr/>
                    <a:lstStyle/>
                    <a:p>
                      <a:endParaRPr lang="ru-RU" dirty="0"/>
                    </a:p>
                  </a:txBody>
                  <a:tcPr/>
                </a:tc>
              </a:tr>
            </a:tbl>
          </a:graphicData>
        </a:graphic>
      </p:graphicFrame>
      <p:sp>
        <p:nvSpPr>
          <p:cNvPr id="5" name="Управляющая кнопка: назад 4">
            <a:hlinkClick r:id="" action="ppaction://hlinkshowjump?jump=previousslide" highlightClick="1"/>
          </p:cNvPr>
          <p:cNvSpPr/>
          <p:nvPr/>
        </p:nvSpPr>
        <p:spPr>
          <a:xfrm>
            <a:off x="8316416" y="6381328"/>
            <a:ext cx="432048" cy="28803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0"/>
            <a:ext cx="7239000" cy="608630"/>
          </a:xfrm>
        </p:spPr>
        <p:txBody>
          <a:bodyPr/>
          <a:lstStyle/>
          <a:p>
            <a:pPr algn="ctr"/>
            <a:r>
              <a:rPr lang="ru-RU" dirty="0" smtClean="0">
                <a:solidFill>
                  <a:schemeClr val="accent5">
                    <a:lumMod val="75000"/>
                  </a:schemeClr>
                </a:solidFill>
              </a:rPr>
              <a:t>Группа «терапия»</a:t>
            </a:r>
            <a:endParaRPr lang="ru-RU" dirty="0">
              <a:solidFill>
                <a:schemeClr val="accent5">
                  <a:lumMod val="75000"/>
                </a:schemeClr>
              </a:solidFill>
            </a:endParaRPr>
          </a:p>
        </p:txBody>
      </p:sp>
      <p:sp>
        <p:nvSpPr>
          <p:cNvPr id="3" name="Содержимое 2"/>
          <p:cNvSpPr>
            <a:spLocks noGrp="1"/>
          </p:cNvSpPr>
          <p:nvPr>
            <p:ph idx="1"/>
          </p:nvPr>
        </p:nvSpPr>
        <p:spPr>
          <a:xfrm>
            <a:off x="0" y="642918"/>
            <a:ext cx="8143900" cy="6215082"/>
          </a:xfrm>
        </p:spPr>
        <p:style>
          <a:lnRef idx="1">
            <a:schemeClr val="accent4"/>
          </a:lnRef>
          <a:fillRef idx="2">
            <a:schemeClr val="accent4"/>
          </a:fillRef>
          <a:effectRef idx="1">
            <a:schemeClr val="accent4"/>
          </a:effectRef>
          <a:fontRef idx="minor">
            <a:schemeClr val="dk1"/>
          </a:fontRef>
        </p:style>
        <p:txBody>
          <a:bodyPr>
            <a:normAutofit fontScale="92500" lnSpcReduction="10000"/>
          </a:bodyPr>
          <a:lstStyle/>
          <a:p>
            <a:pPr algn="just">
              <a:buNone/>
            </a:pPr>
            <a:r>
              <a:rPr lang="ru-RU" sz="1800" dirty="0" smtClean="0">
                <a:latin typeface="Arial" pitchFamily="34" charset="0"/>
                <a:cs typeface="Arial" pitchFamily="34" charset="0"/>
              </a:rPr>
              <a:t>1. </a:t>
            </a:r>
            <a:r>
              <a:rPr lang="ru-RU" sz="2000" dirty="0" smtClean="0">
                <a:latin typeface="Arial" pitchFamily="34" charset="0"/>
                <a:cs typeface="Arial" pitchFamily="34" charset="0"/>
              </a:rPr>
              <a:t>Какие виды помощи в обучении на разных этапах урока можно предложить неуспевающему ученику? Заполните таблицу, используя собственный опыт работы. Опирайтесь в данной работе на фамилии тех учащихся, которые были выявлены на первом этапе работы.</a:t>
            </a:r>
          </a:p>
          <a:p>
            <a:pPr>
              <a:buNone/>
            </a:pPr>
            <a:r>
              <a:rPr lang="ru-RU" sz="2000" b="1" u="sng" dirty="0" smtClean="0">
                <a:solidFill>
                  <a:srgbClr val="FF0000"/>
                </a:solidFill>
                <a:latin typeface="Arial" pitchFamily="34" charset="0"/>
                <a:cs typeface="Arial" pitchFamily="34" charset="0"/>
              </a:rPr>
              <a:t>Профилактика неуспеваемости:</a:t>
            </a:r>
          </a:p>
          <a:p>
            <a:pPr>
              <a:buNone/>
            </a:pPr>
            <a:endParaRPr lang="ru-RU" sz="2000" b="1" u="sng" dirty="0" smtClean="0">
              <a:solidFill>
                <a:srgbClr val="FF0000"/>
              </a:solidFill>
              <a:latin typeface="Arial" pitchFamily="34" charset="0"/>
              <a:cs typeface="Arial" pitchFamily="34" charset="0"/>
            </a:endParaRPr>
          </a:p>
          <a:p>
            <a:pPr>
              <a:buNone/>
            </a:pPr>
            <a:endParaRPr lang="ru-RU" sz="2000" b="1" u="sng" dirty="0" smtClean="0">
              <a:solidFill>
                <a:srgbClr val="FF0000"/>
              </a:solidFill>
              <a:latin typeface="Arial" pitchFamily="34" charset="0"/>
              <a:cs typeface="Arial" pitchFamily="34" charset="0"/>
            </a:endParaRPr>
          </a:p>
          <a:p>
            <a:pPr>
              <a:buNone/>
            </a:pPr>
            <a:endParaRPr lang="ru-RU" sz="2000" b="1" u="sng" dirty="0" smtClean="0">
              <a:solidFill>
                <a:srgbClr val="FF0000"/>
              </a:solidFill>
              <a:latin typeface="Arial" pitchFamily="34" charset="0"/>
              <a:cs typeface="Arial" pitchFamily="34" charset="0"/>
            </a:endParaRPr>
          </a:p>
          <a:p>
            <a:pPr>
              <a:buNone/>
            </a:pPr>
            <a:endParaRPr lang="ru-RU" sz="2000" b="1" u="sng" dirty="0" smtClean="0">
              <a:solidFill>
                <a:srgbClr val="FF0000"/>
              </a:solidFill>
              <a:latin typeface="Arial" pitchFamily="34" charset="0"/>
              <a:cs typeface="Arial" pitchFamily="34" charset="0"/>
            </a:endParaRPr>
          </a:p>
          <a:p>
            <a:pPr>
              <a:buNone/>
            </a:pPr>
            <a:endParaRPr lang="ru-RU" sz="2000" b="1" u="sng" dirty="0" smtClean="0">
              <a:solidFill>
                <a:srgbClr val="FF0000"/>
              </a:solidFill>
              <a:latin typeface="Arial" pitchFamily="34" charset="0"/>
              <a:cs typeface="Arial" pitchFamily="34" charset="0"/>
            </a:endParaRPr>
          </a:p>
          <a:p>
            <a:pPr>
              <a:buNone/>
            </a:pPr>
            <a:endParaRPr lang="ru-RU" sz="2000" b="1" u="sng" dirty="0" smtClean="0">
              <a:solidFill>
                <a:srgbClr val="FF0000"/>
              </a:solidFill>
              <a:latin typeface="Arial" pitchFamily="34" charset="0"/>
              <a:cs typeface="Arial" pitchFamily="34" charset="0"/>
            </a:endParaRPr>
          </a:p>
          <a:p>
            <a:pPr>
              <a:buNone/>
            </a:pPr>
            <a:endParaRPr lang="ru-RU" sz="2000" b="1" u="sng" dirty="0" smtClean="0">
              <a:solidFill>
                <a:srgbClr val="FF0000"/>
              </a:solidFill>
              <a:latin typeface="Arial" pitchFamily="34" charset="0"/>
              <a:cs typeface="Arial" pitchFamily="34" charset="0"/>
            </a:endParaRPr>
          </a:p>
          <a:p>
            <a:pPr>
              <a:buNone/>
            </a:pPr>
            <a:endParaRPr lang="ru-RU" sz="2000" b="1" u="sng" dirty="0" smtClean="0">
              <a:solidFill>
                <a:srgbClr val="FF0000"/>
              </a:solidFill>
              <a:latin typeface="Arial" pitchFamily="34" charset="0"/>
              <a:cs typeface="Arial" pitchFamily="34" charset="0"/>
            </a:endParaRPr>
          </a:p>
          <a:p>
            <a:pPr>
              <a:buNone/>
            </a:pPr>
            <a:endParaRPr lang="ru-RU" sz="2000" b="1" u="sng" dirty="0" smtClean="0">
              <a:solidFill>
                <a:srgbClr val="FF0000"/>
              </a:solidFill>
              <a:latin typeface="Arial" pitchFamily="34" charset="0"/>
              <a:cs typeface="Arial" pitchFamily="34" charset="0"/>
            </a:endParaRPr>
          </a:p>
          <a:p>
            <a:pPr>
              <a:buNone/>
            </a:pPr>
            <a:endParaRPr lang="ru-RU" sz="2000" b="1" u="sng" dirty="0" smtClean="0">
              <a:solidFill>
                <a:srgbClr val="FF0000"/>
              </a:solidFill>
              <a:latin typeface="Arial" pitchFamily="34" charset="0"/>
              <a:cs typeface="Arial" pitchFamily="34" charset="0"/>
            </a:endParaRPr>
          </a:p>
          <a:p>
            <a:pPr algn="just">
              <a:buNone/>
            </a:pPr>
            <a:r>
              <a:rPr lang="ru-RU" sz="2000" dirty="0" smtClean="0"/>
              <a:t>2. </a:t>
            </a:r>
            <a:r>
              <a:rPr lang="ru-RU" sz="2000" dirty="0" smtClean="0">
                <a:latin typeface="Arial" pitchFamily="34" charset="0"/>
                <a:cs typeface="Arial" pitchFamily="34" charset="0"/>
              </a:rPr>
              <a:t>Приведите примеры из личного опыта работы, какие методы являлись эффективным средством преодоления неуспеваемости учащихся?</a:t>
            </a:r>
          </a:p>
          <a:p>
            <a:pPr>
              <a:buNone/>
            </a:pPr>
            <a:endParaRPr lang="ru-RU" sz="2000" b="1" u="sng" dirty="0" smtClean="0">
              <a:solidFill>
                <a:srgbClr val="FF0000"/>
              </a:solidFill>
              <a:latin typeface="Arial" pitchFamily="34" charset="0"/>
              <a:cs typeface="Arial" pitchFamily="34" charset="0"/>
            </a:endParaRPr>
          </a:p>
          <a:p>
            <a:pPr>
              <a:buNone/>
            </a:pPr>
            <a:endParaRPr lang="ru-RU" sz="2000" dirty="0" smtClean="0">
              <a:latin typeface="Arial" pitchFamily="34" charset="0"/>
              <a:cs typeface="Arial" pitchFamily="34" charset="0"/>
            </a:endParaRPr>
          </a:p>
          <a:p>
            <a:endParaRPr lang="ru-RU" sz="2000" dirty="0">
              <a:latin typeface="Arial" pitchFamily="34" charset="0"/>
              <a:cs typeface="Arial" pitchFamily="34" charset="0"/>
            </a:endParaRPr>
          </a:p>
        </p:txBody>
      </p:sp>
      <p:graphicFrame>
        <p:nvGraphicFramePr>
          <p:cNvPr id="4" name="Таблица 3"/>
          <p:cNvGraphicFramePr>
            <a:graphicFrameLocks noGrp="1"/>
          </p:cNvGraphicFramePr>
          <p:nvPr/>
        </p:nvGraphicFramePr>
        <p:xfrm>
          <a:off x="0" y="2571744"/>
          <a:ext cx="8072462" cy="3190494"/>
        </p:xfrm>
        <a:graphic>
          <a:graphicData uri="http://schemas.openxmlformats.org/drawingml/2006/table">
            <a:tbl>
              <a:tblPr firstRow="1" bandRow="1">
                <a:tableStyleId>{5940675A-B579-460E-94D1-54222C63F5DA}</a:tableStyleId>
              </a:tblPr>
              <a:tblGrid>
                <a:gridCol w="5787803"/>
                <a:gridCol w="2284659"/>
              </a:tblGrid>
              <a:tr h="370840">
                <a:tc>
                  <a:txBody>
                    <a:bodyPr/>
                    <a:lstStyle/>
                    <a:p>
                      <a:pPr algn="just">
                        <a:lnSpc>
                          <a:spcPct val="115000"/>
                        </a:lnSpc>
                        <a:spcAft>
                          <a:spcPts val="1000"/>
                        </a:spcAft>
                      </a:pPr>
                      <a:r>
                        <a:rPr lang="ru-RU" sz="1800" b="0" dirty="0">
                          <a:latin typeface="Arial" pitchFamily="34" charset="0"/>
                          <a:ea typeface="Times New Roman"/>
                          <a:cs typeface="Arial" pitchFamily="34" charset="0"/>
                        </a:rPr>
                        <a:t>Этапы урока</a:t>
                      </a:r>
                    </a:p>
                  </a:txBody>
                  <a:tcPr marL="66675" marR="66675" marT="66675" marB="66675"/>
                </a:tc>
                <a:tc>
                  <a:txBody>
                    <a:bodyPr/>
                    <a:lstStyle/>
                    <a:p>
                      <a:pPr algn="just">
                        <a:lnSpc>
                          <a:spcPct val="115000"/>
                        </a:lnSpc>
                        <a:spcAft>
                          <a:spcPts val="1000"/>
                        </a:spcAft>
                      </a:pPr>
                      <a:r>
                        <a:rPr lang="ru-RU" sz="1800" b="0" dirty="0">
                          <a:latin typeface="Arial" pitchFamily="34" charset="0"/>
                          <a:ea typeface="Times New Roman"/>
                          <a:cs typeface="Arial" pitchFamily="34" charset="0"/>
                        </a:rPr>
                        <a:t>Акценты в обучении</a:t>
                      </a:r>
                    </a:p>
                  </a:txBody>
                  <a:tcPr marL="66675" marR="66675" marT="66675" marB="66675"/>
                </a:tc>
              </a:tr>
              <a:tr h="370840">
                <a:tc>
                  <a:txBody>
                    <a:bodyPr/>
                    <a:lstStyle/>
                    <a:p>
                      <a:pPr algn="just">
                        <a:lnSpc>
                          <a:spcPct val="115000"/>
                        </a:lnSpc>
                        <a:spcAft>
                          <a:spcPts val="1000"/>
                        </a:spcAft>
                      </a:pPr>
                      <a:r>
                        <a:rPr lang="ru-RU" sz="1800" dirty="0">
                          <a:latin typeface="Arial" pitchFamily="34" charset="0"/>
                          <a:ea typeface="Times New Roman"/>
                          <a:cs typeface="Arial" pitchFamily="34" charset="0"/>
                        </a:rPr>
                        <a:t>1. В процессе контроля за подготовленностью учащихся</a:t>
                      </a:r>
                    </a:p>
                  </a:txBody>
                  <a:tcPr marL="66675" marR="66675" marT="66675" marB="66675"/>
                </a:tc>
                <a:tc>
                  <a:txBody>
                    <a:bodyPr/>
                    <a:lstStyle/>
                    <a:p>
                      <a:pPr algn="just">
                        <a:lnSpc>
                          <a:spcPct val="115000"/>
                        </a:lnSpc>
                        <a:spcAft>
                          <a:spcPts val="1000"/>
                        </a:spcAft>
                      </a:pPr>
                      <a:r>
                        <a:rPr lang="ru-RU" sz="1800" dirty="0">
                          <a:latin typeface="Arial" pitchFamily="34" charset="0"/>
                          <a:ea typeface="Times New Roman"/>
                          <a:cs typeface="Arial" pitchFamily="34" charset="0"/>
                        </a:rPr>
                        <a:t> </a:t>
                      </a:r>
                    </a:p>
                  </a:txBody>
                  <a:tcPr marL="66675" marR="66675" marT="66675" marB="66675"/>
                </a:tc>
              </a:tr>
              <a:tr h="370840">
                <a:tc>
                  <a:txBody>
                    <a:bodyPr/>
                    <a:lstStyle/>
                    <a:p>
                      <a:pPr algn="just">
                        <a:lnSpc>
                          <a:spcPct val="115000"/>
                        </a:lnSpc>
                        <a:spcAft>
                          <a:spcPts val="1000"/>
                        </a:spcAft>
                      </a:pPr>
                      <a:r>
                        <a:rPr lang="ru-RU" sz="1800" dirty="0">
                          <a:latin typeface="Arial" pitchFamily="34" charset="0"/>
                          <a:ea typeface="Times New Roman"/>
                          <a:cs typeface="Arial" pitchFamily="34" charset="0"/>
                        </a:rPr>
                        <a:t>2. При изложении нового материала </a:t>
                      </a:r>
                    </a:p>
                  </a:txBody>
                  <a:tcPr marL="66675" marR="66675" marT="66675" marB="66675"/>
                </a:tc>
                <a:tc>
                  <a:txBody>
                    <a:bodyPr/>
                    <a:lstStyle/>
                    <a:p>
                      <a:pPr algn="just">
                        <a:lnSpc>
                          <a:spcPct val="115000"/>
                        </a:lnSpc>
                        <a:spcAft>
                          <a:spcPts val="1000"/>
                        </a:spcAft>
                      </a:pPr>
                      <a:r>
                        <a:rPr lang="ru-RU" sz="1800" dirty="0">
                          <a:latin typeface="Arial" pitchFamily="34" charset="0"/>
                          <a:ea typeface="Times New Roman"/>
                          <a:cs typeface="Arial" pitchFamily="34" charset="0"/>
                        </a:rPr>
                        <a:t> </a:t>
                      </a:r>
                    </a:p>
                  </a:txBody>
                  <a:tcPr marL="66675" marR="66675" marT="66675" marB="66675"/>
                </a:tc>
              </a:tr>
              <a:tr h="370840">
                <a:tc>
                  <a:txBody>
                    <a:bodyPr/>
                    <a:lstStyle/>
                    <a:p>
                      <a:pPr algn="just">
                        <a:lnSpc>
                          <a:spcPct val="115000"/>
                        </a:lnSpc>
                        <a:spcAft>
                          <a:spcPts val="1000"/>
                        </a:spcAft>
                      </a:pPr>
                      <a:r>
                        <a:rPr lang="ru-RU" sz="1800">
                          <a:latin typeface="Arial" pitchFamily="34" charset="0"/>
                          <a:ea typeface="Times New Roman"/>
                          <a:cs typeface="Arial" pitchFamily="34" charset="0"/>
                        </a:rPr>
                        <a:t>3. В ходе самостоятельной работы учащихся на уроке</a:t>
                      </a:r>
                    </a:p>
                  </a:txBody>
                  <a:tcPr marL="66675" marR="66675" marT="66675" marB="66675"/>
                </a:tc>
                <a:tc>
                  <a:txBody>
                    <a:bodyPr/>
                    <a:lstStyle/>
                    <a:p>
                      <a:pPr algn="just">
                        <a:lnSpc>
                          <a:spcPct val="115000"/>
                        </a:lnSpc>
                        <a:spcAft>
                          <a:spcPts val="1000"/>
                        </a:spcAft>
                      </a:pPr>
                      <a:r>
                        <a:rPr lang="ru-RU" sz="1800" dirty="0">
                          <a:latin typeface="Arial" pitchFamily="34" charset="0"/>
                          <a:ea typeface="Times New Roman"/>
                          <a:cs typeface="Arial" pitchFamily="34" charset="0"/>
                        </a:rPr>
                        <a:t> </a:t>
                      </a:r>
                    </a:p>
                  </a:txBody>
                  <a:tcPr marL="66675" marR="66675" marT="66675" marB="66675"/>
                </a:tc>
              </a:tr>
              <a:tr h="370840">
                <a:tc>
                  <a:txBody>
                    <a:bodyPr/>
                    <a:lstStyle/>
                    <a:p>
                      <a:pPr algn="just">
                        <a:lnSpc>
                          <a:spcPct val="115000"/>
                        </a:lnSpc>
                        <a:spcAft>
                          <a:spcPts val="1000"/>
                        </a:spcAft>
                      </a:pPr>
                      <a:r>
                        <a:rPr lang="ru-RU" sz="1800" dirty="0">
                          <a:latin typeface="Arial" pitchFamily="34" charset="0"/>
                          <a:ea typeface="Times New Roman"/>
                          <a:cs typeface="Arial" pitchFamily="34" charset="0"/>
                        </a:rPr>
                        <a:t>4. При организации самостоятельной работы вне класса</a:t>
                      </a:r>
                    </a:p>
                  </a:txBody>
                  <a:tcPr marL="66675" marR="66675" marT="66675" marB="66675"/>
                </a:tc>
                <a:tc>
                  <a:txBody>
                    <a:bodyPr/>
                    <a:lstStyle/>
                    <a:p>
                      <a:pPr algn="just">
                        <a:lnSpc>
                          <a:spcPct val="115000"/>
                        </a:lnSpc>
                        <a:spcAft>
                          <a:spcPts val="1000"/>
                        </a:spcAft>
                      </a:pPr>
                      <a:r>
                        <a:rPr lang="ru-RU" sz="1800" dirty="0">
                          <a:latin typeface="Arial" pitchFamily="34" charset="0"/>
                          <a:ea typeface="Times New Roman"/>
                          <a:cs typeface="Arial" pitchFamily="34" charset="0"/>
                        </a:rPr>
                        <a:t> </a:t>
                      </a:r>
                    </a:p>
                  </a:txBody>
                  <a:tcPr marL="66675" marR="66675" marT="66675" marB="66675"/>
                </a:tc>
              </a:tr>
            </a:tbl>
          </a:graphicData>
        </a:graphic>
      </p:graphicFrame>
      <p:sp>
        <p:nvSpPr>
          <p:cNvPr id="5" name="Управляющая кнопка: назад 4">
            <a:hlinkClick r:id="rId2" action="ppaction://hlinksldjump" highlightClick="1"/>
          </p:cNvPr>
          <p:cNvSpPr/>
          <p:nvPr/>
        </p:nvSpPr>
        <p:spPr>
          <a:xfrm>
            <a:off x="8388424" y="6309320"/>
            <a:ext cx="432048"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7239000" cy="500042"/>
          </a:xfrm>
        </p:spPr>
        <p:txBody>
          <a:bodyPr>
            <a:normAutofit fontScale="90000"/>
          </a:bodyPr>
          <a:lstStyle/>
          <a:p>
            <a:pPr algn="ctr"/>
            <a:r>
              <a:rPr lang="ru-RU" dirty="0" smtClean="0">
                <a:solidFill>
                  <a:schemeClr val="accent5">
                    <a:lumMod val="75000"/>
                  </a:schemeClr>
                </a:solidFill>
                <a:latin typeface="Arial" pitchFamily="34" charset="0"/>
                <a:cs typeface="Arial" pitchFamily="34" charset="0"/>
              </a:rPr>
              <a:t>Группа «Профилактика»</a:t>
            </a:r>
            <a:endParaRPr lang="ru-RU" dirty="0">
              <a:solidFill>
                <a:schemeClr val="accent5">
                  <a:lumMod val="75000"/>
                </a:schemeClr>
              </a:solidFill>
              <a:latin typeface="Arial" pitchFamily="34" charset="0"/>
              <a:cs typeface="Arial" pitchFamily="34" charset="0"/>
            </a:endParaRPr>
          </a:p>
        </p:txBody>
      </p:sp>
      <p:sp>
        <p:nvSpPr>
          <p:cNvPr id="3" name="Содержимое 2"/>
          <p:cNvSpPr>
            <a:spLocks noGrp="1"/>
          </p:cNvSpPr>
          <p:nvPr>
            <p:ph idx="1"/>
          </p:nvPr>
        </p:nvSpPr>
        <p:spPr>
          <a:xfrm>
            <a:off x="0" y="571480"/>
            <a:ext cx="8143900" cy="6286520"/>
          </a:xfrm>
        </p:spPr>
        <p:style>
          <a:lnRef idx="1">
            <a:schemeClr val="accent2"/>
          </a:lnRef>
          <a:fillRef idx="2">
            <a:schemeClr val="accent2"/>
          </a:fillRef>
          <a:effectRef idx="1">
            <a:schemeClr val="accent2"/>
          </a:effectRef>
          <a:fontRef idx="minor">
            <a:schemeClr val="dk1"/>
          </a:fontRef>
        </p:style>
        <p:txBody>
          <a:bodyPr/>
          <a:lstStyle/>
          <a:p>
            <a:pPr algn="just"/>
            <a:endParaRPr lang="ru-RU" dirty="0" smtClean="0"/>
          </a:p>
          <a:p>
            <a:pPr algn="just"/>
            <a:r>
              <a:rPr lang="ru-RU" dirty="0" smtClean="0"/>
              <a:t>1</a:t>
            </a:r>
            <a:r>
              <a:rPr lang="ru-RU" dirty="0" smtClean="0">
                <a:latin typeface="Arial" pitchFamily="34" charset="0"/>
                <a:cs typeface="Arial" pitchFamily="34" charset="0"/>
              </a:rPr>
              <a:t>. Каким образом можно избежать неуспеваемости  школьников?</a:t>
            </a:r>
          </a:p>
          <a:p>
            <a:pPr algn="just">
              <a:buNone/>
            </a:pPr>
            <a:endParaRPr lang="ru-RU" dirty="0" smtClean="0">
              <a:latin typeface="Arial" pitchFamily="34" charset="0"/>
              <a:cs typeface="Arial" pitchFamily="34" charset="0"/>
            </a:endParaRPr>
          </a:p>
          <a:p>
            <a:pPr algn="just"/>
            <a:r>
              <a:rPr lang="ru-RU" dirty="0" smtClean="0">
                <a:latin typeface="Arial" pitchFamily="34" charset="0"/>
                <a:cs typeface="Arial" pitchFamily="34" charset="0"/>
              </a:rPr>
              <a:t>2. Какие меры можно предпринять учителю для предупреждения неуспеваемости ученика и по формированию положительного отношения к учению? Предложите конкретные способы решения данной проблемы, используя собственный опыт работы. Опирайтесь в данной работе на фамилии тех учащихся, которые были выявлены на первом этапе работы.</a:t>
            </a:r>
          </a:p>
          <a:p>
            <a:endParaRPr lang="ru-RU" dirty="0"/>
          </a:p>
        </p:txBody>
      </p:sp>
      <p:sp>
        <p:nvSpPr>
          <p:cNvPr id="5" name="Управляющая кнопка: назад 4">
            <a:hlinkClick r:id="rId2" action="ppaction://hlinksldjump" highlightClick="1"/>
          </p:cNvPr>
          <p:cNvSpPr/>
          <p:nvPr/>
        </p:nvSpPr>
        <p:spPr>
          <a:xfrm>
            <a:off x="8460432" y="6237312"/>
            <a:ext cx="504056"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0"/>
            <a:ext cx="7239000" cy="537192"/>
          </a:xfrm>
        </p:spPr>
        <p:txBody>
          <a:bodyPr>
            <a:normAutofit fontScale="90000"/>
          </a:bodyPr>
          <a:lstStyle/>
          <a:p>
            <a:pPr algn="ctr"/>
            <a:r>
              <a:rPr lang="ru-RU" dirty="0" smtClean="0">
                <a:solidFill>
                  <a:schemeClr val="accent5">
                    <a:lumMod val="75000"/>
                  </a:schemeClr>
                </a:solidFill>
                <a:latin typeface="Arial" pitchFamily="34" charset="0"/>
                <a:cs typeface="Arial" pitchFamily="34" charset="0"/>
              </a:rPr>
              <a:t>Группа «оптимисты»</a:t>
            </a:r>
            <a:endParaRPr lang="ru-RU" dirty="0">
              <a:solidFill>
                <a:schemeClr val="accent5">
                  <a:lumMod val="75000"/>
                </a:schemeClr>
              </a:solidFill>
              <a:latin typeface="Arial" pitchFamily="34" charset="0"/>
              <a:cs typeface="Arial" pitchFamily="34" charset="0"/>
            </a:endParaRPr>
          </a:p>
        </p:txBody>
      </p:sp>
      <p:sp>
        <p:nvSpPr>
          <p:cNvPr id="3" name="Содержимое 2"/>
          <p:cNvSpPr>
            <a:spLocks noGrp="1"/>
          </p:cNvSpPr>
          <p:nvPr>
            <p:ph idx="1"/>
          </p:nvPr>
        </p:nvSpPr>
        <p:spPr>
          <a:xfrm>
            <a:off x="0" y="642918"/>
            <a:ext cx="8143900" cy="6215082"/>
          </a:xfrm>
        </p:spPr>
        <p:style>
          <a:lnRef idx="1">
            <a:schemeClr val="accent5"/>
          </a:lnRef>
          <a:fillRef idx="2">
            <a:schemeClr val="accent5"/>
          </a:fillRef>
          <a:effectRef idx="1">
            <a:schemeClr val="accent5"/>
          </a:effectRef>
          <a:fontRef idx="minor">
            <a:schemeClr val="dk1"/>
          </a:fontRef>
        </p:style>
        <p:txBody>
          <a:bodyPr/>
          <a:lstStyle/>
          <a:p>
            <a:pPr algn="just">
              <a:buNone/>
            </a:pPr>
            <a:r>
              <a:rPr lang="ru-RU" sz="2800" dirty="0" smtClean="0">
                <a:latin typeface="Arial" pitchFamily="34" charset="0"/>
                <a:cs typeface="Arial" pitchFamily="34" charset="0"/>
              </a:rPr>
              <a:t>1. Какие методы стимулирования учащихся с целью предупреждения отставания и неуспеваемости являются достаточными для решения данной проблемы? Продолжите заполнение таблицы, используя собственный опыт работы. Опирайтесь в данной работе на фамилии тех учащихся, которые были выявлены на первом этапе работы.</a:t>
            </a:r>
          </a:p>
          <a:p>
            <a:pPr algn="just">
              <a:buNone/>
            </a:pPr>
            <a:endParaRPr lang="ru-RU" sz="2800" dirty="0" smtClean="0">
              <a:latin typeface="Arial" pitchFamily="34" charset="0"/>
              <a:cs typeface="Arial" pitchFamily="34" charset="0"/>
            </a:endParaRPr>
          </a:p>
          <a:p>
            <a:pPr>
              <a:buNone/>
            </a:pPr>
            <a:r>
              <a:rPr lang="ru-RU" sz="2800" dirty="0" smtClean="0">
                <a:latin typeface="Arial" pitchFamily="34" charset="0"/>
                <a:cs typeface="Arial" pitchFamily="34" charset="0"/>
              </a:rPr>
              <a:t> 2. Предложите приемы работы с родителями неуспевающих учеников.</a:t>
            </a:r>
          </a:p>
          <a:p>
            <a:endParaRPr lang="ru-RU" dirty="0"/>
          </a:p>
        </p:txBody>
      </p:sp>
      <p:sp>
        <p:nvSpPr>
          <p:cNvPr id="4" name="Управляющая кнопка: назад 3">
            <a:hlinkClick r:id="rId2" action="ppaction://hlinksldjump" highlightClick="1"/>
          </p:cNvPr>
          <p:cNvSpPr/>
          <p:nvPr/>
        </p:nvSpPr>
        <p:spPr>
          <a:xfrm>
            <a:off x="8388424" y="6021288"/>
            <a:ext cx="504056" cy="50405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105</TotalTime>
  <Words>614</Words>
  <Application>Microsoft Office PowerPoint</Application>
  <PresentationFormat>Экран (4:3)</PresentationFormat>
  <Paragraphs>112</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Изящная</vt:lpstr>
      <vt:lpstr>      педагогический совет  "Диагноз: неуспеваемость. Причины неуспеваемости и пути преодоления" </vt:lpstr>
      <vt:lpstr>ПРИТЧА</vt:lpstr>
      <vt:lpstr>Слайд 3</vt:lpstr>
      <vt:lpstr>       В нашей школе стоит проблема работы с неуспевающими учениками. Если судить по кадровому составу, можно сказать, что все наши педагоги являются высококвалифицированными специалистами, имеющими значительный педагогический стаж. Тем не менее, остро стоит вопрос “неуспеваемости” школьников. Поэтому сегодня мы поговорим с вами о  причинах  неуспеваемости и поищем способы ее преодоления, а также что нужно сделать чтобы ленивый стал трудолюбивым, а рассеянный – собранным.                                                     </vt:lpstr>
      <vt:lpstr>Работа в группах</vt:lpstr>
      <vt:lpstr>Группа «Диагностика»</vt:lpstr>
      <vt:lpstr>Группа «терапия»</vt:lpstr>
      <vt:lpstr>Группа «Профилактика»</vt:lpstr>
      <vt:lpstr>Группа «оптимисты»</vt:lpstr>
      <vt:lpstr>Методы стимулирования учащихся в целях предупреждения отставания и неуспеваемости </vt:lpstr>
      <vt:lpstr>притча</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55677</dc:creator>
  <cp:lastModifiedBy>Admin</cp:lastModifiedBy>
  <cp:revision>12</cp:revision>
  <dcterms:created xsi:type="dcterms:W3CDTF">2015-02-18T00:10:55Z</dcterms:created>
  <dcterms:modified xsi:type="dcterms:W3CDTF">2015-02-18T05:17:13Z</dcterms:modified>
</cp:coreProperties>
</file>