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320" r:id="rId2"/>
    <p:sldId id="321" r:id="rId3"/>
    <p:sldId id="263" r:id="rId4"/>
    <p:sldId id="298" r:id="rId5"/>
    <p:sldId id="300" r:id="rId6"/>
    <p:sldId id="322" r:id="rId7"/>
    <p:sldId id="309" r:id="rId8"/>
    <p:sldId id="284" r:id="rId9"/>
    <p:sldId id="323" r:id="rId10"/>
    <p:sldId id="303" r:id="rId11"/>
    <p:sldId id="306" r:id="rId12"/>
    <p:sldId id="28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2B8D"/>
    <a:srgbClr val="58267E"/>
    <a:srgbClr val="552579"/>
    <a:srgbClr val="FFCD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A94122-ABD8-426C-BF53-EE2C92BE8A8F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20D06-EFA0-4794-BDC3-78664421A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20D06-EFA0-4794-BDC3-78664421A6C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20D06-EFA0-4794-BDC3-78664421A6C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B9780C-EFD8-46ED-84DB-22A561D7C4D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142875" y="357188"/>
            <a:ext cx="8786813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t">
              <a:tabLst>
                <a:tab pos="457200" algn="l"/>
              </a:tabLst>
            </a:pPr>
            <a:r>
              <a:rPr lang="ru-RU" sz="3200" b="1">
                <a:solidFill>
                  <a:srgbClr val="00008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Первое сентября стал праздником – </a:t>
            </a:r>
          </a:p>
          <a:p>
            <a:pPr algn="ctr" fontAlgn="t">
              <a:tabLst>
                <a:tab pos="457200" algn="l"/>
              </a:tabLst>
            </a:pPr>
            <a:r>
              <a:rPr lang="ru-RU" sz="3200" b="1">
                <a:solidFill>
                  <a:srgbClr val="00008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Днём Знаний - не так давно. </a:t>
            </a:r>
          </a:p>
          <a:p>
            <a:pPr algn="ctr" fontAlgn="t">
              <a:tabLst>
                <a:tab pos="457200" algn="l"/>
              </a:tabLst>
            </a:pPr>
            <a:r>
              <a:rPr lang="ru-RU" sz="3200" b="1">
                <a:solidFill>
                  <a:srgbClr val="00008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Как государственный праздник </a:t>
            </a:r>
          </a:p>
          <a:p>
            <a:pPr algn="ctr" fontAlgn="t">
              <a:tabLst>
                <a:tab pos="457200" algn="l"/>
              </a:tabLst>
            </a:pPr>
            <a:r>
              <a:rPr lang="ru-RU" sz="3200" b="1">
                <a:solidFill>
                  <a:srgbClr val="00008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он отмечается с 1984 года.</a:t>
            </a:r>
          </a:p>
          <a:p>
            <a:pPr algn="just" fontAlgn="t">
              <a:tabLst>
                <a:tab pos="457200" algn="l"/>
              </a:tabLst>
            </a:pPr>
            <a:endParaRPr lang="ru-RU" sz="2000" b="1">
              <a:solidFill>
                <a:srgbClr val="000080"/>
              </a:solidFill>
              <a:latin typeface="Verdana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3074" name="Рисунок 7" descr="15514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643182"/>
            <a:ext cx="5214937" cy="392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шаблоны для презентаций\рамки\рамка 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1428736"/>
            <a:ext cx="5639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Arial" charset="0"/>
              </a:rPr>
              <a:t>Где у кузнечика ухо? </a:t>
            </a:r>
            <a:endParaRPr lang="ru-RU" sz="4000" dirty="0"/>
          </a:p>
        </p:txBody>
      </p:sp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143116"/>
            <a:ext cx="5572164" cy="341455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шаблоны для презентаций\рамки\рамка 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571604" y="142852"/>
            <a:ext cx="6286544" cy="928694"/>
          </a:xfrm>
          <a:prstGeom prst="roundRect">
            <a:avLst/>
          </a:prstGeom>
          <a:solidFill>
            <a:srgbClr val="92D05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Каких зверей называют так?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      Почему?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143240" y="1785926"/>
            <a:ext cx="299793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Arial Narrow" pitchFamily="34" charset="0"/>
              </a:rPr>
              <a:t>косой</a:t>
            </a:r>
          </a:p>
          <a:p>
            <a:pPr algn="ct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Arial Narrow" pitchFamily="34" charset="0"/>
              </a:rPr>
              <a:t>сохатый</a:t>
            </a:r>
          </a:p>
          <a:p>
            <a:pPr algn="ct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Arial Narrow" pitchFamily="34" charset="0"/>
              </a:rPr>
              <a:t>косолапый</a:t>
            </a:r>
          </a:p>
          <a:p>
            <a:pPr algn="ctr"/>
            <a:r>
              <a:rPr lang="ru-RU" sz="4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Arial Narrow" pitchFamily="34" charset="0"/>
              </a:rPr>
              <a:t>плутовка</a:t>
            </a:r>
          </a:p>
        </p:txBody>
      </p:sp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428736"/>
            <a:ext cx="2781298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1428736"/>
            <a:ext cx="2786082" cy="2286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 descr="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286256"/>
            <a:ext cx="2786082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 descr="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9092" y="4286256"/>
            <a:ext cx="2794908" cy="23081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Стрелка влево 12"/>
          <p:cNvSpPr/>
          <p:nvPr/>
        </p:nvSpPr>
        <p:spPr>
          <a:xfrm rot="277407">
            <a:off x="2787186" y="2186188"/>
            <a:ext cx="1071570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0800000">
            <a:off x="5857884" y="3000372"/>
            <a:ext cx="1071570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9109945">
            <a:off x="2246578" y="4203688"/>
            <a:ext cx="1071570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1460495">
            <a:off x="5854845" y="4602221"/>
            <a:ext cx="1071570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0"/>
            <a:ext cx="4381500" cy="952500"/>
          </a:xfrm>
          <a:prstGeom prst="rect">
            <a:avLst/>
          </a:prstGeom>
        </p:spPr>
      </p:pic>
      <p:pic>
        <p:nvPicPr>
          <p:cNvPr id="6" name="Рисунок 5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071546"/>
            <a:ext cx="4714908" cy="4429156"/>
          </a:xfrm>
          <a:prstGeom prst="rect">
            <a:avLst/>
          </a:prstGeom>
        </p:spPr>
      </p:pic>
      <p:pic>
        <p:nvPicPr>
          <p:cNvPr id="10" name="Рисунок 9" descr="5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5214950"/>
            <a:ext cx="2786082" cy="1551155"/>
          </a:xfrm>
          <a:prstGeom prst="rect">
            <a:avLst/>
          </a:prstGeom>
        </p:spPr>
      </p:pic>
      <p:pic>
        <p:nvPicPr>
          <p:cNvPr id="12" name="Рисунок 11" descr="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25450">
            <a:off x="216978" y="5456860"/>
            <a:ext cx="1571627" cy="1460689"/>
          </a:xfrm>
          <a:prstGeom prst="rect">
            <a:avLst/>
          </a:prstGeom>
        </p:spPr>
      </p:pic>
      <p:pic>
        <p:nvPicPr>
          <p:cNvPr id="13" name="Рисунок 12" descr="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23651">
            <a:off x="945486" y="5835321"/>
            <a:ext cx="1012619" cy="941140"/>
          </a:xfrm>
          <a:prstGeom prst="rect">
            <a:avLst/>
          </a:prstGeom>
        </p:spPr>
      </p:pic>
      <p:pic>
        <p:nvPicPr>
          <p:cNvPr id="15" name="Рисунок 14" descr="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970212">
            <a:off x="7310107" y="5597482"/>
            <a:ext cx="1012619" cy="941140"/>
          </a:xfrm>
          <a:prstGeom prst="rect">
            <a:avLst/>
          </a:prstGeom>
        </p:spPr>
      </p:pic>
      <p:pic>
        <p:nvPicPr>
          <p:cNvPr id="16" name="Рисунок 15" descr="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0521" y="5810374"/>
            <a:ext cx="1012619" cy="941140"/>
          </a:xfrm>
          <a:prstGeom prst="rect">
            <a:avLst/>
          </a:prstGeom>
        </p:spPr>
      </p:pic>
      <p:pic>
        <p:nvPicPr>
          <p:cNvPr id="11" name="Рисунок 10" descr="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3691" y="3786190"/>
            <a:ext cx="504538" cy="526205"/>
          </a:xfrm>
          <a:prstGeom prst="rect">
            <a:avLst/>
          </a:prstGeom>
        </p:spPr>
      </p:pic>
      <p:pic>
        <p:nvPicPr>
          <p:cNvPr id="14" name="Рисунок 13" descr="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00760" y="2071678"/>
            <a:ext cx="547680" cy="547680"/>
          </a:xfrm>
          <a:prstGeom prst="rect">
            <a:avLst/>
          </a:prstGeom>
        </p:spPr>
      </p:pic>
      <p:pic>
        <p:nvPicPr>
          <p:cNvPr id="17" name="Рисунок 16" descr="3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0628" y="5929330"/>
            <a:ext cx="3643338" cy="710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D213C2-5C09-4629-9BB0-54BE6F13370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142875" y="357188"/>
            <a:ext cx="8786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t">
              <a:tabLst>
                <a:tab pos="457200" algn="l"/>
              </a:tabLst>
            </a:pPr>
            <a:r>
              <a:rPr lang="ru-RU" sz="3200" b="1">
                <a:solidFill>
                  <a:srgbClr val="000080"/>
                </a:solidFill>
                <a:latin typeface="Verdan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lang="ru-RU" sz="2000" b="1">
              <a:solidFill>
                <a:srgbClr val="000080"/>
              </a:solidFill>
              <a:latin typeface="Verdana" pitchFamily="34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4100" name="Прямоугольник 5"/>
          <p:cNvSpPr>
            <a:spLocks noChangeArrowheads="1"/>
          </p:cNvSpPr>
          <p:nvPr/>
        </p:nvSpPr>
        <p:spPr bwMode="auto">
          <a:xfrm>
            <a:off x="214313" y="428625"/>
            <a:ext cx="8715375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/>
              <a:t> </a:t>
            </a:r>
            <a:r>
              <a:rPr lang="ru-RU" sz="3200" i="1" dirty="0"/>
              <a:t>В Голландии, Норвегии и Швеции дети проучились уже целый месяц – они пошли в школу 1 августа. </a:t>
            </a:r>
          </a:p>
          <a:p>
            <a:pPr>
              <a:buFont typeface="Arial" pitchFamily="34" charset="0"/>
              <a:buChar char="•"/>
            </a:pPr>
            <a:endParaRPr lang="ru-RU" sz="3200" i="1" dirty="0"/>
          </a:p>
          <a:p>
            <a:pPr>
              <a:buFont typeface="Arial" pitchFamily="34" charset="0"/>
              <a:buChar char="•"/>
            </a:pPr>
            <a:r>
              <a:rPr lang="ru-RU" sz="3200" i="1" dirty="0"/>
              <a:t>В Индии учебный год  начался 1 апреля.</a:t>
            </a:r>
          </a:p>
          <a:p>
            <a:pPr>
              <a:buFont typeface="Arial" pitchFamily="34" charset="0"/>
              <a:buChar char="•"/>
            </a:pPr>
            <a:endParaRPr lang="ru-RU" sz="3200" i="1" dirty="0"/>
          </a:p>
          <a:p>
            <a:pPr>
              <a:buFont typeface="Arial" pitchFamily="34" charset="0"/>
              <a:buChar char="•"/>
            </a:pPr>
            <a:r>
              <a:rPr lang="ru-RU" sz="3200" i="1" dirty="0"/>
              <a:t> В Австралии ученики вновь садятся за парты 1 января. </a:t>
            </a:r>
          </a:p>
          <a:p>
            <a:pPr>
              <a:buFont typeface="Arial" pitchFamily="34" charset="0"/>
              <a:buChar char="•"/>
            </a:pPr>
            <a:endParaRPr lang="ru-RU" sz="3200" i="1" dirty="0"/>
          </a:p>
          <a:p>
            <a:pPr>
              <a:buFont typeface="Arial" pitchFamily="34" charset="0"/>
              <a:buChar char="•"/>
            </a:pPr>
            <a:r>
              <a:rPr lang="ru-RU" sz="3200" i="1" dirty="0"/>
              <a:t>В республике Коста-Рика вчера, т.е. 31 августа в школах прозвенел последний, а не первый, звонок.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142844" y="0"/>
            <a:ext cx="4214842" cy="2500330"/>
          </a:xfrm>
          <a:prstGeom prst="cloudCallout">
            <a:avLst>
              <a:gd name="adj1" fmla="val 31672"/>
              <a:gd name="adj2" fmla="val 2233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>
            <a:off x="142844" y="2928934"/>
            <a:ext cx="4500594" cy="2500330"/>
          </a:xfrm>
          <a:prstGeom prst="cloudCallout">
            <a:avLst>
              <a:gd name="adj1" fmla="val 31672"/>
              <a:gd name="adj2" fmla="val 2233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ыноска-облако 11"/>
          <p:cNvSpPr/>
          <p:nvPr/>
        </p:nvSpPr>
        <p:spPr>
          <a:xfrm>
            <a:off x="4214810" y="857232"/>
            <a:ext cx="4429156" cy="2428892"/>
          </a:xfrm>
          <a:prstGeom prst="cloudCallout">
            <a:avLst>
              <a:gd name="adj1" fmla="val 31672"/>
              <a:gd name="adj2" fmla="val 2233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hlinkClick r:id="" action="ppaction://noaction"/>
          </p:cNvPr>
          <p:cNvSpPr txBox="1"/>
          <p:nvPr/>
        </p:nvSpPr>
        <p:spPr>
          <a:xfrm>
            <a:off x="357158" y="214290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Сказочная 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литература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4572000" y="1142984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Озорная грамматика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571472" y="3071810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Весёлая математика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7" name="Выноска-облако 16"/>
          <p:cNvSpPr/>
          <p:nvPr/>
        </p:nvSpPr>
        <p:spPr>
          <a:xfrm>
            <a:off x="3929058" y="4357670"/>
            <a:ext cx="5072098" cy="2500330"/>
          </a:xfrm>
          <a:prstGeom prst="cloudCallout">
            <a:avLst>
              <a:gd name="adj1" fmla="val 31672"/>
              <a:gd name="adj2" fmla="val 2233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" action="ppaction://noaction"/>
          </p:cNvPr>
          <p:cNvSpPr txBox="1"/>
          <p:nvPr/>
        </p:nvSpPr>
        <p:spPr>
          <a:xfrm>
            <a:off x="4286248" y="4572008"/>
            <a:ext cx="514353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Забавный окружающий мир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2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3786190"/>
            <a:ext cx="1643074" cy="15440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аленький цвет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214290"/>
            <a:ext cx="5929354" cy="53578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6929454" cy="55721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3214686"/>
            <a:ext cx="851562" cy="838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Трудиться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Трещит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Поёт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Назойливая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Красный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Топает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Надулся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Нем как…</a:t>
            </a:r>
          </a:p>
          <a:p>
            <a:pPr eaLnBrk="1" hangingPunct="1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</a:rPr>
              <a:t>  Упрямый как…</a:t>
            </a:r>
          </a:p>
          <a:p>
            <a:pPr eaLnBrk="1" hangingPunct="1">
              <a:buFont typeface="Arial" pitchFamily="34" charset="0"/>
              <a:buNone/>
            </a:pPr>
            <a:endParaRPr lang="ru-RU" dirty="0" smtClean="0">
              <a:latin typeface="Arial" pitchFamily="34" charset="0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3708400" y="333375"/>
            <a:ext cx="24495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муравей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995738" y="1857365"/>
            <a:ext cx="1647832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chemeClr val="hlink"/>
                </a:solidFill>
              </a:rPr>
              <a:t>муха</a:t>
            </a:r>
            <a:endParaRPr lang="ru-RU" sz="2800" b="1" dirty="0">
              <a:solidFill>
                <a:schemeClr val="hlink"/>
              </a:solidFill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627313" y="1285861"/>
            <a:ext cx="2449512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соловей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3132138" y="908051"/>
            <a:ext cx="2449512" cy="37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сорока</a:t>
            </a: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3276600" y="2285993"/>
            <a:ext cx="244951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рак</a:t>
            </a:r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2987675" y="2786059"/>
            <a:ext cx="244951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слон</a:t>
            </a: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3276600" y="3286125"/>
            <a:ext cx="2449513" cy="2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индюк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2627313" y="3786191"/>
            <a:ext cx="2449512" cy="2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hlink"/>
                </a:solidFill>
              </a:rPr>
              <a:t>рыба</a:t>
            </a: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3348038" y="4214819"/>
            <a:ext cx="24495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err="1">
                <a:solidFill>
                  <a:schemeClr val="hlink"/>
                </a:solidFill>
              </a:rPr>
              <a:t>осёл</a:t>
            </a:r>
            <a:endParaRPr lang="ru-RU" sz="28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  <p:bldP spid="49158" grpId="0"/>
      <p:bldP spid="49159" grpId="0"/>
      <p:bldP spid="49160" grpId="0"/>
      <p:bldP spid="49161" grpId="0"/>
      <p:bldP spid="49162" grpId="0"/>
      <p:bldP spid="49163" grpId="0"/>
      <p:bldP spid="491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357158" y="285728"/>
            <a:ext cx="8072494" cy="5715040"/>
          </a:xfrm>
          <a:prstGeom prst="cloudCallout">
            <a:avLst>
              <a:gd name="adj1" fmla="val 17567"/>
              <a:gd name="adj2" fmla="val 19780"/>
            </a:avLst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71612"/>
            <a:ext cx="707236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Ноступило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1 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синтября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. Все  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рибята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идут  в  школу  с  букетами 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цвитов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. У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них  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висёлое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настроение.</a:t>
            </a:r>
            <a:endParaRPr lang="ru-RU" sz="4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85918" y="571480"/>
            <a:ext cx="6357982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mbria" pitchFamily="18" charset="0"/>
              </a:rPr>
              <a:t>Исправь ошибки.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3042" y="1142984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i="1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392724" y="3893632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00628" y="128586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i="1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928802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i="1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571744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i="1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3286124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i="1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821748" y="3250690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2535732" y="2536310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4893186" y="1893368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1607038" y="1821930"/>
            <a:ext cx="43204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2" descr="2vcvsd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04829">
            <a:off x="5515406" y="4372554"/>
            <a:ext cx="1866375" cy="2128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28728" y="500042"/>
            <a:ext cx="6357982" cy="507209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571744"/>
            <a:ext cx="3673475" cy="1800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4480" y="2571744"/>
            <a:ext cx="3673475" cy="1800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714480" y="2571744"/>
            <a:ext cx="3673475" cy="1800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57818" y="2571744"/>
            <a:ext cx="2087563" cy="1800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357818" y="4357694"/>
            <a:ext cx="20875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57422" y="785794"/>
            <a:ext cx="4572000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Сосчитайте, сколько здесь </a:t>
            </a:r>
          </a:p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треугольников?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4714884"/>
            <a:ext cx="352211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+mn-cs"/>
              </a:rPr>
              <a:t>10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+mn-cs"/>
              </a:rPr>
              <a:t>треугольников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  <a:cs typeface="+mn-cs"/>
            </a:endParaRPr>
          </a:p>
        </p:txBody>
      </p:sp>
      <p:pic>
        <p:nvPicPr>
          <p:cNvPr id="11" name="Picture 7" descr="D:\Светланка\ВР мероприятия\грамоты\рис\0109\чтение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142984"/>
            <a:ext cx="14700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6143636" y="3929067"/>
            <a:ext cx="815955" cy="4286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Rectangle 3" descr="Голубая тисненая бумага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480175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z="2800" b="1" smtClean="0">
                <a:latin typeface="Arial" pitchFamily="34" charset="0"/>
              </a:rPr>
              <a:t>Во дворе куры. У всех кур 10 ног. Сколько кур во дворе?  </a:t>
            </a:r>
            <a:endParaRPr lang="ru-RU" sz="2800" b="1" smtClean="0">
              <a:solidFill>
                <a:schemeClr val="hlink"/>
              </a:solidFill>
              <a:latin typeface="Arial" pitchFamily="34" charset="0"/>
            </a:endParaRPr>
          </a:p>
          <a:p>
            <a:pPr eaLnBrk="1" hangingPunct="1"/>
            <a:r>
              <a:rPr lang="ru-RU" sz="2800" b="1" smtClean="0">
                <a:latin typeface="Arial" pitchFamily="34" charset="0"/>
              </a:rPr>
              <a:t>В люстре 7 лампочек, 5 из них перегорели. Сколько лампочек надо заменить.</a:t>
            </a:r>
          </a:p>
          <a:p>
            <a:pPr eaLnBrk="1" hangingPunct="1"/>
            <a:r>
              <a:rPr lang="ru-RU" sz="2800" b="1" smtClean="0">
                <a:latin typeface="Arial" pitchFamily="34" charset="0"/>
              </a:rPr>
              <a:t>У Миши 3 пары варежек. Сколько варежек на правую руку?</a:t>
            </a:r>
          </a:p>
          <a:p>
            <a:pPr eaLnBrk="1" hangingPunct="1"/>
            <a:r>
              <a:rPr lang="ru-RU" sz="2800" b="1" smtClean="0">
                <a:latin typeface="Arial" pitchFamily="34" charset="0"/>
              </a:rPr>
              <a:t>Два дачника шли из деревни в город, а навстречу им ещё пять дачников. Сколько дачников шло из деревни в город?</a:t>
            </a:r>
          </a:p>
          <a:p>
            <a:pPr eaLnBrk="1" hangingPunct="1"/>
            <a:r>
              <a:rPr lang="ru-RU" sz="2800" b="1" smtClean="0">
                <a:latin typeface="Arial" pitchFamily="34" charset="0"/>
              </a:rPr>
              <a:t>Вера и Надя- сёстры. Вера сказала, что у неё два брата, и Надя сказала, что у неё два брата. Сколько детей в семье у Веры и Нади?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770</TotalTime>
  <Words>288</Words>
  <PresentationFormat>Экран (4:3)</PresentationFormat>
  <Paragraphs>61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112</cp:revision>
  <dcterms:modified xsi:type="dcterms:W3CDTF">2015-09-25T17:49:47Z</dcterms:modified>
</cp:coreProperties>
</file>