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0" r:id="rId3"/>
    <p:sldId id="269" r:id="rId4"/>
    <p:sldId id="266" r:id="rId5"/>
    <p:sldId id="267" r:id="rId6"/>
    <p:sldId id="257" r:id="rId7"/>
    <p:sldId id="264" r:id="rId8"/>
    <p:sldId id="265" r:id="rId9"/>
    <p:sldId id="258" r:id="rId10"/>
    <p:sldId id="259" r:id="rId11"/>
    <p:sldId id="276" r:id="rId12"/>
    <p:sldId id="277" r:id="rId13"/>
    <p:sldId id="260" r:id="rId14"/>
    <p:sldId id="261" r:id="rId15"/>
    <p:sldId id="262" r:id="rId16"/>
    <p:sldId id="263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04087-6F2E-4B67-9A6A-776C375B5E82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799C3-7C06-4024-BB3C-5CCB83E513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59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799C3-7C06-4024-BB3C-5CCB83E5136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D0D1-B6B6-40BF-83FF-5C93647B74C1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9DCB-B1D7-47D8-88AE-0A004C49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D0D1-B6B6-40BF-83FF-5C93647B74C1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9DCB-B1D7-47D8-88AE-0A004C49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D0D1-B6B6-40BF-83FF-5C93647B74C1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9DCB-B1D7-47D8-88AE-0A004C49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D0D1-B6B6-40BF-83FF-5C93647B74C1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9DCB-B1D7-47D8-88AE-0A004C49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D0D1-B6B6-40BF-83FF-5C93647B74C1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9DCB-B1D7-47D8-88AE-0A004C49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D0D1-B6B6-40BF-83FF-5C93647B74C1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9DCB-B1D7-47D8-88AE-0A004C49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D0D1-B6B6-40BF-83FF-5C93647B74C1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9DCB-B1D7-47D8-88AE-0A004C49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D0D1-B6B6-40BF-83FF-5C93647B74C1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9DCB-B1D7-47D8-88AE-0A004C49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D0D1-B6B6-40BF-83FF-5C93647B74C1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9DCB-B1D7-47D8-88AE-0A004C49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D0D1-B6B6-40BF-83FF-5C93647B74C1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9DCB-B1D7-47D8-88AE-0A004C49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D0D1-B6B6-40BF-83FF-5C93647B74C1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9DCB-B1D7-47D8-88AE-0A004C49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0D0D1-B6B6-40BF-83FF-5C93647B74C1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F9DCB-B1D7-47D8-88AE-0A004C49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-fotki.yandex.ru/get/4211/annaze63.a0/0_3a8cb_7af146b6_X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-fotki.yandex.ru/get/4211/annaze63.a0/0_3a8cb_7af146b6_X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-fotki.yandex.ru/get/4211/annaze63.a0/0_3a8cb_7af146b6_X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-fotki.yandex.ru/get/4211/annaze63.a0/0_3a8cb_7af146b6_X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jpeg"/><Relationship Id="rId2" Type="http://schemas.openxmlformats.org/officeDocument/2006/relationships/hyperlink" Target="http://img-fotki.yandex.ru/get/4211/annaze63.a0/0_3a8cb_7af146b6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ak-i-pochemu.ru/wp-content/uploads/2011/03/0_2940_8ca06681_L.jpg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img-2004-12.photosight.ru/28/714409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-fotki.yandex.ru/get/4211/annaze63.a0/0_3a8cb_7af146b6_X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hyperlink" Target="http://img-2006-07.photosight.ru/07/1526415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-fotki.yandex.ru/get/4211/annaze63.a0/0_3a8cb_7af146b6_X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hyperlink" Target="http://img-fotki.yandex.ru/get/3711/b-o-r-i-s-60.0/0_1ae95_ee88d8_X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4211/annaze63.a0/0_3a8cb_7af146b6_X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hyperlink" Target="http://www.fisnyak.ru/_nw/43/88306791.jpg" TargetMode="Externa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-fotki.yandex.ru/get/4211/annaze63.a0/0_3a8cb_7af146b6_X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900igr.net/datai/khimija/Uglevod/0005-005-Gljukoza-vinogradnyj-sakhar.jpg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hyperlink" Target="http://img-fotki.yandex.ru/get/4211/annaze63.a0/0_3a8cb_7af146b6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4%D0%B0%D0%B9%D0%BB:Beta-D-Glucopyranose.svg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ru.wikipedia.org/wiki/%D0%A4%D0%B0%D0%B9%D0%BB:Alpha-D-Glucopyranose.svg" TargetMode="Externa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-fotki.yandex.ru/get/4211/annaze63.a0/0_3a8cb_7af146b6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www.dmir.ru/handlers/animg.ashx?id=4725526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hyperlink" Target="http://img-fotki.yandex.ru/get/4211/annaze63.a0/0_3a8cb_7af146b6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4%D0%B0%D0%B9%D0%BB:Jons_Jacob_Berzelius.jpg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ru.wikipedia.org/wiki/%D0%A4%D0%B0%D0%B9%D0%BB:Butlerov_A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hyperlink" Target="http://img-fotki.yandex.ru/get/4211/annaze63.a0/0_3a8cb_7af146b6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gschool18.ru/uploads/posts/2010-05/1274857418_slajd3.jpg" TargetMode="External"/><Relationship Id="rId5" Type="http://schemas.openxmlformats.org/officeDocument/2006/relationships/image" Target="../media/image9.gif"/><Relationship Id="rId4" Type="http://schemas.openxmlformats.org/officeDocument/2006/relationships/hyperlink" Target="http://cor.edu.27.ru/dlrstore/da4594e5-072b-1454-9129-5d89adc32af0/438.gi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-fotki.yandex.ru/get/4211/annaze63.a0/0_3a8cb_7af146b6_X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www.gastricbypass.ru/files/1_2011/obmen_v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12" Type="http://schemas.openxmlformats.org/officeDocument/2006/relationships/image" Target="../media/image17.jpeg"/><Relationship Id="rId2" Type="http://schemas.openxmlformats.org/officeDocument/2006/relationships/hyperlink" Target="http://img-fotki.yandex.ru/get/4211/annaze63.a0/0_3a8cb_7af146b6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rum-hrum.com/image/id/l/aglocnVtLWhydW1yDgsSBkltYWdlcxiVpgMM.jpg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12.jpeg"/><Relationship Id="rId10" Type="http://schemas.openxmlformats.org/officeDocument/2006/relationships/hyperlink" Target="http://img0.liveinternet.ru/images/attach/c/0/38/738/38738053_1232990496_ved1.jpg" TargetMode="External"/><Relationship Id="rId4" Type="http://schemas.openxmlformats.org/officeDocument/2006/relationships/hyperlink" Target="http://img1.liveinternet.ru/images/foto/b/3/322/2891322/f_17901057.jpg" TargetMode="External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cdn.precentral.net/resources/application-screenshot/000/011/318/1.png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hyperlink" Target="http://img-fotki.yandex.ru/get/4211/annaze63.a0/0_3a8cb_7af146b6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gro-technika.ru/pic/articles/1467.jpg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annamodlo.com/wp-content/uploads/2011/04/kapusta.jpg" TargetMode="External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-fotki.yandex.ru/get/4211/annaze63.a0/0_3a8cb_7af146b6_X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а 74 из 1539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46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1500174"/>
            <a:ext cx="735811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Глюкоза</a:t>
            </a:r>
            <a:endParaRPr lang="ru-RU" sz="9600" b="1" cap="none" spc="0" dirty="0">
              <a:ln w="1778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286248" y="6357958"/>
            <a:ext cx="928694" cy="500042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2013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314" y="4643446"/>
            <a:ext cx="4143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учителя  химии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Корешковой Ирины Александровны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285728"/>
            <a:ext cx="6643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МБОУ «Пречистенская средняя школа им.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И.И.Цапова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а 74 из 1539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Химические </a:t>
            </a:r>
            <a:r>
              <a:rPr lang="ru-RU" sz="3600" b="1" i="1" dirty="0" smtClean="0">
                <a:solidFill>
                  <a:srgbClr val="FF0000"/>
                </a:solidFill>
              </a:rPr>
              <a:t>свойства</a:t>
            </a:r>
          </a:p>
          <a:p>
            <a:endParaRPr lang="ru-RU" sz="3600" b="1" i="1" dirty="0">
              <a:solidFill>
                <a:srgbClr val="FF0000"/>
              </a:solidFill>
            </a:endParaRPr>
          </a:p>
          <a:p>
            <a:r>
              <a:rPr lang="ru-RU" sz="2000" b="1" dirty="0"/>
              <a:t>Глюкоза обладает химическими свойствами, характерными для спиртов и альдегидов. Кроме того, она обладает и некоторыми специфическими свойствами: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2357430"/>
          <a:ext cx="8429652" cy="429075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809884"/>
                <a:gridCol w="2809884"/>
                <a:gridCol w="2809884"/>
              </a:tblGrid>
              <a:tr h="2551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Свойства, обусловленные наличием в молекуле</a:t>
                      </a:r>
                      <a:endParaRPr lang="ru-RU" sz="1600" dirty="0">
                        <a:latin typeface="Courier New"/>
                      </a:endParaRPr>
                    </a:p>
                  </a:txBody>
                  <a:tcPr marL="18871" marR="18871" marT="18871" marB="1887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600" dirty="0"/>
                        <a:t>Специфические свойства</a:t>
                      </a:r>
                      <a:endParaRPr lang="ru-RU" sz="1600" dirty="0">
                        <a:latin typeface="Courier New"/>
                      </a:endParaRPr>
                    </a:p>
                    <a:p>
                      <a:r>
                        <a:rPr lang="ru-RU" sz="1600" dirty="0"/>
                        <a:t/>
                      </a:r>
                      <a:br>
                        <a:rPr lang="ru-RU" sz="1600" dirty="0"/>
                      </a:br>
                      <a:endParaRPr lang="ru-RU" sz="1600" dirty="0">
                        <a:latin typeface="Courier New"/>
                      </a:endParaRPr>
                    </a:p>
                  </a:txBody>
                  <a:tcPr marL="18871" marR="18871" marT="18871" marB="18871"/>
                </a:tc>
              </a:tr>
              <a:tr h="255132">
                <a:tc>
                  <a:txBody>
                    <a:bodyPr/>
                    <a:lstStyle/>
                    <a:p>
                      <a:r>
                        <a:rPr lang="ru-RU" sz="1600" dirty="0"/>
                        <a:t>гидроксильных групп</a:t>
                      </a:r>
                      <a:endParaRPr lang="ru-RU" sz="1600" dirty="0">
                        <a:latin typeface="Courier New"/>
                      </a:endParaRPr>
                    </a:p>
                  </a:txBody>
                  <a:tcPr marL="18871" marR="18871" marT="18871" marB="18871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альдегидной группы</a:t>
                      </a:r>
                      <a:endParaRPr lang="ru-RU" sz="1600" dirty="0">
                        <a:latin typeface="Courier New"/>
                      </a:endParaRPr>
                    </a:p>
                  </a:txBody>
                  <a:tcPr marL="18871" marR="18871" marT="18871" marB="18871"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Courier New"/>
                      </a:endParaRPr>
                    </a:p>
                  </a:txBody>
                  <a:tcPr marL="18871" marR="18871" marT="18871" marB="18871"/>
                </a:tc>
              </a:tr>
              <a:tr h="1776868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/>
                        <a:t>Реагирует </a:t>
                      </a:r>
                      <a:r>
                        <a:rPr lang="ru-RU" sz="1600" dirty="0"/>
                        <a:t>с </a:t>
                      </a:r>
                      <a:r>
                        <a:rPr lang="ru-RU" sz="1600" dirty="0" err="1" smtClean="0"/>
                        <a:t>карб</a:t>
                      </a:r>
                      <a:endParaRPr lang="ru-RU" sz="160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err="1" smtClean="0"/>
                        <a:t>оновыми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/>
                        <a:t>кислотами с образованием сложных эфиров (пять гидроксильных групп глюкозы вступают в реакцию с кислотами)</a:t>
                      </a:r>
                      <a:endParaRPr lang="ru-RU" sz="1600" dirty="0">
                        <a:latin typeface="Courier New"/>
                      </a:endParaRPr>
                    </a:p>
                  </a:txBody>
                  <a:tcPr marL="18871" marR="18871" marT="18871" marB="18871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1. Реагирует с оксидом серебра (</a:t>
                      </a:r>
                      <a:r>
                        <a:rPr lang="en-US" sz="1600" dirty="0"/>
                        <a:t>I) </a:t>
                      </a:r>
                      <a:r>
                        <a:rPr lang="ru-RU" sz="1600" dirty="0"/>
                        <a:t>в аммиачном растворе (реакция “серебряного зеркала”):</a:t>
                      </a:r>
                    </a:p>
                    <a:p>
                      <a:r>
                        <a:rPr lang="en-US" sz="1600" dirty="0"/>
                        <a:t>CH</a:t>
                      </a:r>
                      <a:r>
                        <a:rPr lang="en-US" sz="1600" baseline="-25000" dirty="0"/>
                        <a:t>2</a:t>
                      </a:r>
                      <a:r>
                        <a:rPr lang="en-US" sz="1600" dirty="0"/>
                        <a:t>OH(CHOH)</a:t>
                      </a:r>
                      <a:r>
                        <a:rPr lang="en-US" sz="1600" baseline="-25000" dirty="0"/>
                        <a:t>4</a:t>
                      </a:r>
                      <a:r>
                        <a:rPr lang="en-US" sz="1600" dirty="0"/>
                        <a:t>-COH + Ag</a:t>
                      </a:r>
                      <a:r>
                        <a:rPr lang="en-US" sz="1600" baseline="-25000" dirty="0"/>
                        <a:t>2</a:t>
                      </a:r>
                      <a:r>
                        <a:rPr lang="en-US" sz="1600" dirty="0"/>
                        <a:t>O® CH</a:t>
                      </a:r>
                      <a:r>
                        <a:rPr lang="en-US" sz="1600" baseline="-25000" dirty="0"/>
                        <a:t>2</a:t>
                      </a:r>
                      <a:r>
                        <a:rPr lang="en-US" sz="1600" dirty="0"/>
                        <a:t>OH(CHOH)</a:t>
                      </a:r>
                      <a:r>
                        <a:rPr lang="en-US" sz="1600" baseline="-25000" dirty="0"/>
                        <a:t>4</a:t>
                      </a:r>
                      <a:r>
                        <a:rPr lang="en-US" sz="1600" dirty="0"/>
                        <a:t>-CO</a:t>
                      </a:r>
                      <a:r>
                        <a:rPr lang="en-US" sz="1600" baseline="-25000" dirty="0"/>
                        <a:t>2</a:t>
                      </a:r>
                      <a:r>
                        <a:rPr lang="en-US" sz="1600" dirty="0"/>
                        <a:t>H + 2Ag</a:t>
                      </a:r>
                      <a:r>
                        <a:rPr lang="ru-RU" sz="1600" dirty="0"/>
                        <a:t>Ї</a:t>
                      </a:r>
                      <a:endParaRPr lang="ru-RU" sz="1600" dirty="0">
                        <a:latin typeface="Courier New"/>
                      </a:endParaRPr>
                    </a:p>
                  </a:txBody>
                  <a:tcPr marL="18871" marR="18871" marT="18871" marB="18871"/>
                </a:tc>
                <a:tc rowSpan="2">
                  <a:txBody>
                    <a:bodyPr/>
                    <a:lstStyle/>
                    <a:p>
                      <a:r>
                        <a:rPr lang="ru-RU" sz="1600" dirty="0"/>
                        <a:t>Глюкоза способна подвергаться брожению</a:t>
                      </a:r>
                      <a:r>
                        <a:rPr lang="ru-RU" sz="1600" dirty="0" smtClean="0"/>
                        <a:t>:</a:t>
                      </a:r>
                    </a:p>
                    <a:p>
                      <a:r>
                        <a:rPr lang="ru-RU" sz="1600" dirty="0" smtClean="0"/>
                        <a:t> </a:t>
                      </a:r>
                      <a:r>
                        <a:rPr lang="ru-RU" sz="1600" dirty="0"/>
                        <a:t>а) спиртовое брожение</a:t>
                      </a:r>
                    </a:p>
                    <a:p>
                      <a:r>
                        <a:rPr lang="ru-RU" sz="1600" dirty="0"/>
                        <a:t>C</a:t>
                      </a:r>
                      <a:r>
                        <a:rPr lang="ru-RU" sz="1600" baseline="-25000" dirty="0"/>
                        <a:t>6</a:t>
                      </a:r>
                      <a:r>
                        <a:rPr lang="ru-RU" sz="1600" dirty="0"/>
                        <a:t>H</a:t>
                      </a:r>
                      <a:r>
                        <a:rPr lang="ru-RU" sz="1600" baseline="-25000" dirty="0"/>
                        <a:t>12</a:t>
                      </a:r>
                      <a:r>
                        <a:rPr lang="ru-RU" sz="1600" dirty="0"/>
                        <a:t>O</a:t>
                      </a:r>
                      <a:r>
                        <a:rPr lang="ru-RU" sz="1600" baseline="-25000" dirty="0"/>
                        <a:t>6</a:t>
                      </a:r>
                      <a:r>
                        <a:rPr lang="ru-RU" sz="1600" dirty="0"/>
                        <a:t>®2CH</a:t>
                      </a:r>
                      <a:r>
                        <a:rPr lang="ru-RU" sz="1600" baseline="-25000" dirty="0"/>
                        <a:t>3</a:t>
                      </a:r>
                      <a:r>
                        <a:rPr lang="ru-RU" sz="1600" dirty="0"/>
                        <a:t>-CH</a:t>
                      </a:r>
                      <a:r>
                        <a:rPr lang="ru-RU" sz="1600" baseline="-25000" dirty="0"/>
                        <a:t>2</a:t>
                      </a:r>
                      <a:r>
                        <a:rPr lang="ru-RU" sz="1600" dirty="0"/>
                        <a:t>OH+ CO</a:t>
                      </a:r>
                      <a:r>
                        <a:rPr lang="ru-RU" sz="1600" baseline="-25000" dirty="0"/>
                        <a:t>2</a:t>
                      </a:r>
                      <a:r>
                        <a:rPr lang="ru-RU" sz="1600" dirty="0"/>
                        <a:t>­</a:t>
                      </a:r>
                    </a:p>
                    <a:p>
                      <a:r>
                        <a:rPr lang="ru-RU" sz="1600" dirty="0"/>
                        <a:t/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б) молочнокислое брожение</a:t>
                      </a:r>
                    </a:p>
                    <a:p>
                      <a:r>
                        <a:rPr lang="ru-RU" sz="1600" dirty="0"/>
                        <a:t>C</a:t>
                      </a:r>
                      <a:r>
                        <a:rPr lang="ru-RU" sz="1600" baseline="-25000" dirty="0"/>
                        <a:t>6</a:t>
                      </a:r>
                      <a:r>
                        <a:rPr lang="ru-RU" sz="1600" dirty="0"/>
                        <a:t>H</a:t>
                      </a:r>
                      <a:r>
                        <a:rPr lang="ru-RU" sz="1600" baseline="-25000" dirty="0"/>
                        <a:t>12</a:t>
                      </a:r>
                      <a:r>
                        <a:rPr lang="ru-RU" sz="1600" dirty="0"/>
                        <a:t>O</a:t>
                      </a:r>
                      <a:r>
                        <a:rPr lang="ru-RU" sz="1600" baseline="-25000" dirty="0"/>
                        <a:t>6</a:t>
                      </a:r>
                      <a:r>
                        <a:rPr lang="ru-RU" sz="1600" dirty="0"/>
                        <a:t>®2CH</a:t>
                      </a:r>
                      <a:r>
                        <a:rPr lang="ru-RU" sz="1600" baseline="-25000" dirty="0"/>
                        <a:t>3</a:t>
                      </a:r>
                      <a:r>
                        <a:rPr lang="ru-RU" sz="1600" dirty="0"/>
                        <a:t>-CHOH-COOH</a:t>
                      </a:r>
                    </a:p>
                    <a:p>
                      <a:r>
                        <a:rPr lang="ru-RU" sz="1600" dirty="0"/>
                        <a:t>молочная кислота</a:t>
                      </a:r>
                      <a:endParaRPr lang="ru-RU" sz="1600" dirty="0">
                        <a:latin typeface="Courier New"/>
                      </a:endParaRPr>
                    </a:p>
                    <a:p>
                      <a:r>
                        <a:rPr lang="ru-RU" sz="1600" dirty="0"/>
                        <a:t>в) </a:t>
                      </a:r>
                      <a:r>
                        <a:rPr lang="ru-RU" sz="1600" dirty="0" err="1"/>
                        <a:t>маслянокислое</a:t>
                      </a:r>
                      <a:r>
                        <a:rPr lang="ru-RU" sz="1600" dirty="0"/>
                        <a:t> брожение</a:t>
                      </a:r>
                    </a:p>
                    <a:p>
                      <a:r>
                        <a:rPr lang="ru-RU" sz="1600" dirty="0"/>
                        <a:t>C</a:t>
                      </a:r>
                      <a:r>
                        <a:rPr lang="ru-RU" sz="1600" baseline="-25000" dirty="0"/>
                        <a:t>6</a:t>
                      </a:r>
                      <a:r>
                        <a:rPr lang="ru-RU" sz="1600" dirty="0"/>
                        <a:t>H</a:t>
                      </a:r>
                      <a:r>
                        <a:rPr lang="ru-RU" sz="1600" baseline="-25000" dirty="0"/>
                        <a:t>12</a:t>
                      </a:r>
                      <a:r>
                        <a:rPr lang="ru-RU" sz="1600" dirty="0"/>
                        <a:t>O</a:t>
                      </a:r>
                      <a:r>
                        <a:rPr lang="ru-RU" sz="1600" baseline="-25000" dirty="0"/>
                        <a:t>6</a:t>
                      </a:r>
                      <a:r>
                        <a:rPr lang="ru-RU" sz="1600" dirty="0"/>
                        <a:t>®C</a:t>
                      </a:r>
                      <a:r>
                        <a:rPr lang="ru-RU" sz="1600" baseline="-25000" dirty="0"/>
                        <a:t>3</a:t>
                      </a:r>
                      <a:r>
                        <a:rPr lang="ru-RU" sz="1600" dirty="0"/>
                        <a:t>H</a:t>
                      </a:r>
                      <a:r>
                        <a:rPr lang="ru-RU" sz="1600" baseline="-25000" dirty="0"/>
                        <a:t>7</a:t>
                      </a:r>
                      <a:r>
                        <a:rPr lang="ru-RU" sz="1600" dirty="0"/>
                        <a:t>COOH + 2H</a:t>
                      </a:r>
                      <a:r>
                        <a:rPr lang="ru-RU" sz="1600" baseline="-25000" dirty="0"/>
                        <a:t>2</a:t>
                      </a:r>
                      <a:r>
                        <a:rPr lang="ru-RU" sz="1600" dirty="0"/>
                        <a:t>­ + 2CO</a:t>
                      </a:r>
                      <a:r>
                        <a:rPr lang="ru-RU" sz="1600" baseline="-25000" dirty="0"/>
                        <a:t>2</a:t>
                      </a:r>
                      <a:r>
                        <a:rPr lang="ru-RU" sz="1600" dirty="0"/>
                        <a:t>­</a:t>
                      </a:r>
                    </a:p>
                    <a:p>
                      <a:r>
                        <a:rPr lang="ru-RU" sz="1600" dirty="0"/>
                        <a:t>масляная кислота</a:t>
                      </a:r>
                      <a:endParaRPr lang="ru-RU" sz="1600" dirty="0">
                        <a:latin typeface="Courier New"/>
                      </a:endParaRPr>
                    </a:p>
                  </a:txBody>
                  <a:tcPr marL="18871" marR="18871" marT="18871" marB="18871"/>
                </a:tc>
              </a:tr>
              <a:tr h="1342086">
                <a:tc>
                  <a:txBody>
                    <a:bodyPr/>
                    <a:lstStyle/>
                    <a:p>
                      <a:r>
                        <a:rPr lang="ru-RU" sz="1600" dirty="0"/>
                        <a:t>2. Как многоатомный спирт реагирует с </a:t>
                      </a:r>
                      <a:r>
                        <a:rPr lang="ru-RU" sz="1600" dirty="0" err="1"/>
                        <a:t>гидроксидом</a:t>
                      </a:r>
                      <a:r>
                        <a:rPr lang="ru-RU" sz="1600" dirty="0"/>
                        <a:t> 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меди </a:t>
                      </a:r>
                      <a:r>
                        <a:rPr lang="ru-RU" sz="1600" dirty="0"/>
                        <a:t>(II) </a:t>
                      </a:r>
                      <a:r>
                        <a:rPr lang="ru-RU" sz="1600" dirty="0" err="1"/>
                        <a:t>c</a:t>
                      </a:r>
                      <a:r>
                        <a:rPr lang="ru-RU" sz="1600" dirty="0"/>
                        <a:t> образованием алкоголята меди (II)</a:t>
                      </a:r>
                      <a:endParaRPr lang="ru-RU" sz="1600" dirty="0">
                        <a:latin typeface="Courier New"/>
                      </a:endParaRPr>
                    </a:p>
                  </a:txBody>
                  <a:tcPr marL="18871" marR="18871" marT="18871" marB="18871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2.Окисляется </a:t>
                      </a:r>
                      <a:r>
                        <a:rPr lang="ru-RU" sz="1600" dirty="0" err="1"/>
                        <a:t>гидроксидом</a:t>
                      </a:r>
                      <a:r>
                        <a:rPr lang="ru-RU" sz="1600" dirty="0"/>
                        <a:t> меди (II) (с выпадением красного осадка</a:t>
                      </a:r>
                      <a:r>
                        <a:rPr lang="ru-RU" sz="1600" dirty="0" smtClean="0"/>
                        <a:t>)</a:t>
                      </a:r>
                    </a:p>
                    <a:p>
                      <a:endParaRPr lang="ru-RU" sz="1600" dirty="0"/>
                    </a:p>
                    <a:p>
                      <a:r>
                        <a:rPr lang="ru-RU" sz="1600" dirty="0"/>
                        <a:t>3. Под действием восстановителей превращается в шестиатомный спирт</a:t>
                      </a:r>
                      <a:endParaRPr lang="ru-RU" sz="1600" dirty="0">
                        <a:latin typeface="Courier New"/>
                      </a:endParaRPr>
                    </a:p>
                  </a:txBody>
                  <a:tcPr marL="18871" marR="18871" marT="18871" marB="18871"/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Courier New"/>
                      </a:endParaRPr>
                    </a:p>
                  </a:txBody>
                  <a:tcPr marL="18871" marR="18871" marT="18871" marB="18871"/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74 из 1539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66" name="Picture 2" descr="Превращение глюкозы в организме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857232"/>
            <a:ext cx="8019855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артинка 74 из 1539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2928934"/>
            <a:ext cx="3571868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Повышение значений (гипергликемия):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Сахарный диабет у взрослых и детей.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Физиологическая гипергликемия (умеренная физическая нагрузка, сильные эмоции, стресс, курение, выброс адреналина при инъекции).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Эндокринные заболевания: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феохромоцитома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тиреотоксикоз, акромегалия, гигантизм, синдром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Кушинга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Заболевания поджелудочной железы (острый и хронический панкреатит, панкреатит при эпидемическом паротите,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муковисцидозе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гемохроматозе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опухоли поджелудочной железы).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Хронические заболевания печени и почек.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Кровоизлияние в мозг, инфаркт миокарда.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Прием лекарственных препаратов (например,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тиазидов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кофеина, эстрогенов,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глюкокортикоидов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2118241"/>
            <a:ext cx="521494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Снижение значений (гипогликемия):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Заболевания поджелудочной железы (гиперплазия, аденома или карцинома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бета-клеток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островков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Лангерганса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-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инсулинома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недостаточность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альфа-клеток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островков - дефицит глюкагона).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Эндокринная патология (болезнь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Аддисона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адреногенитапьный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синдром,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гипопитуитаризм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гипотиреоз).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 детском возрасте (у недоношенных детей, у детей, рожденных от матерей с сахарным диабетом,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кетотическая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гипогликемия).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Передозировка гипогликемических препаратов и инсулина.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Тяжелые болезни печени (цирроз, гепатит, карцинома,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гемохроматоз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6"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Злокачественные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непанкреатические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опухоли: рак надпочечника, рак желудка,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фибросаркома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7"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Ферментопатии (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гликогенозы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- болезнь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Гирке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галактоземия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нарушенная толерантность к фруктозе).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8"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Функциональные нарушения - реактивная гипогликемия (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гастроэнтеростома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постгастроэктомические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состояния, вегетативные расстройства, нарушение перистальтики ЖКТ).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9"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Нарушения питания (длительное голодание, синдром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мальабсорбции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10"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Отравления мышьяком, хлороформом,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салиципатами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антигистаминными препаратами, алкогольная интоксикация.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11"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Интенсивная физическая нагрузка, лихорадочные состояния.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12"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Прием анаболических стероидов,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пропранолола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амфетамина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28" y="214290"/>
          <a:ext cx="6096000" cy="173736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Референтные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/>
                        <a:t>значения: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Возраст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Глюкоза, ммоль/л</a:t>
                      </a: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14 лет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3.33-5.55</a:t>
                      </a: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14-60 лет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3.89-5.83</a:t>
                      </a: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60-70 лет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4.44-6.38</a:t>
                      </a: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70 лет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4.61-6.10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а 74 из 1539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0"/>
            <a:ext cx="5369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Некоторые интересные факты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687901"/>
            <a:ext cx="33575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. </a:t>
            </a:r>
            <a:r>
              <a:rPr lang="ru-RU" sz="2000" b="1" dirty="0"/>
              <a:t>Как же они ухитряются не замёрзнуть насмерть? Оказывается, с наступлением холодов в крови лягушки в 60 раз увеличивается количество глюкозы. Это мешает образованию внутри организма кристалликов льда.</a:t>
            </a:r>
          </a:p>
        </p:txBody>
      </p:sp>
      <p:pic>
        <p:nvPicPr>
          <p:cNvPr id="6146" name="Picture 2" descr="Картинка 1 из 98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2928934"/>
            <a:ext cx="5076825" cy="3533776"/>
          </a:xfrm>
          <a:prstGeom prst="rect">
            <a:avLst/>
          </a:prstGeom>
          <a:noFill/>
        </p:spPr>
      </p:pic>
      <p:pic>
        <p:nvPicPr>
          <p:cNvPr id="6148" name="Picture 4" descr="Картинка 1 из 65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642918"/>
            <a:ext cx="3357586" cy="300037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29058" y="50004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Некоторые лягушки нашли применение глюкозе в своём организме — любопытное, хотя и гораздо менее важное. В зимние время иногда можно найти лягушек, вмёрзших в ледяные глыбы, но после оттаивания земноводные оживают</a:t>
            </a:r>
            <a:endParaRPr lang="ru-RU"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74 из 1539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20" y="671691"/>
            <a:ext cx="385765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Герои романа </a:t>
            </a:r>
            <a:r>
              <a:rPr lang="ru-RU" sz="2000" b="1" dirty="0" err="1"/>
              <a:t>Жюля</a:t>
            </a:r>
            <a:r>
              <a:rPr lang="ru-RU" sz="2000" b="1" dirty="0"/>
              <a:t> Верна “Дети капитана Гранта” только собирались поужинать мясом подстреленной ими дикой ламы (гуанако), как вдруг выяснилось, что оно совершенно не съедобно.</a:t>
            </a:r>
          </a:p>
          <a:p>
            <a:r>
              <a:rPr lang="ru-RU" sz="2000" b="1" dirty="0"/>
              <a:t>“Быть может, оно слишком долго лежало?” - озадаченно спросил один из них.</a:t>
            </a:r>
          </a:p>
          <a:p>
            <a:r>
              <a:rPr lang="ru-RU" sz="2000" b="1" dirty="0"/>
              <a:t>“Нет, оно, к сожалению, слишком долго бежало! - ответил учёный-географ </a:t>
            </a:r>
            <a:r>
              <a:rPr lang="ru-RU" sz="2000" b="1" dirty="0" err="1"/>
              <a:t>Паганель</a:t>
            </a:r>
            <a:r>
              <a:rPr lang="ru-RU" sz="2000" b="1" dirty="0"/>
              <a:t> - Мясо гуанако вкусно только тогда, когда животное убито во время отдыха, но если за ним долго охотиться и животное долго бежало, тогда его мясо несъедобно.”</a:t>
            </a:r>
          </a:p>
        </p:txBody>
      </p:sp>
      <p:pic>
        <p:nvPicPr>
          <p:cNvPr id="5122" name="Picture 2" descr="Картинка 6 из 543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2918"/>
            <a:ext cx="3643338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74 из 1539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714876" y="285728"/>
            <a:ext cx="414340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Когда клетка дышит кислородом, глюкоза “сгорает” в ней, превращаясь в воду и углекислый газ, и выделяет энергию. Но, предположим, животное долго бежит, или человек быстро выполняет какую-то тяжёлую физическую работу, например, колет дрова. Кислород не успевает попасть в клетки мышц. Тем не менее клетки “задыхаются” не сразу. Начинается любопытный процесс — гликолиз (что в переводе означает “расщепление сахара”). При распаде глюкозы образуется не вода и углекислота, а более сложное вещество — молочная кислота. Каждый, кто пробовал кислое молоко или кефир, знаком с её вкусом.</a:t>
            </a:r>
          </a:p>
        </p:txBody>
      </p:sp>
      <p:pic>
        <p:nvPicPr>
          <p:cNvPr id="4098" name="Picture 2" descr="Картинка 34 из 470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85727"/>
            <a:ext cx="4143404" cy="6207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74 из 15395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500042"/>
            <a:ext cx="35719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Энергии при гликолизе выделяется в 13 раз меньше, чем при дыхании. Чем больше молочной кислоты накопилось в мышцах, тем сильнее человек или животное чувствует их усталость. Наконец, все запасы глюкозы в мышцах истощаются. Необходим отдых. Поэтому, перестав колоть дрова или взбежав по длинной лестнице, человек обычно “переводит дух”, восполняя недостаток кислорода в крови. Именно молочная кислота сделала невкусным мясо животного, подстреленного героями </a:t>
            </a:r>
            <a:r>
              <a:rPr lang="ru-RU" sz="2000" b="1" dirty="0" err="1"/>
              <a:t>Жюля</a:t>
            </a:r>
            <a:r>
              <a:rPr lang="ru-RU" sz="2000" b="1" dirty="0"/>
              <a:t> Верна.</a:t>
            </a:r>
          </a:p>
        </p:txBody>
      </p:sp>
      <p:pic>
        <p:nvPicPr>
          <p:cNvPr id="3074" name="Picture 2" descr="Картинка 265 из 5481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214290"/>
            <a:ext cx="4500594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а 74 из 1539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57224" y="4286256"/>
            <a:ext cx="6000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http://ru.wikipedia.org/wiki/%C3%EB%FE%EA%EE%E7%E0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4857760"/>
            <a:ext cx="6143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http://www.golkom.ru/kme/04/1-318-3-2.html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5500702"/>
            <a:ext cx="4520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http://www.bestreferat.ru/referat-61137.html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6072206"/>
            <a:ext cx="6143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http://www.eurolab.ua/eurolab/pricelist/tests/156/162/472/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642918"/>
            <a:ext cx="3258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Ресурсы</a:t>
            </a:r>
            <a:r>
              <a:rPr lang="ru-RU" sz="5400" b="1" cap="all" spc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cap="all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  <a:endParaRPr lang="ru-RU" sz="5400" b="1" cap="all" spc="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Картинка 74 из 1539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87" name="Picture 11" descr="http://upload.wikimedia.org/wikipedia/commons/thumb/c/c6/Alpha-D-Glucopyranose.svg/220px-Alpha-D-Glucopyranose.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3643314"/>
            <a:ext cx="2095500" cy="2481265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9" name="Picture 13" descr="http://upload.wikimedia.org/wikipedia/commons/thumb/8/82/Beta-D-Glucopyranose.svg/220px-Beta-D-Glucopyranose.svg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3643314"/>
            <a:ext cx="2095500" cy="250033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357818" y="628652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</a:t>
            </a:r>
            <a:r>
              <a:rPr lang="ru-RU" dirty="0" smtClean="0"/>
              <a:t>- глюкоза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6215082"/>
            <a:ext cx="1228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α</a:t>
            </a:r>
            <a:r>
              <a:rPr lang="ru-RU" dirty="0" smtClean="0"/>
              <a:t>- глюкоза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00100" y="3071810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Глюкоза может существовать в виде циклов (</a:t>
            </a:r>
            <a:r>
              <a:rPr lang="el-GR" sz="2000" b="1" dirty="0" smtClean="0"/>
              <a:t>α</a:t>
            </a:r>
            <a:r>
              <a:rPr lang="ru-RU" sz="2000" b="1" dirty="0" smtClean="0"/>
              <a:t>  и </a:t>
            </a:r>
            <a:r>
              <a:rPr lang="el-GR" sz="2000" b="1" dirty="0" smtClean="0"/>
              <a:t>β</a:t>
            </a:r>
            <a:r>
              <a:rPr lang="ru-RU" sz="2000" b="1" dirty="0" smtClean="0"/>
              <a:t> глюкозы)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158" y="1428736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Строение молекулы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24591" name="Picture 15" descr="Картинка 1 из 1244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214290"/>
            <a:ext cx="4286251" cy="2657476"/>
          </a:xfrm>
          <a:prstGeom prst="roundRect">
            <a:avLst>
              <a:gd name="adj" fmla="val 4167"/>
            </a:avLst>
          </a:prstGeom>
          <a:solidFill>
            <a:schemeClr val="accent3">
              <a:lumMod val="40000"/>
              <a:lumOff val="60000"/>
            </a:schemeClr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а 74 из 1539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714844" y="0"/>
            <a:ext cx="4429156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</a:t>
            </a:r>
            <a:r>
              <a:rPr lang="ru-RU" sz="2000" b="1" dirty="0"/>
              <a:t>особом виде глюкоза содержится почти во всех органах зелёных растений. Особенно её много в виноградном соке, поэтому глюкозу иногда называют виноградным сахаром. Мёд в основном состоит из смеси глюкозы с фруктозой.</a:t>
            </a:r>
          </a:p>
          <a:p>
            <a:r>
              <a:rPr lang="ru-RU" sz="2000" b="1" dirty="0"/>
              <a:t>В организме человека глюкоза содержится в мышцах, в крови (0.1 - 0.12 %) и служит основным источником энергии для клеток и тканей организма. Повышение концентрации глюкозы в крови приводит к усилению выработки гормона поджелудочной железы — инсулина, уменьшающего содержание этого углевода в крови. Химическая энергия питательных веществ, поступающих в организм, заключена в ковалентных связях между атомами. 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Picture 2" descr="Содержание углеводов в живых организмах. Углеводы самые универсальные и самые распространенные органические вещества на Земле. Клетки растений богаты углеводами. Особено их много в плодах и семенах 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142984"/>
            <a:ext cx="4429156" cy="310040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357166"/>
            <a:ext cx="4349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Нахождение в природе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25604" name="Picture 4" descr="Картинка 18 из 34221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357694"/>
            <a:ext cx="2679726" cy="2299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а 74 из 1539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4286256"/>
            <a:ext cx="90011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Глюкоза может быть получена гидролизом природных веществ, в состав которых она входит. В производстве её получают гидролизом картофельного и кукурузного крахмала кислотами.</a:t>
            </a:r>
          </a:p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FF0000"/>
                </a:solidFill>
              </a:rPr>
              <a:t>H</a:t>
            </a:r>
            <a:r>
              <a:rPr lang="ru-RU" b="1" baseline="-25000" dirty="0">
                <a:solidFill>
                  <a:srgbClr val="FF0000"/>
                </a:solidFill>
              </a:rPr>
              <a:t>2</a:t>
            </a:r>
            <a:r>
              <a:rPr lang="ru-RU" b="1" dirty="0">
                <a:solidFill>
                  <a:srgbClr val="FF0000"/>
                </a:solidFill>
              </a:rPr>
              <a:t>SO</a:t>
            </a:r>
            <a:r>
              <a:rPr lang="ru-RU" b="1" baseline="-25000" dirty="0">
                <a:solidFill>
                  <a:srgbClr val="FF0000"/>
                </a:solidFill>
              </a:rPr>
              <a:t>4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t</a:t>
            </a:r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(C</a:t>
            </a:r>
            <a:r>
              <a:rPr lang="ru-RU" b="1" baseline="-25000" dirty="0">
                <a:solidFill>
                  <a:srgbClr val="FF0000"/>
                </a:solidFill>
              </a:rPr>
              <a:t>6</a:t>
            </a:r>
            <a:r>
              <a:rPr lang="ru-RU" b="1" dirty="0">
                <a:solidFill>
                  <a:srgbClr val="FF0000"/>
                </a:solidFill>
              </a:rPr>
              <a:t>H</a:t>
            </a:r>
            <a:r>
              <a:rPr lang="ru-RU" b="1" baseline="-25000" dirty="0">
                <a:solidFill>
                  <a:srgbClr val="FF0000"/>
                </a:solidFill>
              </a:rPr>
              <a:t>10</a:t>
            </a:r>
            <a:r>
              <a:rPr lang="ru-RU" b="1" dirty="0">
                <a:solidFill>
                  <a:srgbClr val="FF0000"/>
                </a:solidFill>
              </a:rPr>
              <a:t>O</a:t>
            </a:r>
            <a:r>
              <a:rPr lang="ru-RU" b="1" baseline="-25000" dirty="0">
                <a:solidFill>
                  <a:srgbClr val="FF0000"/>
                </a:solidFill>
              </a:rPr>
              <a:t>5</a:t>
            </a:r>
            <a:r>
              <a:rPr lang="ru-RU" b="1" dirty="0">
                <a:solidFill>
                  <a:srgbClr val="FF0000"/>
                </a:solidFill>
              </a:rPr>
              <a:t>)</a:t>
            </a:r>
            <a:r>
              <a:rPr lang="ru-RU" b="1" i="1" dirty="0" err="1">
                <a:solidFill>
                  <a:srgbClr val="FF0000"/>
                </a:solidFill>
              </a:rPr>
              <a:t>n</a:t>
            </a:r>
            <a:r>
              <a:rPr lang="ru-RU" b="1" dirty="0">
                <a:solidFill>
                  <a:srgbClr val="FF0000"/>
                </a:solidFill>
              </a:rPr>
              <a:t> + </a:t>
            </a:r>
            <a:r>
              <a:rPr lang="ru-RU" b="1" i="1" dirty="0">
                <a:solidFill>
                  <a:srgbClr val="FF0000"/>
                </a:solidFill>
              </a:rPr>
              <a:t>n</a:t>
            </a:r>
            <a:r>
              <a:rPr lang="ru-RU" b="1" dirty="0">
                <a:solidFill>
                  <a:srgbClr val="FF0000"/>
                </a:solidFill>
              </a:rPr>
              <a:t>H</a:t>
            </a:r>
            <a:r>
              <a:rPr lang="ru-RU" b="1" baseline="-25000" dirty="0">
                <a:solidFill>
                  <a:srgbClr val="FF0000"/>
                </a:solidFill>
              </a:rPr>
              <a:t>2</a:t>
            </a:r>
            <a:r>
              <a:rPr lang="ru-RU" b="1" dirty="0">
                <a:solidFill>
                  <a:srgbClr val="FF0000"/>
                </a:solidFill>
              </a:rPr>
              <a:t>O </a:t>
            </a:r>
            <a:r>
              <a:rPr lang="ru-RU" b="1" dirty="0" err="1">
                <a:solidFill>
                  <a:srgbClr val="FF0000"/>
                </a:solidFill>
              </a:rPr>
              <a:t>ѕѕ</a:t>
            </a:r>
            <a:r>
              <a:rPr lang="ru-RU" b="1" dirty="0">
                <a:solidFill>
                  <a:srgbClr val="FF0000"/>
                </a:solidFill>
              </a:rPr>
              <a:t>® </a:t>
            </a:r>
            <a:r>
              <a:rPr lang="ru-RU" b="1" i="1" dirty="0">
                <a:solidFill>
                  <a:srgbClr val="FF0000"/>
                </a:solidFill>
              </a:rPr>
              <a:t>n</a:t>
            </a:r>
            <a:r>
              <a:rPr lang="ru-RU" b="1" dirty="0">
                <a:solidFill>
                  <a:srgbClr val="FF0000"/>
                </a:solidFill>
              </a:rPr>
              <a:t>C</a:t>
            </a:r>
            <a:r>
              <a:rPr lang="ru-RU" b="1" baseline="-25000" dirty="0">
                <a:solidFill>
                  <a:srgbClr val="FF0000"/>
                </a:solidFill>
              </a:rPr>
              <a:t>6</a:t>
            </a:r>
            <a:r>
              <a:rPr lang="ru-RU" b="1" dirty="0">
                <a:solidFill>
                  <a:srgbClr val="FF0000"/>
                </a:solidFill>
              </a:rPr>
              <a:t>H</a:t>
            </a:r>
            <a:r>
              <a:rPr lang="ru-RU" b="1" baseline="-25000" dirty="0">
                <a:solidFill>
                  <a:srgbClr val="FF0000"/>
                </a:solidFill>
              </a:rPr>
              <a:t>12</a:t>
            </a:r>
            <a:r>
              <a:rPr lang="ru-RU" b="1" dirty="0">
                <a:solidFill>
                  <a:srgbClr val="FF0000"/>
                </a:solidFill>
              </a:rPr>
              <a:t>O</a:t>
            </a:r>
            <a:r>
              <a:rPr lang="ru-RU" b="1" baseline="-25000" dirty="0">
                <a:solidFill>
                  <a:srgbClr val="FF0000"/>
                </a:solidFill>
              </a:rPr>
              <a:t>6</a:t>
            </a:r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В 1811 г. русский химик </a:t>
            </a:r>
            <a:r>
              <a:rPr lang="ru-RU" sz="2400" b="1" dirty="0" smtClean="0">
                <a:solidFill>
                  <a:srgbClr val="FF0000"/>
                </a:solidFill>
              </a:rPr>
              <a:t>К.С.Кирхгоф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smtClean="0"/>
              <a:t>впервые получил глюкозу гидролизом крахмала. 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3442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Получение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571480"/>
            <a:ext cx="29289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O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// </a:t>
            </a:r>
            <a:r>
              <a:rPr lang="ru-RU" sz="2400" b="1" dirty="0" err="1" smtClean="0">
                <a:solidFill>
                  <a:srgbClr val="FF0000"/>
                </a:solidFill>
              </a:rPr>
              <a:t>Ca</a:t>
            </a:r>
            <a:r>
              <a:rPr lang="ru-RU" sz="2400" b="1" dirty="0" smtClean="0">
                <a:solidFill>
                  <a:srgbClr val="FF0000"/>
                </a:solidFill>
              </a:rPr>
              <a:t>(OH)</a:t>
            </a:r>
            <a:r>
              <a:rPr lang="ru-RU" sz="2400" b="1" baseline="-25000" dirty="0" smtClean="0">
                <a:solidFill>
                  <a:srgbClr val="FF0000"/>
                </a:solidFill>
              </a:rPr>
              <a:t>2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6H—C </a:t>
            </a:r>
            <a:r>
              <a:rPr lang="ru-RU" sz="2400" b="1" dirty="0" err="1" smtClean="0">
                <a:solidFill>
                  <a:srgbClr val="FF0000"/>
                </a:solidFill>
              </a:rPr>
              <a:t>ѕѕ</a:t>
            </a:r>
            <a:r>
              <a:rPr lang="ru-RU" sz="2400" b="1" dirty="0" smtClean="0">
                <a:solidFill>
                  <a:srgbClr val="FF0000"/>
                </a:solidFill>
              </a:rPr>
              <a:t>® C</a:t>
            </a:r>
            <a:r>
              <a:rPr lang="ru-RU" sz="2400" b="1" baseline="-25000" dirty="0" smtClean="0">
                <a:solidFill>
                  <a:srgbClr val="FF0000"/>
                </a:solidFill>
              </a:rPr>
              <a:t>6</a:t>
            </a:r>
            <a:r>
              <a:rPr lang="ru-RU" sz="2400" b="1" dirty="0" smtClean="0">
                <a:solidFill>
                  <a:srgbClr val="FF0000"/>
                </a:solidFill>
              </a:rPr>
              <a:t>H</a:t>
            </a:r>
            <a:r>
              <a:rPr lang="ru-RU" sz="2400" b="1" baseline="-25000" dirty="0" smtClean="0">
                <a:solidFill>
                  <a:srgbClr val="FF0000"/>
                </a:solidFill>
              </a:rPr>
              <a:t>12</a:t>
            </a:r>
            <a:r>
              <a:rPr lang="ru-RU" sz="2400" b="1" dirty="0" smtClean="0">
                <a:solidFill>
                  <a:srgbClr val="FF0000"/>
                </a:solidFill>
              </a:rPr>
              <a:t>O</a:t>
            </a:r>
            <a:r>
              <a:rPr lang="ru-RU" sz="2400" b="1" baseline="-25000" dirty="0" smtClean="0">
                <a:solidFill>
                  <a:srgbClr val="FF0000"/>
                </a:solidFill>
              </a:rPr>
              <a:t>6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\\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H</a:t>
            </a:r>
            <a:endParaRPr lang="ru-RU" sz="2400" dirty="0"/>
          </a:p>
        </p:txBody>
      </p:sp>
      <p:pic>
        <p:nvPicPr>
          <p:cNvPr id="28676" name="Picture 4" descr="Butlerov A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718532"/>
            <a:ext cx="1785950" cy="2223509"/>
          </a:xfrm>
          <a:prstGeom prst="rect">
            <a:avLst/>
          </a:prstGeom>
          <a:noFill/>
        </p:spPr>
      </p:pic>
      <p:pic>
        <p:nvPicPr>
          <p:cNvPr id="28678" name="Picture 6" descr="Jons Jacob Berzelius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1297632"/>
            <a:ext cx="2071702" cy="251711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285984" y="192880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Впервые правильную эмпирическую формулу глюкозы предложил шведский химик </a:t>
            </a:r>
            <a:r>
              <a:rPr lang="ru-RU" sz="2400" b="1" dirty="0" smtClean="0">
                <a:solidFill>
                  <a:srgbClr val="FF0000"/>
                </a:solidFill>
              </a:rPr>
              <a:t>Я. Берцелиус </a:t>
            </a:r>
            <a:r>
              <a:rPr lang="ru-RU" b="1" dirty="0" smtClean="0"/>
              <a:t>в 1837 г. С6Н12О6.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43108" y="4143380"/>
            <a:ext cx="650085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Синтез углеводов из формальдегида в присутствии </a:t>
            </a:r>
            <a:r>
              <a:rPr lang="ru-RU" b="1" dirty="0" err="1" smtClean="0"/>
              <a:t>Са</a:t>
            </a:r>
            <a:r>
              <a:rPr lang="ru-RU" b="1" dirty="0" smtClean="0"/>
              <a:t>(ОН)2 был произведён </a:t>
            </a:r>
            <a:r>
              <a:rPr lang="ru-RU" sz="2000" b="1" dirty="0" smtClean="0">
                <a:solidFill>
                  <a:srgbClr val="FF0000"/>
                </a:solidFill>
              </a:rPr>
              <a:t>А.М. Бутлеровым </a:t>
            </a:r>
            <a:r>
              <a:rPr lang="ru-RU" b="1" dirty="0" smtClean="0"/>
              <a:t>в 1861 г.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а 74 из 1539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86314" y="427267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В природе глюкоза наряду с другими углеводами образуется в результате реакции фотосинтеза:</a:t>
            </a:r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хлорофилл</a:t>
            </a:r>
          </a:p>
          <a:p>
            <a:r>
              <a:rPr lang="ru-RU" b="1" dirty="0"/>
              <a:t>6CO</a:t>
            </a:r>
            <a:r>
              <a:rPr lang="ru-RU" b="1" baseline="-25000" dirty="0"/>
              <a:t>2</a:t>
            </a:r>
            <a:r>
              <a:rPr lang="ru-RU" b="1" dirty="0"/>
              <a:t> + 6H</a:t>
            </a:r>
            <a:r>
              <a:rPr lang="ru-RU" b="1" baseline="-25000" dirty="0"/>
              <a:t>2</a:t>
            </a:r>
            <a:r>
              <a:rPr lang="ru-RU" b="1" dirty="0"/>
              <a:t>O </a:t>
            </a:r>
            <a:r>
              <a:rPr lang="ru-RU" b="1" dirty="0" err="1"/>
              <a:t>ѕѕѕ</a:t>
            </a:r>
            <a:r>
              <a:rPr lang="ru-RU" b="1" dirty="0"/>
              <a:t>® C</a:t>
            </a:r>
            <a:r>
              <a:rPr lang="ru-RU" b="1" baseline="-25000" dirty="0"/>
              <a:t>6</a:t>
            </a:r>
            <a:r>
              <a:rPr lang="ru-RU" b="1" dirty="0"/>
              <a:t>H</a:t>
            </a:r>
            <a:r>
              <a:rPr lang="ru-RU" b="1" baseline="-25000" dirty="0"/>
              <a:t>12</a:t>
            </a:r>
            <a:r>
              <a:rPr lang="ru-RU" b="1" dirty="0"/>
              <a:t>O</a:t>
            </a:r>
            <a:r>
              <a:rPr lang="ru-RU" b="1" baseline="-25000" dirty="0"/>
              <a:t>6</a:t>
            </a:r>
            <a:r>
              <a:rPr lang="ru-RU" b="1" dirty="0"/>
              <a:t> + 6O</a:t>
            </a:r>
            <a:r>
              <a:rPr lang="ru-RU" b="1" baseline="-25000" dirty="0"/>
              <a:t>2</a:t>
            </a:r>
            <a:r>
              <a:rPr lang="ru-RU" b="1" dirty="0"/>
              <a:t> - </a:t>
            </a:r>
            <a:r>
              <a:rPr lang="ru-RU" b="1" i="1" dirty="0"/>
              <a:t>Q</a:t>
            </a:r>
            <a:endParaRPr lang="ru-RU" b="1" dirty="0"/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В процессе этой реакции аккумулируется энергия Солнца.</a:t>
            </a:r>
          </a:p>
        </p:txBody>
      </p:sp>
      <p:pic>
        <p:nvPicPr>
          <p:cNvPr id="27652" name="Picture 4" descr="Картинка 4 из 375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500042"/>
            <a:ext cx="3429024" cy="6178422"/>
          </a:xfrm>
          <a:prstGeom prst="rect">
            <a:avLst/>
          </a:prstGeom>
          <a:noFill/>
        </p:spPr>
      </p:pic>
      <p:pic>
        <p:nvPicPr>
          <p:cNvPr id="27654" name="Picture 6" descr="Картинка 11 из 124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285860"/>
            <a:ext cx="4500594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а 74 из 1539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572000" cy="42165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Применение</a:t>
            </a:r>
          </a:p>
          <a:p>
            <a:r>
              <a:rPr lang="ru-RU" sz="2000" b="1" dirty="0"/>
              <a:t>Глюкоза является ценным питательным продуктом. В организме она подвергается сложным биохимическим превращениям в результате которых образуется диоксид углерода и вода, при это выделяется энергия согласно итоговому уравнению</a:t>
            </a:r>
            <a:r>
              <a:rPr lang="ru-RU" sz="2000" b="1" dirty="0" smtClean="0"/>
              <a:t>:</a:t>
            </a:r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C</a:t>
            </a:r>
            <a:r>
              <a:rPr lang="ru-RU" sz="2000" b="1" baseline="-25000" dirty="0">
                <a:solidFill>
                  <a:srgbClr val="FF0000"/>
                </a:solidFill>
              </a:rPr>
              <a:t>6</a:t>
            </a:r>
            <a:r>
              <a:rPr lang="ru-RU" sz="2000" b="1" dirty="0">
                <a:solidFill>
                  <a:srgbClr val="FF0000"/>
                </a:solidFill>
              </a:rPr>
              <a:t>H</a:t>
            </a:r>
            <a:r>
              <a:rPr lang="ru-RU" sz="2000" b="1" baseline="-25000" dirty="0">
                <a:solidFill>
                  <a:srgbClr val="FF0000"/>
                </a:solidFill>
              </a:rPr>
              <a:t>12</a:t>
            </a:r>
            <a:r>
              <a:rPr lang="ru-RU" sz="2000" b="1" dirty="0">
                <a:solidFill>
                  <a:srgbClr val="FF0000"/>
                </a:solidFill>
              </a:rPr>
              <a:t>O</a:t>
            </a:r>
            <a:r>
              <a:rPr lang="ru-RU" sz="2000" b="1" baseline="-25000" dirty="0">
                <a:solidFill>
                  <a:srgbClr val="FF0000"/>
                </a:solidFill>
              </a:rPr>
              <a:t>6</a:t>
            </a:r>
            <a:r>
              <a:rPr lang="ru-RU" sz="2000" b="1" dirty="0">
                <a:solidFill>
                  <a:srgbClr val="FF0000"/>
                </a:solidFill>
              </a:rPr>
              <a:t> + 6O</a:t>
            </a:r>
            <a:r>
              <a:rPr lang="ru-RU" sz="2000" b="1" baseline="-25000" dirty="0">
                <a:solidFill>
                  <a:srgbClr val="FF0000"/>
                </a:solidFill>
              </a:rPr>
              <a:t>2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ѕ</a:t>
            </a:r>
            <a:r>
              <a:rPr lang="ru-RU" sz="2000" b="1" dirty="0">
                <a:solidFill>
                  <a:srgbClr val="FF0000"/>
                </a:solidFill>
              </a:rPr>
              <a:t>® 6H</a:t>
            </a:r>
            <a:r>
              <a:rPr lang="ru-RU" sz="2000" b="1" baseline="-25000" dirty="0">
                <a:solidFill>
                  <a:srgbClr val="FF0000"/>
                </a:solidFill>
              </a:rPr>
              <a:t>2</a:t>
            </a:r>
            <a:r>
              <a:rPr lang="ru-RU" sz="2000" b="1" dirty="0">
                <a:solidFill>
                  <a:srgbClr val="FF0000"/>
                </a:solidFill>
              </a:rPr>
              <a:t>O + 6CO</a:t>
            </a:r>
            <a:r>
              <a:rPr lang="ru-RU" sz="2000" b="1" baseline="-25000" dirty="0">
                <a:solidFill>
                  <a:srgbClr val="FF0000"/>
                </a:solidFill>
              </a:rPr>
              <a:t>2</a:t>
            </a:r>
            <a:r>
              <a:rPr lang="ru-RU" sz="2000" b="1" dirty="0">
                <a:solidFill>
                  <a:srgbClr val="FF0000"/>
                </a:solidFill>
              </a:rPr>
              <a:t> + 2800 </a:t>
            </a:r>
            <a:r>
              <a:rPr lang="ru-RU" sz="2000" b="1" dirty="0" smtClean="0">
                <a:solidFill>
                  <a:srgbClr val="FF0000"/>
                </a:solidFill>
              </a:rPr>
              <a:t>кДж</a:t>
            </a:r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/>
              <a:t>Этот процесс протекает ступенчато, и поэтому энергия выделяется медленно</a:t>
            </a:r>
            <a:r>
              <a:rPr lang="ru-RU" sz="20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303455"/>
            <a:ext cx="46434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Глюкоза также участвует во втором этапе энергетического обмена животной клетки (расщепление глюкозы). Суммарное уравнение выглядит так: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C</a:t>
            </a:r>
            <a:r>
              <a:rPr lang="ru-RU" sz="2000" b="1" baseline="-25000" dirty="0">
                <a:solidFill>
                  <a:srgbClr val="FF0000"/>
                </a:solidFill>
              </a:rPr>
              <a:t>6</a:t>
            </a:r>
            <a:r>
              <a:rPr lang="ru-RU" sz="2000" b="1" dirty="0">
                <a:solidFill>
                  <a:srgbClr val="FF0000"/>
                </a:solidFill>
              </a:rPr>
              <a:t>H</a:t>
            </a:r>
            <a:r>
              <a:rPr lang="ru-RU" sz="2000" b="1" baseline="-25000" dirty="0">
                <a:solidFill>
                  <a:srgbClr val="FF0000"/>
                </a:solidFill>
              </a:rPr>
              <a:t>12</a:t>
            </a:r>
            <a:r>
              <a:rPr lang="ru-RU" sz="2000" b="1" dirty="0">
                <a:solidFill>
                  <a:srgbClr val="FF0000"/>
                </a:solidFill>
              </a:rPr>
              <a:t>O</a:t>
            </a:r>
            <a:r>
              <a:rPr lang="ru-RU" sz="2000" b="1" baseline="-25000" dirty="0">
                <a:solidFill>
                  <a:srgbClr val="FF0000"/>
                </a:solidFill>
              </a:rPr>
              <a:t>6</a:t>
            </a:r>
            <a:r>
              <a:rPr lang="ru-RU" sz="2000" b="1" dirty="0">
                <a:solidFill>
                  <a:srgbClr val="FF0000"/>
                </a:solidFill>
              </a:rPr>
              <a:t> + 2H</a:t>
            </a:r>
            <a:r>
              <a:rPr lang="ru-RU" sz="2000" b="1" baseline="-25000" dirty="0">
                <a:solidFill>
                  <a:srgbClr val="FF0000"/>
                </a:solidFill>
              </a:rPr>
              <a:t>3</a:t>
            </a:r>
            <a:r>
              <a:rPr lang="ru-RU" sz="2000" b="1" dirty="0">
                <a:solidFill>
                  <a:srgbClr val="FF0000"/>
                </a:solidFill>
              </a:rPr>
              <a:t>PO</a:t>
            </a:r>
            <a:r>
              <a:rPr lang="ru-RU" sz="2000" b="1" baseline="-25000" dirty="0">
                <a:solidFill>
                  <a:srgbClr val="FF0000"/>
                </a:solidFill>
              </a:rPr>
              <a:t>4</a:t>
            </a:r>
            <a:r>
              <a:rPr lang="ru-RU" sz="2000" b="1" dirty="0">
                <a:solidFill>
                  <a:srgbClr val="FF0000"/>
                </a:solidFill>
              </a:rPr>
              <a:t> + 2АДФ </a:t>
            </a:r>
            <a:r>
              <a:rPr lang="ru-RU" sz="2000" b="1" dirty="0" err="1">
                <a:solidFill>
                  <a:srgbClr val="FF0000"/>
                </a:solidFill>
              </a:rPr>
              <a:t>ѕ</a:t>
            </a:r>
            <a:r>
              <a:rPr lang="ru-RU" sz="2000" b="1" dirty="0">
                <a:solidFill>
                  <a:srgbClr val="FF0000"/>
                </a:solidFill>
              </a:rPr>
              <a:t>® 2C</a:t>
            </a:r>
            <a:r>
              <a:rPr lang="ru-RU" sz="2000" b="1" baseline="-25000" dirty="0">
                <a:solidFill>
                  <a:srgbClr val="FF0000"/>
                </a:solidFill>
              </a:rPr>
              <a:t>3</a:t>
            </a:r>
            <a:r>
              <a:rPr lang="ru-RU" sz="2000" b="1" dirty="0">
                <a:solidFill>
                  <a:srgbClr val="FF0000"/>
                </a:solidFill>
              </a:rPr>
              <a:t>H</a:t>
            </a:r>
            <a:r>
              <a:rPr lang="ru-RU" sz="2000" b="1" baseline="-25000" dirty="0">
                <a:solidFill>
                  <a:srgbClr val="FF0000"/>
                </a:solidFill>
              </a:rPr>
              <a:t>6</a:t>
            </a:r>
            <a:r>
              <a:rPr lang="ru-RU" sz="2000" b="1" dirty="0">
                <a:solidFill>
                  <a:srgbClr val="FF0000"/>
                </a:solidFill>
              </a:rPr>
              <a:t>O</a:t>
            </a:r>
            <a:r>
              <a:rPr lang="ru-RU" sz="2000" b="1" baseline="-25000" dirty="0">
                <a:solidFill>
                  <a:srgbClr val="FF0000"/>
                </a:solidFill>
              </a:rPr>
              <a:t>3</a:t>
            </a:r>
            <a:r>
              <a:rPr lang="ru-RU" sz="2000" b="1" dirty="0">
                <a:solidFill>
                  <a:srgbClr val="FF0000"/>
                </a:solidFill>
              </a:rPr>
              <a:t> + 2АТФ + 2H</a:t>
            </a:r>
            <a:r>
              <a:rPr lang="ru-RU" sz="2000" b="1" baseline="-25000" dirty="0">
                <a:solidFill>
                  <a:srgbClr val="FF0000"/>
                </a:solidFill>
              </a:rPr>
              <a:t>2</a:t>
            </a:r>
            <a:r>
              <a:rPr lang="ru-RU" sz="2000" b="1" dirty="0">
                <a:solidFill>
                  <a:srgbClr val="FF0000"/>
                </a:solidFill>
              </a:rPr>
              <a:t>O</a:t>
            </a:r>
          </a:p>
        </p:txBody>
      </p:sp>
      <p:pic>
        <p:nvPicPr>
          <p:cNvPr id="18438" name="Picture 6" descr="Картинка 35 из 4446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285836"/>
            <a:ext cx="3935143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74 из 1539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4357694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Так как глюкоза легко усваивается организмом, её используют в медицине в качестве укрепляющего лечебного средства при явлениях сердечной слабости, шоке , она входит в состав </a:t>
            </a:r>
            <a:r>
              <a:rPr lang="ru-RU" sz="2000" b="1" dirty="0" err="1"/>
              <a:t>кровозаменяющих</a:t>
            </a:r>
            <a:r>
              <a:rPr lang="ru-RU" sz="2000" b="1" dirty="0"/>
              <a:t> и противошоковых жидкостей. Широко применяют глюкозу в кондитерском деле (изготовление мармелада, карамели, пряников и т. д.), в текстильной промышленности в качестве восстановителя, в качестве исходного продукта при производстве аскорбиновых и </a:t>
            </a:r>
            <a:r>
              <a:rPr lang="ru-RU" sz="2000" b="1" dirty="0" err="1"/>
              <a:t>гликоновых</a:t>
            </a:r>
            <a:r>
              <a:rPr lang="ru-RU" sz="2000" b="1" dirty="0"/>
              <a:t> кислот</a:t>
            </a:r>
            <a:r>
              <a:rPr lang="ru-RU" sz="2000" b="1" dirty="0" smtClean="0"/>
              <a:t>, для производства зеркал и елочных игрушек (серебрение),  </a:t>
            </a:r>
            <a:r>
              <a:rPr lang="ru-RU" sz="2000" b="1" dirty="0"/>
              <a:t>для синтеза ряда производных сахаров и т.д.</a:t>
            </a:r>
          </a:p>
        </p:txBody>
      </p:sp>
      <p:pic>
        <p:nvPicPr>
          <p:cNvPr id="30724" name="Picture 4" descr="http://img1.liveinternet.ru/images/foto/b/3/322/2891322/f_1790105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9" y="214290"/>
            <a:ext cx="2571768" cy="1940957"/>
          </a:xfrm>
          <a:prstGeom prst="rect">
            <a:avLst/>
          </a:prstGeom>
          <a:noFill/>
        </p:spPr>
      </p:pic>
      <p:pic>
        <p:nvPicPr>
          <p:cNvPr id="30726" name="Picture 6" descr="Картинка 9 из 15670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2428868"/>
            <a:ext cx="2571768" cy="1925208"/>
          </a:xfrm>
          <a:prstGeom prst="rect">
            <a:avLst/>
          </a:prstGeom>
          <a:noFill/>
        </p:spPr>
      </p:pic>
      <p:pic>
        <p:nvPicPr>
          <p:cNvPr id="30728" name="Picture 8" descr="Химия. Углеводы. Моносахариды. Глюкоза. Июдина Л.А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2428868"/>
            <a:ext cx="2643206" cy="2013871"/>
          </a:xfrm>
          <a:prstGeom prst="rect">
            <a:avLst/>
          </a:prstGeom>
          <a:noFill/>
        </p:spPr>
      </p:pic>
      <p:pic>
        <p:nvPicPr>
          <p:cNvPr id="30730" name="Picture 10" descr="Химия. Углеводы. Моносахариды. Глюкоза. Июдина Л.А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214290"/>
            <a:ext cx="1714512" cy="2095515"/>
          </a:xfrm>
          <a:prstGeom prst="rect">
            <a:avLst/>
          </a:prstGeom>
          <a:noFill/>
        </p:spPr>
      </p:pic>
      <p:pic>
        <p:nvPicPr>
          <p:cNvPr id="10" name="Picture 4" descr="Картинка 4 из 162498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214291"/>
            <a:ext cx="1714512" cy="2041086"/>
          </a:xfrm>
          <a:prstGeom prst="rect">
            <a:avLst/>
          </a:prstGeom>
          <a:noFill/>
        </p:spPr>
      </p:pic>
      <p:pic>
        <p:nvPicPr>
          <p:cNvPr id="5" name="Picture 4" descr="Применение глюкозы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14488"/>
            <a:ext cx="1571636" cy="2454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74 из 1539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20" y="4303455"/>
            <a:ext cx="8858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Большое значение имеют процессы брожения глюкозы. Так, например, при квашении капусты, огурцов, молока происходит молочнокислое брожение глюкозы, так же как и при силосовании кормов. Если подвергаемая силосованию масса недостаточно уплотнена, то под влиянием проникшего воздуха происходит </a:t>
            </a:r>
            <a:r>
              <a:rPr lang="ru-RU" sz="2000" b="1" dirty="0" err="1"/>
              <a:t>маслянокислое</a:t>
            </a:r>
            <a:r>
              <a:rPr lang="ru-RU" sz="2000" b="1" dirty="0"/>
              <a:t> брожение и корм становится непригоден к применению.</a:t>
            </a:r>
          </a:p>
          <a:p>
            <a:r>
              <a:rPr lang="ru-RU" sz="2000" b="1" dirty="0"/>
              <a:t>На практике используется также спиртовое брожение глюкозы, например при производстве пива.</a:t>
            </a:r>
          </a:p>
        </p:txBody>
      </p:sp>
      <p:pic>
        <p:nvPicPr>
          <p:cNvPr id="29700" name="Picture 4" descr="Картинка 47 из 2969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2524140" cy="2524140"/>
          </a:xfrm>
          <a:prstGeom prst="rect">
            <a:avLst/>
          </a:prstGeom>
          <a:noFill/>
        </p:spPr>
      </p:pic>
      <p:pic>
        <p:nvPicPr>
          <p:cNvPr id="29702" name="Picture 6" descr="Картинка 39 из 26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2143116"/>
            <a:ext cx="3714750" cy="2143125"/>
          </a:xfrm>
          <a:prstGeom prst="rect">
            <a:avLst/>
          </a:prstGeom>
          <a:noFill/>
        </p:spPr>
      </p:pic>
      <p:pic>
        <p:nvPicPr>
          <p:cNvPr id="29704" name="Picture 8" descr="Картинка 19 из 175386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4"/>
          <a:stretch>
            <a:fillRect/>
          </a:stretch>
        </p:blipFill>
        <p:spPr bwMode="auto">
          <a:xfrm>
            <a:off x="6286512" y="214290"/>
            <a:ext cx="2533650" cy="3024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а 74 из 1539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3687901"/>
            <a:ext cx="32861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Глюкоза </a:t>
            </a:r>
            <a:r>
              <a:rPr lang="ru-RU" sz="2000" b="1" dirty="0"/>
              <a:t>— бесцветное кристаллическое вещество со сладким вкусом, хорошо растворимое в воде. Из водного раствора она выделяется в виде кристаллогидрата C</a:t>
            </a:r>
            <a:r>
              <a:rPr lang="ru-RU" sz="2000" b="1" baseline="-25000" dirty="0"/>
              <a:t>6</a:t>
            </a:r>
            <a:r>
              <a:rPr lang="ru-RU" sz="2000" b="1" dirty="0"/>
              <a:t>H</a:t>
            </a:r>
            <a:r>
              <a:rPr lang="ru-RU" sz="2000" b="1" baseline="-25000" dirty="0"/>
              <a:t>12</a:t>
            </a:r>
            <a:r>
              <a:rPr lang="ru-RU" sz="2000" b="1" dirty="0"/>
              <a:t>O</a:t>
            </a:r>
            <a:r>
              <a:rPr lang="ru-RU" sz="2000" b="1" baseline="-25000" dirty="0"/>
              <a:t>6</a:t>
            </a:r>
            <a:r>
              <a:rPr lang="ru-RU" sz="2000" b="1" dirty="0"/>
              <a:t> · H</a:t>
            </a:r>
            <a:r>
              <a:rPr lang="ru-RU" sz="2000" b="1" baseline="-25000" dirty="0"/>
              <a:t>2</a:t>
            </a:r>
            <a:r>
              <a:rPr lang="ru-RU" sz="2000" b="1" dirty="0"/>
              <a:t>O. По сравнению со свекловичным сахаром она менее сладкая.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357554" y="1428736"/>
          <a:ext cx="5572164" cy="412495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301907"/>
                <a:gridCol w="4270257"/>
              </a:tblGrid>
              <a:tr h="571504"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C</a:t>
                      </a:r>
                      <a:r>
                        <a:rPr lang="ru-RU" sz="4400" baseline="-25000" dirty="0" smtClean="0"/>
                        <a:t>6</a:t>
                      </a:r>
                      <a:r>
                        <a:rPr lang="ru-RU" sz="4400" dirty="0" smtClean="0"/>
                        <a:t>H</a:t>
                      </a:r>
                      <a:r>
                        <a:rPr lang="ru-RU" sz="4400" baseline="-25000" dirty="0" smtClean="0"/>
                        <a:t>12</a:t>
                      </a:r>
                      <a:r>
                        <a:rPr lang="ru-RU" sz="4400" dirty="0" smtClean="0"/>
                        <a:t>O</a:t>
                      </a:r>
                      <a:r>
                        <a:rPr lang="ru-RU" sz="4400" baseline="-25000" dirty="0" smtClean="0"/>
                        <a:t>6</a:t>
                      </a:r>
                      <a:endParaRPr lang="ru-RU" sz="4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8291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Молярная масса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180,16 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г/моль</a:t>
                      </a:r>
                    </a:p>
                  </a:txBody>
                  <a:tcPr marL="19050" marR="19050" marT="19050" marB="19050" anchor="ctr"/>
                </a:tc>
              </a:tr>
              <a:tr h="5829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Плотность</a:t>
                      </a:r>
                      <a:endParaRPr lang="ru-RU" dirty="0"/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1.54 г/см³</a:t>
                      </a:r>
                    </a:p>
                  </a:txBody>
                  <a:tcPr marL="19050" marR="19050" marT="19050" marB="19050" anchor="ctr"/>
                </a:tc>
              </a:tr>
              <a:tr h="10947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Температура         плавления</a:t>
                      </a:r>
                      <a:endParaRPr lang="ru-RU" dirty="0"/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α-D-глюкоза: </a:t>
                      </a:r>
                      <a:r>
                        <a:rPr lang="ru-RU" dirty="0"/>
                        <a:t>146 °C</a:t>
                      </a:r>
                      <a:br>
                        <a:rPr lang="ru-RU" dirty="0"/>
                      </a:br>
                      <a:r>
                        <a:rPr lang="ru-RU" dirty="0" err="1"/>
                        <a:t>β-D-глюкоза</a:t>
                      </a:r>
                      <a:r>
                        <a:rPr lang="ru-RU" dirty="0"/>
                        <a:t>: 150 °C</a:t>
                      </a:r>
                    </a:p>
                  </a:txBody>
                  <a:tcPr marL="19050" marR="19050" marT="19050" marB="19050" anchor="ctr"/>
                </a:tc>
              </a:tr>
              <a:tr h="1094739"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Рег</a:t>
                      </a:r>
                      <a:r>
                        <a:rPr lang="ru-RU" dirty="0"/>
                        <a:t>. номер </a:t>
                      </a:r>
                      <a:r>
                        <a:rPr lang="en-US" dirty="0"/>
                        <a:t>CAS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50-99-7 (D-</a:t>
                      </a:r>
                      <a:r>
                        <a:rPr lang="ru-RU" dirty="0"/>
                        <a:t>глюкоза)</a:t>
                      </a:r>
                      <a:br>
                        <a:rPr lang="ru-RU" dirty="0"/>
                      </a:br>
                      <a:r>
                        <a:rPr lang="ru-RU" dirty="0"/>
                        <a:t>921-60-8 (</a:t>
                      </a:r>
                      <a:r>
                        <a:rPr lang="en-US" dirty="0"/>
                        <a:t>L-</a:t>
                      </a:r>
                      <a:r>
                        <a:rPr lang="ru-RU" dirty="0"/>
                        <a:t>глюкоза)</a:t>
                      </a:r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357554" y="0"/>
            <a:ext cx="4073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Физические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свойства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Химия. Углеводы. Моносахариды. Глюкоза. Июдина Л.А."/>
          <p:cNvPicPr>
            <a:picLocks noChangeAspect="1" noChangeArrowheads="1"/>
          </p:cNvPicPr>
          <p:nvPr/>
        </p:nvPicPr>
        <p:blipFill>
          <a:blip r:embed="rId4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21446"/>
            <a:ext cx="3000396" cy="275036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57686" y="584233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В глюкозе количество потенциальной энергии составляет 2800 кДж на 1 моль (то есть на 180 грамм).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1266</Words>
  <Application>Microsoft Office PowerPoint</Application>
  <PresentationFormat>Экран (4:3)</PresentationFormat>
  <Paragraphs>127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Наталья</cp:lastModifiedBy>
  <cp:revision>35</cp:revision>
  <dcterms:created xsi:type="dcterms:W3CDTF">2012-02-06T10:55:00Z</dcterms:created>
  <dcterms:modified xsi:type="dcterms:W3CDTF">2015-09-23T17:40:42Z</dcterms:modified>
</cp:coreProperties>
</file>